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351B31-8511-4019-BF92-3A326B4CE524}" type="datetimeFigureOut">
              <a:rPr lang="en-US" smtClean="0"/>
              <a:t>4/30/2024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ADE01A-22B1-4C9E-8E62-503E33C9D0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51B31-8511-4019-BF92-3A326B4CE5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E01A-22B1-4C9E-8E62-503E33C9D0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51B31-8511-4019-BF92-3A326B4CE5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E01A-22B1-4C9E-8E62-503E33C9D0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51B31-8511-4019-BF92-3A326B4CE5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E01A-22B1-4C9E-8E62-503E33C9D0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351B31-8511-4019-BF92-3A326B4CE5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E01A-22B1-4C9E-8E62-503E33C9D0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351B31-8511-4019-BF92-3A326B4CE52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E01A-22B1-4C9E-8E62-503E33C9D0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351B31-8511-4019-BF92-3A326B4CE524}"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DE01A-22B1-4C9E-8E62-503E33C9D0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351B31-8511-4019-BF92-3A326B4CE524}"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DE01A-22B1-4C9E-8E62-503E33C9D0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51B31-8511-4019-BF92-3A326B4CE524}"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DE01A-22B1-4C9E-8E62-503E33C9D0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351B31-8511-4019-BF92-3A326B4CE52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E01A-22B1-4C9E-8E62-503E33C9D0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351B31-8511-4019-BF92-3A326B4CE52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ADE01A-22B1-4C9E-8E62-503E33C9D0E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1351B31-8511-4019-BF92-3A326B4CE524}" type="datetimeFigureOut">
              <a:rPr lang="en-US" smtClean="0"/>
              <a:t>4/30/2024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ADE01A-22B1-4C9E-8E62-503E33C9D0E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Lead Score for X education  system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Dummy variable</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395536" y="2060848"/>
            <a:ext cx="8229600" cy="310145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764704"/>
            <a:ext cx="8003232" cy="1082384"/>
          </a:xfrm>
        </p:spPr>
        <p:txBody>
          <a:bodyPr>
            <a:normAutofit fontScale="90000"/>
          </a:bodyPr>
          <a:lstStyle/>
          <a:p>
            <a:r>
              <a:rPr lang="en-US" b="1" dirty="0" smtClean="0"/>
              <a:t/>
            </a:r>
            <a:br>
              <a:rPr lang="en-US" b="1" dirty="0" smtClean="0"/>
            </a:br>
            <a:r>
              <a:rPr lang="en-US" sz="4400" b="1" dirty="0" smtClean="0"/>
              <a:t>Splitting the Data into Train and test set</a:t>
            </a:r>
            <a:endParaRPr lang="en-US" sz="4400"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251520" y="1772817"/>
            <a:ext cx="8229600" cy="2808312"/>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251520" y="4629150"/>
            <a:ext cx="7402513" cy="22288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Scaling of the Data</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79512" y="1844824"/>
            <a:ext cx="8229600" cy="331236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t>
            </a:r>
            <a:r>
              <a:rPr lang="en-US" dirty="0" smtClean="0"/>
              <a:t>the Correlations</a:t>
            </a: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457200" y="2496579"/>
            <a:ext cx="8229600" cy="32666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566443" y="2191273"/>
            <a:ext cx="6011114" cy="387721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Using RFE</a:t>
            </a:r>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994635" y="1935163"/>
            <a:ext cx="5154729" cy="438943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ROC Curve</a:t>
            </a:r>
            <a:endParaRPr lang="en-US" dirty="0"/>
          </a:p>
        </p:txBody>
      </p:sp>
      <p:sp>
        <p:nvSpPr>
          <p:cNvPr id="3" name="Content Placeholder 2"/>
          <p:cNvSpPr>
            <a:spLocks noGrp="1"/>
          </p:cNvSpPr>
          <p:nvPr>
            <p:ph idx="1"/>
          </p:nvPr>
        </p:nvSpPr>
        <p:spPr/>
        <p:txBody>
          <a:bodyPr/>
          <a:lstStyle/>
          <a:p>
            <a:r>
              <a:rPr lang="en-US" dirty="0" smtClean="0"/>
              <a:t>An ROC curve demonstrates several things:​- It shows the tradeoff between sensitivity and specificity (any increase in sensitivity will be accompanied by a decrease in specificity</a:t>
            </a:r>
            <a:r>
              <a:rPr lang="en-US" dirty="0" smtClean="0"/>
              <a:t>).</a:t>
            </a:r>
          </a:p>
          <a:p>
            <a:r>
              <a:rPr lang="en-US" dirty="0" smtClean="0"/>
              <a:t>The </a:t>
            </a:r>
            <a:r>
              <a:rPr lang="en-US" dirty="0" smtClean="0"/>
              <a:t>closer the curve follows the left-hand border and then the top border of the ROC space, the more accurate the test</a:t>
            </a:r>
            <a:r>
              <a:rPr lang="en-US" dirty="0" smtClean="0"/>
              <a:t>.</a:t>
            </a:r>
          </a:p>
          <a:p>
            <a:r>
              <a:rPr lang="en-US" dirty="0" smtClean="0"/>
              <a:t>The </a:t>
            </a:r>
            <a:r>
              <a:rPr lang="en-US" dirty="0" smtClean="0"/>
              <a:t>closer the curve comes to the 45-degree diagonal of the ROC space, the less accurate the test.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2399996" y="1986457"/>
            <a:ext cx="4344007" cy="428684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optimal cut-off point</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1566004" y="1935163"/>
            <a:ext cx="6011991" cy="43894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Making prediction on final test set</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457200" y="2558843"/>
            <a:ext cx="8229600" cy="314207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8229600" cy="1143000"/>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An education company named X Education sells online courses to industry professionals. On any given day, many professionals who are interested in the courses land on their website and browse for courses.</a:t>
            </a:r>
          </a:p>
          <a:p>
            <a:r>
              <a:rPr lang="en-US" dirty="0" smtClean="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r>
              <a:rPr lang="en-US" dirty="0" smtClean="0"/>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r>
              <a:rPr lang="en-US" dirty="0" smtClean="0"/>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logistic regression model predicts the probability of the target variable having a certain value, rather than predicting the value of the target variable directly. Then a cutoff of the probability is used to obtain the predicted value of the target variable.</a:t>
            </a:r>
          </a:p>
          <a:p>
            <a:r>
              <a:rPr lang="en-US" dirty="0" smtClean="0"/>
              <a:t>Here, the logistic regression model is used to predict the </a:t>
            </a:r>
            <a:r>
              <a:rPr lang="en-US" dirty="0" err="1" smtClean="0"/>
              <a:t>probabilty</a:t>
            </a:r>
            <a:r>
              <a:rPr lang="en-US" dirty="0" smtClean="0"/>
              <a:t> of conversion of a customer.</a:t>
            </a:r>
          </a:p>
          <a:p>
            <a:r>
              <a:rPr lang="en-US" dirty="0" smtClean="0"/>
              <a:t>Optimum cut off is chosen to be 0.27 i.e. any lead with greater than 0.27 probability of converting is predicted as Hot Lead (customer will convert) and any lead with 0.27 or less probability of converting is predicted as Cold Lead (customer will not convert)</a:t>
            </a:r>
          </a:p>
          <a:p>
            <a:r>
              <a:rPr lang="en-US" dirty="0" smtClean="0"/>
              <a:t>Our final Logistic Regression Model is built with 14 features.</a:t>
            </a:r>
          </a:p>
          <a:p>
            <a:r>
              <a:rPr lang="en-US" dirty="0" smtClean="0"/>
              <a:t>Features used in final model are ['Do Not Email', 'Lead </a:t>
            </a:r>
            <a:r>
              <a:rPr lang="en-US" dirty="0" err="1" smtClean="0"/>
              <a:t>Origin_Lead</a:t>
            </a:r>
            <a:r>
              <a:rPr lang="en-US" dirty="0" smtClean="0"/>
              <a:t> Add Form', 'Lead </a:t>
            </a:r>
            <a:r>
              <a:rPr lang="en-US" dirty="0" err="1" smtClean="0"/>
              <a:t>Source_Welingak</a:t>
            </a:r>
            <a:r>
              <a:rPr lang="en-US" dirty="0" smtClean="0"/>
              <a:t> Website', 'Last </a:t>
            </a:r>
            <a:r>
              <a:rPr lang="en-US" dirty="0" err="1" smtClean="0"/>
              <a:t>Activity_SMS</a:t>
            </a:r>
            <a:r>
              <a:rPr lang="en-US" dirty="0" smtClean="0"/>
              <a:t> Sent', '</a:t>
            </a:r>
            <a:r>
              <a:rPr lang="en-US" dirty="0" err="1" smtClean="0"/>
              <a:t>Tags_Busy</a:t>
            </a:r>
            <a:r>
              <a:rPr lang="en-US" dirty="0" smtClean="0"/>
              <a:t>', '</a:t>
            </a:r>
            <a:r>
              <a:rPr lang="en-US" dirty="0" err="1" smtClean="0"/>
              <a:t>Tags_Closed</a:t>
            </a:r>
            <a:r>
              <a:rPr lang="en-US" dirty="0" smtClean="0"/>
              <a:t> by </a:t>
            </a:r>
            <a:r>
              <a:rPr lang="en-US" dirty="0" err="1" smtClean="0"/>
              <a:t>Horizzon</a:t>
            </a:r>
            <a:r>
              <a:rPr lang="en-US" dirty="0" smtClean="0"/>
              <a:t>', '</a:t>
            </a:r>
            <a:r>
              <a:rPr lang="en-US" dirty="0" err="1" smtClean="0"/>
              <a:t>Tags_Lost</a:t>
            </a:r>
            <a:r>
              <a:rPr lang="en-US" dirty="0" smtClean="0"/>
              <a:t> to EINS', '</a:t>
            </a:r>
            <a:r>
              <a:rPr lang="en-US" dirty="0" err="1" smtClean="0"/>
              <a:t>Tags_Ringing</a:t>
            </a:r>
            <a:r>
              <a:rPr lang="en-US" dirty="0" smtClean="0"/>
              <a:t>', '</a:t>
            </a:r>
            <a:r>
              <a:rPr lang="en-US" dirty="0" err="1" smtClean="0"/>
              <a:t>Tags_Will</a:t>
            </a:r>
            <a:r>
              <a:rPr lang="en-US" dirty="0" smtClean="0"/>
              <a:t> revert after reading the email', '</a:t>
            </a:r>
            <a:r>
              <a:rPr lang="en-US" dirty="0" err="1" smtClean="0"/>
              <a:t>Tags_switched</a:t>
            </a:r>
            <a:r>
              <a:rPr lang="en-US" dirty="0" smtClean="0"/>
              <a:t> off', 'Lead </a:t>
            </a:r>
            <a:r>
              <a:rPr lang="en-US" dirty="0" err="1" smtClean="0"/>
              <a:t>Quality_Not</a:t>
            </a:r>
            <a:r>
              <a:rPr lang="en-US" dirty="0" smtClean="0"/>
              <a:t> Sure', 'Lead </a:t>
            </a:r>
            <a:r>
              <a:rPr lang="en-US" dirty="0" err="1" smtClean="0"/>
              <a:t>Quality_Worst</a:t>
            </a:r>
            <a:r>
              <a:rPr lang="en-US" dirty="0" smtClean="0"/>
              <a:t>', 'Last Notable </a:t>
            </a:r>
            <a:r>
              <a:rPr lang="en-US" dirty="0" err="1" smtClean="0"/>
              <a:t>Activity_Modified</a:t>
            </a:r>
            <a:r>
              <a:rPr lang="en-US" dirty="0" smtClean="0"/>
              <a:t>', 'Last Notable </a:t>
            </a:r>
            <a:r>
              <a:rPr lang="en-US" dirty="0" err="1" smtClean="0"/>
              <a:t>Activity_Olark</a:t>
            </a:r>
            <a:r>
              <a:rPr lang="en-US" dirty="0" smtClean="0"/>
              <a:t> Chat Conversation']</a:t>
            </a:r>
          </a:p>
          <a:p>
            <a:r>
              <a:rPr lang="en-US" dirty="0" smtClean="0"/>
              <a:t>The top three categorical/dummy variables in the final model are ‘</a:t>
            </a:r>
            <a:r>
              <a:rPr lang="en-US" dirty="0" err="1" smtClean="0"/>
              <a:t>Tags_Lost</a:t>
            </a:r>
            <a:r>
              <a:rPr lang="en-US" dirty="0" smtClean="0"/>
              <a:t> to EINS’, ‘</a:t>
            </a:r>
            <a:r>
              <a:rPr lang="en-US" dirty="0" err="1" smtClean="0"/>
              <a:t>Tags_Closed</a:t>
            </a:r>
            <a:r>
              <a:rPr lang="en-US" dirty="0" smtClean="0"/>
              <a:t> by </a:t>
            </a:r>
            <a:r>
              <a:rPr lang="en-US" dirty="0" err="1" smtClean="0"/>
              <a:t>Horizzon</a:t>
            </a:r>
            <a:r>
              <a:rPr lang="en-US" dirty="0" smtClean="0"/>
              <a:t>’, ‘Lead </a:t>
            </a:r>
            <a:r>
              <a:rPr lang="en-US" dirty="0" err="1" smtClean="0"/>
              <a:t>Quality_Worst</a:t>
            </a:r>
            <a:r>
              <a:rPr lang="en-US" dirty="0" smtClean="0"/>
              <a:t>’ with respect to the absolute value of their coefficient factors.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a:bodyPr>
          <a:lstStyle/>
          <a:p>
            <a:r>
              <a:rPr lang="en-US" sz="3600" dirty="0" smtClean="0"/>
              <a:t>Approach to solve the Business Problem</a:t>
            </a:r>
            <a:endParaRPr lang="en-US" sz="3600"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Importing Data</a:t>
            </a:r>
          </a:p>
          <a:p>
            <a:pPr marL="514350" indent="-514350">
              <a:buFont typeface="+mj-lt"/>
              <a:buAutoNum type="arabicPeriod"/>
            </a:pPr>
            <a:r>
              <a:rPr lang="en-US" dirty="0" smtClean="0"/>
              <a:t>Inspecting the </a:t>
            </a:r>
            <a:r>
              <a:rPr lang="en-US" dirty="0" err="1" smtClean="0"/>
              <a:t>Dataframe</a:t>
            </a:r>
            <a:endParaRPr lang="en-US" dirty="0" smtClean="0"/>
          </a:p>
          <a:p>
            <a:pPr marL="514350" indent="-514350">
              <a:buFont typeface="+mj-lt"/>
              <a:buAutoNum type="arabicPeriod"/>
            </a:pPr>
            <a:r>
              <a:rPr lang="en-US" dirty="0" smtClean="0"/>
              <a:t>Data Preparation (Encoding Categorical Variables, Handling Null Values)</a:t>
            </a:r>
          </a:p>
          <a:p>
            <a:pPr marL="514350" indent="-514350">
              <a:buFont typeface="+mj-lt"/>
              <a:buAutoNum type="arabicPeriod"/>
            </a:pPr>
            <a:r>
              <a:rPr lang="en-US" dirty="0" smtClean="0"/>
              <a:t>EDA (</a:t>
            </a:r>
            <a:r>
              <a:rPr lang="en-US" dirty="0" err="1" smtClean="0"/>
              <a:t>univariate</a:t>
            </a:r>
            <a:r>
              <a:rPr lang="en-US" dirty="0" smtClean="0"/>
              <a:t> analysis, outlier detection, checking data imbalance)</a:t>
            </a:r>
          </a:p>
          <a:p>
            <a:pPr marL="514350" indent="-514350">
              <a:buFont typeface="+mj-lt"/>
              <a:buAutoNum type="arabicPeriod"/>
            </a:pPr>
            <a:r>
              <a:rPr lang="en-US" dirty="0" smtClean="0"/>
              <a:t>Dummy Variable Creation</a:t>
            </a:r>
          </a:p>
          <a:p>
            <a:pPr marL="514350" indent="-514350">
              <a:buFont typeface="+mj-lt"/>
              <a:buAutoNum type="arabicPeriod"/>
            </a:pPr>
            <a:r>
              <a:rPr lang="en-US" dirty="0" smtClean="0"/>
              <a:t>Test-Train Split</a:t>
            </a:r>
          </a:p>
          <a:p>
            <a:pPr marL="514350" indent="-514350">
              <a:buFont typeface="+mj-lt"/>
              <a:buAutoNum type="arabicPeriod"/>
            </a:pPr>
            <a:r>
              <a:rPr lang="en-US" dirty="0" smtClean="0"/>
              <a:t>Feature Scaling</a:t>
            </a:r>
          </a:p>
          <a:p>
            <a:pPr marL="514350" indent="-514350">
              <a:buFont typeface="+mj-lt"/>
              <a:buAutoNum type="arabicPeriod"/>
            </a:pPr>
            <a:r>
              <a:rPr lang="en-US" dirty="0" smtClean="0"/>
              <a:t>Looking at Correlations</a:t>
            </a:r>
          </a:p>
          <a:p>
            <a:pPr marL="514350" indent="-514350">
              <a:buFont typeface="+mj-lt"/>
              <a:buAutoNum type="arabicPeriod"/>
            </a:pPr>
            <a:r>
              <a:rPr lang="en-US" dirty="0" smtClean="0"/>
              <a:t>Model Building (Feature Selection Using RFE, Improvising the model further inspecting adjusted R-squared, VIF and p-vales)</a:t>
            </a:r>
          </a:p>
          <a:p>
            <a:pPr marL="514350" indent="-514350">
              <a:buFont typeface="+mj-lt"/>
              <a:buAutoNum type="arabicPeriod"/>
            </a:pPr>
            <a:r>
              <a:rPr lang="en-US" dirty="0" smtClean="0"/>
              <a:t>Build final model</a:t>
            </a:r>
          </a:p>
          <a:p>
            <a:pPr marL="514350" indent="-514350">
              <a:buFont typeface="+mj-lt"/>
              <a:buAutoNum type="arabicPeriod"/>
            </a:pPr>
            <a:r>
              <a:rPr lang="en-US" dirty="0" smtClean="0"/>
              <a:t>Model evaluation with different metrics Sensitivity, Specificity</a:t>
            </a:r>
          </a:p>
          <a:p>
            <a:pPr marL="514350"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r>
              <a:rPr lang="en-US" sz="3600" dirty="0" smtClean="0"/>
              <a:t>Importing the data</a:t>
            </a:r>
            <a:endParaRPr lang="en-US" sz="36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3528" y="1916832"/>
            <a:ext cx="6552728" cy="354953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r>
              <a:rPr lang="en-US" dirty="0" smtClean="0"/>
              <a:t>Inspecting the </a:t>
            </a:r>
            <a:r>
              <a:rPr lang="en-US" dirty="0" err="1" smtClean="0"/>
              <a:t>dataframe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80162" y="1935163"/>
            <a:ext cx="6783675" cy="43894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51519" y="2060848"/>
            <a:ext cx="8517517" cy="331236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DataProcessing</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95536" y="1916832"/>
            <a:ext cx="8229600" cy="374441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060848"/>
            <a:ext cx="8229600" cy="396044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Analysis of Data Set</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1916833"/>
            <a:ext cx="4401165" cy="374441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4716016" y="1844824"/>
            <a:ext cx="4114800" cy="374441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TotalTime>
  <Words>782</Words>
  <Application>Microsoft Office PowerPoint</Application>
  <PresentationFormat>On-screen Show (4:3)</PresentationFormat>
  <Paragraphs>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Lead Score for X education  system</vt:lpstr>
      <vt:lpstr>Problem Statement</vt:lpstr>
      <vt:lpstr>Approach to solve the Business Problem</vt:lpstr>
      <vt:lpstr>Importing the data</vt:lpstr>
      <vt:lpstr>Inspecting the dataframe</vt:lpstr>
      <vt:lpstr>Slide 6</vt:lpstr>
      <vt:lpstr>DataProcessing</vt:lpstr>
      <vt:lpstr>Slide 8</vt:lpstr>
      <vt:lpstr>EDA Analysis of Data Set</vt:lpstr>
      <vt:lpstr>Creating Dummy variable</vt:lpstr>
      <vt:lpstr> Splitting the Data into Train and test set</vt:lpstr>
      <vt:lpstr>Feature Scaling of the Data</vt:lpstr>
      <vt:lpstr>Analyzing the Correlations</vt:lpstr>
      <vt:lpstr>Model Building</vt:lpstr>
      <vt:lpstr>Feature Selection Using RFE</vt:lpstr>
      <vt:lpstr>Creating ROC Curve</vt:lpstr>
      <vt:lpstr>ROC Curve</vt:lpstr>
      <vt:lpstr>Finding the optimal cut-off point</vt:lpstr>
      <vt:lpstr>Making prediction on final test set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for X education  system</dc:title>
  <dc:creator>Dell</dc:creator>
  <cp:lastModifiedBy>Dell</cp:lastModifiedBy>
  <cp:revision>3</cp:revision>
  <dcterms:created xsi:type="dcterms:W3CDTF">2024-04-30T15:15:05Z</dcterms:created>
  <dcterms:modified xsi:type="dcterms:W3CDTF">2024-04-30T16:22:30Z</dcterms:modified>
</cp:coreProperties>
</file>