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85729"/>
            <a:ext cx="7772400" cy="114300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Knapsack DP</a:t>
            </a:r>
            <a:endParaRPr/>
          </a:p>
        </p:txBody>
      </p:sp>
      <p:sp>
        <p:nvSpPr>
          <p:cNvPr id="85" name="Google Shape;85;p13"/>
          <p:cNvSpPr txBox="1"/>
          <p:nvPr>
            <p:ph idx="1" type="subTitle"/>
          </p:nvPr>
        </p:nvSpPr>
        <p:spPr>
          <a:xfrm>
            <a:off x="1371600" y="1643050"/>
            <a:ext cx="6400800" cy="1500198"/>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888888"/>
              </a:buClr>
              <a:buSzPts val="2480"/>
              <a:buNone/>
            </a:pPr>
            <a:r>
              <a:rPr lang="en-US" sz="2480"/>
              <a:t>Problem Statement</a:t>
            </a:r>
            <a:endParaRPr sz="2480"/>
          </a:p>
          <a:p>
            <a:pPr indent="0" lvl="0" marL="0" rtl="0" algn="ctr">
              <a:lnSpc>
                <a:spcPct val="80000"/>
              </a:lnSpc>
              <a:spcBef>
                <a:spcPts val="496"/>
              </a:spcBef>
              <a:spcAft>
                <a:spcPts val="0"/>
              </a:spcAft>
              <a:buClr>
                <a:srgbClr val="888888"/>
              </a:buClr>
              <a:buSzPts val="2480"/>
              <a:buNone/>
            </a:pPr>
            <a:r>
              <a:rPr lang="en-US" sz="2480"/>
              <a:t>Given weights and values of n items, put these items in a knapsack of capacity W to get the maximum total value in the knapsack.</a:t>
            </a:r>
            <a:endParaRPr/>
          </a:p>
        </p:txBody>
      </p:sp>
      <p:pic>
        <p:nvPicPr>
          <p:cNvPr descr="knapsack-problem-660x285.png" id="86" name="Google Shape;86;p13"/>
          <p:cNvPicPr preferRelativeResize="0"/>
          <p:nvPr/>
        </p:nvPicPr>
        <p:blipFill rotWithShape="1">
          <a:blip r:embed="rId3">
            <a:alphaModFix/>
          </a:blip>
          <a:srcRect b="0" l="0" r="0" t="0"/>
          <a:stretch/>
        </p:blipFill>
        <p:spPr>
          <a:xfrm>
            <a:off x="1428728" y="3286124"/>
            <a:ext cx="6285715" cy="29289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143116"/>
            <a:ext cx="8229600" cy="271464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Thank You</a:t>
            </a:r>
            <a:endParaRPr/>
          </a:p>
        </p:txBody>
      </p:sp>
      <p:sp>
        <p:nvSpPr>
          <p:cNvPr id="140" name="Google Shape;140;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None/>
            </a:pPr>
            <a:r>
              <a:rPr lang="en-US"/>
              <a:t>				     		   </a:t>
            </a:r>
            <a:r>
              <a:rPr lang="en-US" sz="1200"/>
              <a:t>Made by Gaurav Katare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Types of Knapsack</a:t>
            </a:r>
            <a:endParaRPr/>
          </a:p>
        </p:txBody>
      </p:sp>
      <p:sp>
        <p:nvSpPr>
          <p:cNvPr id="92" name="Google Shape;92;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0-1 knapsack problem</a:t>
            </a:r>
            <a:endParaRPr/>
          </a:p>
          <a:p>
            <a:pPr indent="-285750" lvl="1" marL="742950" rtl="0" algn="l">
              <a:spcBef>
                <a:spcPts val="560"/>
              </a:spcBef>
              <a:spcAft>
                <a:spcPts val="0"/>
              </a:spcAft>
              <a:buClr>
                <a:schemeClr val="dk1"/>
              </a:buClr>
              <a:buSzPts val="2800"/>
              <a:buChar char="–"/>
            </a:pPr>
            <a:r>
              <a:rPr lang="en-US"/>
              <a:t>Items are indivisible; you either take an item or not </a:t>
            </a:r>
            <a:endParaRPr/>
          </a:p>
          <a:p>
            <a:pPr indent="-342900" lvl="0" marL="342900" rtl="0" algn="l">
              <a:spcBef>
                <a:spcPts val="640"/>
              </a:spcBef>
              <a:spcAft>
                <a:spcPts val="0"/>
              </a:spcAft>
              <a:buClr>
                <a:schemeClr val="dk1"/>
              </a:buClr>
              <a:buSzPts val="3200"/>
              <a:buChar char="•"/>
            </a:pPr>
            <a:r>
              <a:rPr lang="en-US"/>
              <a:t>Fractional knapsack problem</a:t>
            </a:r>
            <a:endParaRPr/>
          </a:p>
          <a:p>
            <a:pPr indent="-285750" lvl="1" marL="742950" rtl="0" algn="l">
              <a:spcBef>
                <a:spcPts val="560"/>
              </a:spcBef>
              <a:spcAft>
                <a:spcPts val="0"/>
              </a:spcAft>
              <a:buClr>
                <a:schemeClr val="dk1"/>
              </a:buClr>
              <a:buSzPts val="2800"/>
              <a:buChar char="–"/>
            </a:pPr>
            <a:r>
              <a:rPr lang="en-US"/>
              <a:t>Items are divisible: you can take any fraction of an item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Fractional knapsack</a:t>
            </a:r>
            <a:endParaRPr/>
          </a:p>
        </p:txBody>
      </p:sp>
      <p:sp>
        <p:nvSpPr>
          <p:cNvPr id="98" name="Google Shape;9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None/>
            </a:pPr>
            <a:r>
              <a:rPr i="1" lang="en-US"/>
              <a:t>	</a:t>
            </a:r>
            <a:br>
              <a:rPr lang="en-US"/>
            </a:br>
            <a:r>
              <a:rPr i="1" lang="en-US" sz="2400"/>
              <a:t>Items as (value, weight) pairs</a:t>
            </a:r>
            <a:br>
              <a:rPr lang="en-US" sz="2400"/>
            </a:br>
            <a:r>
              <a:rPr i="1" lang="en-US" sz="2400"/>
              <a:t>arr[] = {{60, 10}, {100, 20}, {120, 30}}</a:t>
            </a:r>
            <a:br>
              <a:rPr lang="en-US" sz="2400"/>
            </a:br>
            <a:r>
              <a:rPr i="1" lang="en-US" sz="2400"/>
              <a:t>Knapsack Capacity, W = 50;</a:t>
            </a:r>
            <a:br>
              <a:rPr lang="en-US" sz="2400"/>
            </a:br>
            <a:br>
              <a:rPr lang="en-US" sz="2400"/>
            </a:br>
            <a:r>
              <a:rPr i="1" lang="en-US" sz="2400"/>
              <a:t>Maximum possible value = 240</a:t>
            </a:r>
            <a:br>
              <a:rPr lang="en-US" sz="2400"/>
            </a:br>
            <a:r>
              <a:rPr i="1" lang="en-US" sz="2400"/>
              <a:t>by taking items of weight 10 and 20 kg and 2/3 fraction</a:t>
            </a:r>
            <a:br>
              <a:rPr lang="en-US" sz="2400"/>
            </a:br>
            <a:r>
              <a:rPr i="1" lang="en-US" sz="2400"/>
              <a:t>of 30 kg. Hence total price will be 60+100+(2/3)(120) = 240</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Fractional Knapsack Solution </a:t>
            </a:r>
            <a:endParaRPr/>
          </a:p>
        </p:txBody>
      </p:sp>
      <p:sp>
        <p:nvSpPr>
          <p:cNvPr id="104" name="Google Shape;104;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Char char="•"/>
            </a:pPr>
            <a:r>
              <a:rPr lang="en-US" sz="2400"/>
              <a:t>An efficient solution is to use </a:t>
            </a:r>
            <a:r>
              <a:rPr b="1" lang="en-US" sz="2400"/>
              <a:t>Greedy approach</a:t>
            </a:r>
            <a:r>
              <a:rPr lang="en-US" sz="2400"/>
              <a:t>. The basic idea of the greedy approach is to calculate the ratio value/weight for each item and sort the item on basis of this ratio. Then take the item with the highest ratio and add them until we can’t add the next item as a whole and at the end add the next item as much as we can. Which will always be the optimal solution to this problem.</a:t>
            </a:r>
            <a:endParaRPr/>
          </a:p>
          <a:p>
            <a:pPr indent="-342900" lvl="0" marL="342900" rtl="0" algn="l">
              <a:spcBef>
                <a:spcPts val="480"/>
              </a:spcBef>
              <a:spcAft>
                <a:spcPts val="0"/>
              </a:spcAft>
              <a:buClr>
                <a:schemeClr val="dk1"/>
              </a:buClr>
              <a:buSzPts val="2400"/>
              <a:buChar char="•"/>
            </a:pPr>
            <a:r>
              <a:rPr lang="en-US" sz="2400"/>
              <a:t>Complexity: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Code of Fractional Knapsack</a:t>
            </a:r>
            <a:endParaRPr/>
          </a:p>
        </p:txBody>
      </p:sp>
      <p:pic>
        <p:nvPicPr>
          <p:cNvPr descr="fracknapsck.png" id="110" name="Google Shape;110;p17"/>
          <p:cNvPicPr preferRelativeResize="0"/>
          <p:nvPr>
            <p:ph idx="1" type="body"/>
          </p:nvPr>
        </p:nvPicPr>
        <p:blipFill rotWithShape="1">
          <a:blip r:embed="rId3">
            <a:alphaModFix/>
          </a:blip>
          <a:srcRect b="0" l="0" r="0" t="0"/>
          <a:stretch/>
        </p:blipFill>
        <p:spPr>
          <a:xfrm>
            <a:off x="214282" y="1600200"/>
            <a:ext cx="8501122" cy="49720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0-1 Knapsack</a:t>
            </a:r>
            <a:endParaRPr/>
          </a:p>
        </p:txBody>
      </p:sp>
      <p:sp>
        <p:nvSpPr>
          <p:cNvPr id="116" name="Google Shape;116;p18"/>
          <p:cNvSpPr txBox="1"/>
          <p:nvPr>
            <p:ph idx="1" type="body"/>
          </p:nvPr>
        </p:nvSpPr>
        <p:spPr>
          <a:xfrm>
            <a:off x="457200" y="1600200"/>
            <a:ext cx="8229600" cy="4757758"/>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5"/>
              <a:buNone/>
            </a:pPr>
            <a:r>
              <a:rPr b="1" lang="en-US" sz="2405"/>
              <a:t>Example 1: </a:t>
            </a:r>
            <a:r>
              <a:rPr lang="en-US" sz="2405"/>
              <a:t> </a:t>
            </a:r>
            <a:endParaRPr/>
          </a:p>
          <a:p>
            <a:pPr indent="-342900" lvl="0" marL="342900" rtl="0" algn="l">
              <a:lnSpc>
                <a:spcPct val="80000"/>
              </a:lnSpc>
              <a:spcBef>
                <a:spcPts val="444"/>
              </a:spcBef>
              <a:spcAft>
                <a:spcPts val="0"/>
              </a:spcAft>
              <a:buClr>
                <a:schemeClr val="dk1"/>
              </a:buClr>
              <a:buSzPts val="2220"/>
              <a:buNone/>
            </a:pPr>
            <a:r>
              <a:rPr lang="en-US" sz="2220"/>
              <a:t>val[] = {60, 100, 120};</a:t>
            </a:r>
            <a:endParaRPr/>
          </a:p>
          <a:p>
            <a:pPr indent="-342900" lvl="0" marL="342900" rtl="0" algn="l">
              <a:lnSpc>
                <a:spcPct val="80000"/>
              </a:lnSpc>
              <a:spcBef>
                <a:spcPts val="444"/>
              </a:spcBef>
              <a:spcAft>
                <a:spcPts val="0"/>
              </a:spcAft>
              <a:buClr>
                <a:schemeClr val="dk1"/>
              </a:buClr>
              <a:buSzPts val="2220"/>
              <a:buNone/>
            </a:pPr>
            <a:r>
              <a:rPr lang="en-US" sz="2220"/>
              <a:t>wt[] = {10, 20, 30};</a:t>
            </a:r>
            <a:endParaRPr/>
          </a:p>
          <a:p>
            <a:pPr indent="-342900" lvl="0" marL="342900" rtl="0" algn="l">
              <a:lnSpc>
                <a:spcPct val="80000"/>
              </a:lnSpc>
              <a:spcBef>
                <a:spcPts val="444"/>
              </a:spcBef>
              <a:spcAft>
                <a:spcPts val="0"/>
              </a:spcAft>
              <a:buClr>
                <a:schemeClr val="dk1"/>
              </a:buClr>
              <a:buSzPts val="2220"/>
              <a:buNone/>
            </a:pPr>
            <a:r>
              <a:rPr lang="en-US" sz="2220"/>
              <a:t>W = 50;</a:t>
            </a:r>
            <a:endParaRPr/>
          </a:p>
          <a:p>
            <a:pPr indent="-342900" lvl="0" marL="342900" rtl="0" algn="l">
              <a:lnSpc>
                <a:spcPct val="80000"/>
              </a:lnSpc>
              <a:spcBef>
                <a:spcPts val="444"/>
              </a:spcBef>
              <a:spcAft>
                <a:spcPts val="0"/>
              </a:spcAft>
              <a:buClr>
                <a:schemeClr val="dk1"/>
              </a:buClr>
              <a:buSzPts val="2220"/>
              <a:buNone/>
            </a:pPr>
            <a:r>
              <a:rPr lang="en-US" sz="2220"/>
              <a:t>Output : 220 //maximum value that can be obtained 30 20 weights 20 and 30 are included.</a:t>
            </a:r>
            <a:endParaRPr sz="2220"/>
          </a:p>
          <a:p>
            <a:pPr indent="-342900" lvl="0" marL="342900" rtl="0" algn="l">
              <a:lnSpc>
                <a:spcPct val="80000"/>
              </a:lnSpc>
              <a:spcBef>
                <a:spcPts val="444"/>
              </a:spcBef>
              <a:spcAft>
                <a:spcPts val="0"/>
              </a:spcAft>
              <a:buClr>
                <a:schemeClr val="dk1"/>
              </a:buClr>
              <a:buSzPts val="2220"/>
              <a:buNone/>
            </a:pPr>
            <a:r>
              <a:t/>
            </a:r>
            <a:endParaRPr sz="2220"/>
          </a:p>
          <a:p>
            <a:pPr indent="-342900" lvl="0" marL="342900" rtl="0" algn="l">
              <a:lnSpc>
                <a:spcPct val="80000"/>
              </a:lnSpc>
              <a:spcBef>
                <a:spcPts val="444"/>
              </a:spcBef>
              <a:spcAft>
                <a:spcPts val="0"/>
              </a:spcAft>
              <a:buClr>
                <a:schemeClr val="dk1"/>
              </a:buClr>
              <a:buSzPts val="2220"/>
              <a:buNone/>
            </a:pPr>
            <a:r>
              <a:rPr b="1" lang="en-US" sz="2220"/>
              <a:t>Example 2: </a:t>
            </a:r>
            <a:endParaRPr/>
          </a:p>
          <a:p>
            <a:pPr indent="-342900" lvl="0" marL="342900" rtl="0" algn="l">
              <a:lnSpc>
                <a:spcPct val="80000"/>
              </a:lnSpc>
              <a:spcBef>
                <a:spcPts val="444"/>
              </a:spcBef>
              <a:spcAft>
                <a:spcPts val="0"/>
              </a:spcAft>
              <a:buClr>
                <a:schemeClr val="dk1"/>
              </a:buClr>
              <a:buSzPts val="2220"/>
              <a:buNone/>
            </a:pPr>
            <a:r>
              <a:rPr lang="en-US" sz="2220"/>
              <a:t>val[] = {40, 100, 50, 60};</a:t>
            </a:r>
            <a:endParaRPr/>
          </a:p>
          <a:p>
            <a:pPr indent="-342900" lvl="0" marL="342900" rtl="0" algn="l">
              <a:lnSpc>
                <a:spcPct val="80000"/>
              </a:lnSpc>
              <a:spcBef>
                <a:spcPts val="444"/>
              </a:spcBef>
              <a:spcAft>
                <a:spcPts val="0"/>
              </a:spcAft>
              <a:buClr>
                <a:schemeClr val="dk1"/>
              </a:buClr>
              <a:buSzPts val="2220"/>
              <a:buNone/>
            </a:pPr>
            <a:r>
              <a:rPr lang="en-US" sz="2220"/>
              <a:t>wt[] = {20, 10, 40, 30};</a:t>
            </a:r>
            <a:endParaRPr/>
          </a:p>
          <a:p>
            <a:pPr indent="-342900" lvl="0" marL="342900" rtl="0" algn="l">
              <a:lnSpc>
                <a:spcPct val="80000"/>
              </a:lnSpc>
              <a:spcBef>
                <a:spcPts val="444"/>
              </a:spcBef>
              <a:spcAft>
                <a:spcPts val="0"/>
              </a:spcAft>
              <a:buClr>
                <a:schemeClr val="dk1"/>
              </a:buClr>
              <a:buSzPts val="2220"/>
              <a:buNone/>
            </a:pPr>
            <a:r>
              <a:rPr lang="en-US" sz="2220"/>
              <a:t>W = 60;</a:t>
            </a:r>
            <a:endParaRPr/>
          </a:p>
          <a:p>
            <a:pPr indent="-342900" lvl="0" marL="342900" rtl="0" algn="l">
              <a:lnSpc>
                <a:spcPct val="80000"/>
              </a:lnSpc>
              <a:spcBef>
                <a:spcPts val="444"/>
              </a:spcBef>
              <a:spcAft>
                <a:spcPts val="0"/>
              </a:spcAft>
              <a:buClr>
                <a:schemeClr val="dk1"/>
              </a:buClr>
              <a:buSzPts val="2220"/>
              <a:buNone/>
            </a:pPr>
            <a:r>
              <a:rPr lang="en-US" sz="2220"/>
              <a:t>Output : 200 </a:t>
            </a:r>
            <a:endParaRPr/>
          </a:p>
          <a:p>
            <a:pPr indent="-342900" lvl="0" marL="342900" rtl="0" algn="l">
              <a:lnSpc>
                <a:spcPct val="80000"/>
              </a:lnSpc>
              <a:spcBef>
                <a:spcPts val="444"/>
              </a:spcBef>
              <a:spcAft>
                <a:spcPts val="0"/>
              </a:spcAft>
              <a:buClr>
                <a:schemeClr val="dk1"/>
              </a:buClr>
              <a:buSzPts val="2220"/>
              <a:buNone/>
            </a:pPr>
            <a:r>
              <a:rPr lang="en-US" sz="2220"/>
              <a:t>// Pick item with weights 30,20,10</a:t>
            </a:r>
            <a:endParaRPr sz="22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0-1 Knapsack Solution </a:t>
            </a:r>
            <a:endParaRPr/>
          </a:p>
        </p:txBody>
      </p:sp>
      <p:sp>
        <p:nvSpPr>
          <p:cNvPr id="122" name="Google Shape;122;p19"/>
          <p:cNvSpPr txBox="1"/>
          <p:nvPr>
            <p:ph idx="1" type="body"/>
          </p:nvPr>
        </p:nvSpPr>
        <p:spPr>
          <a:xfrm>
            <a:off x="457200" y="1600200"/>
            <a:ext cx="8229600" cy="511494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800"/>
              <a:buChar char="•"/>
            </a:pPr>
            <a:r>
              <a:rPr lang="en-US" sz="2800"/>
              <a:t>Recursion</a:t>
            </a:r>
            <a:endParaRPr/>
          </a:p>
          <a:p>
            <a:pPr indent="-285750" lvl="1" marL="742950" rtl="0" algn="l">
              <a:spcBef>
                <a:spcPts val="480"/>
              </a:spcBef>
              <a:spcAft>
                <a:spcPts val="0"/>
              </a:spcAft>
              <a:buClr>
                <a:schemeClr val="dk1"/>
              </a:buClr>
              <a:buSzPts val="2400"/>
              <a:buChar char="–"/>
            </a:pPr>
            <a:r>
              <a:rPr lang="en-US" sz="2400"/>
              <a:t>A simple solution is to consider all subsets of items and calculate the total weight and value of all subsets.</a:t>
            </a:r>
            <a:endParaRPr/>
          </a:p>
          <a:p>
            <a:pPr indent="-285750" lvl="1" marL="742950" rtl="0" algn="l">
              <a:spcBef>
                <a:spcPts val="480"/>
              </a:spcBef>
              <a:spcAft>
                <a:spcPts val="0"/>
              </a:spcAft>
              <a:buClr>
                <a:schemeClr val="dk1"/>
              </a:buClr>
              <a:buSzPts val="2400"/>
              <a:buChar char="–"/>
            </a:pPr>
            <a:r>
              <a:rPr lang="en-US" sz="2400"/>
              <a:t>Complexity : ???</a:t>
            </a:r>
            <a:endParaRPr/>
          </a:p>
          <a:p>
            <a:pPr indent="-342900" lvl="0" marL="342900" rtl="0" algn="l">
              <a:spcBef>
                <a:spcPts val="640"/>
              </a:spcBef>
              <a:spcAft>
                <a:spcPts val="0"/>
              </a:spcAft>
              <a:buClr>
                <a:schemeClr val="dk1"/>
              </a:buClr>
              <a:buSzPts val="3200"/>
              <a:buChar char="•"/>
            </a:pPr>
            <a:r>
              <a:rPr lang="en-US"/>
              <a:t>Dynamic Programming</a:t>
            </a:r>
            <a:endParaRPr/>
          </a:p>
          <a:p>
            <a:pPr indent="-285750" lvl="1" marL="742950" rtl="0" algn="l">
              <a:spcBef>
                <a:spcPts val="440"/>
              </a:spcBef>
              <a:spcAft>
                <a:spcPts val="0"/>
              </a:spcAft>
              <a:buClr>
                <a:schemeClr val="dk1"/>
              </a:buClr>
              <a:buSzPts val="2200"/>
              <a:buChar char="–"/>
            </a:pPr>
            <a:r>
              <a:rPr lang="en-US" sz="2200"/>
              <a:t>We will make 2 state DP . The state DP[i][j] will denote maximum value that can achieve using knapsack capacity ‘j-weight’ considering all values from ‘1 to ith’. So for every ith element we have two possibilities that can take place either</a:t>
            </a:r>
            <a:endParaRPr sz="2200"/>
          </a:p>
          <a:p>
            <a:pPr indent="-228600" lvl="2" marL="1143000" rtl="0" algn="l">
              <a:spcBef>
                <a:spcPts val="360"/>
              </a:spcBef>
              <a:spcAft>
                <a:spcPts val="0"/>
              </a:spcAft>
              <a:buClr>
                <a:schemeClr val="dk1"/>
              </a:buClr>
              <a:buSzPts val="1800"/>
              <a:buChar char="•"/>
            </a:pPr>
            <a:r>
              <a:rPr lang="en-US" sz="1800"/>
              <a:t>Choose the ith item</a:t>
            </a:r>
            <a:endParaRPr sz="1800"/>
          </a:p>
          <a:p>
            <a:pPr indent="-228600" lvl="2" marL="1143000" rtl="0" algn="l">
              <a:spcBef>
                <a:spcPts val="360"/>
              </a:spcBef>
              <a:spcAft>
                <a:spcPts val="0"/>
              </a:spcAft>
              <a:buClr>
                <a:schemeClr val="dk1"/>
              </a:buClr>
              <a:buSzPts val="1800"/>
              <a:buChar char="•"/>
            </a:pPr>
            <a:r>
              <a:rPr lang="en-US" sz="1800"/>
              <a:t>Or not choose the ith item</a:t>
            </a:r>
            <a:endParaRPr/>
          </a:p>
          <a:p>
            <a:pPr indent="-285750" lvl="1" marL="742950" rtl="0" algn="l">
              <a:spcBef>
                <a:spcPts val="440"/>
              </a:spcBef>
              <a:spcAft>
                <a:spcPts val="0"/>
              </a:spcAft>
              <a:buClr>
                <a:schemeClr val="dk1"/>
              </a:buClr>
              <a:buSzPts val="2200"/>
              <a:buChar char="–"/>
            </a:pPr>
            <a:r>
              <a:rPr lang="en-US" sz="2200"/>
              <a:t>Complexity : ???</a:t>
            </a:r>
            <a:endParaRPr sz="2200"/>
          </a:p>
          <a:p>
            <a:pPr indent="-107950" lvl="1" marL="742950" rtl="0" algn="l">
              <a:spcBef>
                <a:spcPts val="560"/>
              </a:spcBef>
              <a:spcAft>
                <a:spcPts val="0"/>
              </a:spcAft>
              <a:buClr>
                <a:schemeClr val="dk1"/>
              </a:buClr>
              <a:buSzPts val="28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457200" y="274638"/>
            <a:ext cx="3900486" cy="2968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960"/>
              <a:buFont typeface="Calibri"/>
              <a:buNone/>
            </a:pPr>
            <a:r>
              <a:t/>
            </a:r>
            <a:endParaRPr sz="3959"/>
          </a:p>
        </p:txBody>
      </p:sp>
      <p:pic>
        <p:nvPicPr>
          <p:cNvPr descr="graph.png" id="128" name="Google Shape;128;p20"/>
          <p:cNvPicPr preferRelativeResize="0"/>
          <p:nvPr>
            <p:ph idx="1" type="body"/>
          </p:nvPr>
        </p:nvPicPr>
        <p:blipFill rotWithShape="1">
          <a:blip r:embed="rId3">
            <a:alphaModFix/>
          </a:blip>
          <a:srcRect b="0" l="0" r="0" t="0"/>
          <a:stretch/>
        </p:blipFill>
        <p:spPr>
          <a:xfrm>
            <a:off x="571472" y="571480"/>
            <a:ext cx="7786742" cy="58579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a:t>Code of 0-1 Knapsack</a:t>
            </a:r>
            <a:endParaRPr/>
          </a:p>
        </p:txBody>
      </p:sp>
      <p:pic>
        <p:nvPicPr>
          <p:cNvPr descr="kanpsack0.png" id="134" name="Google Shape;134;p21"/>
          <p:cNvPicPr preferRelativeResize="0"/>
          <p:nvPr>
            <p:ph idx="1" type="body"/>
          </p:nvPr>
        </p:nvPicPr>
        <p:blipFill rotWithShape="1">
          <a:blip r:embed="rId3">
            <a:alphaModFix/>
          </a:blip>
          <a:srcRect b="0" l="0" r="0" t="0"/>
          <a:stretch/>
        </p:blipFill>
        <p:spPr>
          <a:xfrm>
            <a:off x="214282" y="1954571"/>
            <a:ext cx="8358246" cy="4617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