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1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3B95B-2BFE-4C77-4F9F-A37C11990531}" v="2" dt="2020-08-12T12:23:05.665"/>
    <p1510:client id="{6E1E3016-8CF9-DBF9-5FCD-A871D327E8C4}" v="2172" dt="2020-08-08T07:38:21.693"/>
    <p1510:client id="{75245796-C191-F83B-997F-524768A134FF}" v="68" dt="2020-08-12T12:07:28.860"/>
    <p1510:client id="{988570BB-9886-4886-AFB6-F84C00D7FBCF}" v="1" dt="2020-08-12T16:05:55.217"/>
    <p1510:client id="{A3B28E73-F29A-9E5D-E670-5A3168A80DE3}" v="881" dt="2020-08-10T07:08:53.775"/>
    <p1510:client id="{DF70C011-E868-4C10-90E3-D8887F18C1EF}" v="2" dt="2020-08-27T17:37:19.957"/>
    <p1510:client id="{E47BC96C-D5D8-46ED-8101-341C39691E70}" v="468" dt="2020-08-10T07:40:46.407"/>
    <p1510:client id="{F6FB518E-AA0A-4879-930F-333736032F60}" v="411" dt="2020-08-08T06:50:18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2184" y="-90226"/>
            <a:ext cx="16563472" cy="931574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Coin Change Problem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8055869" cy="2347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( An application of dynamic programming) </a:t>
            </a:r>
          </a:p>
          <a:p>
            <a:br>
              <a:rPr lang="en-US">
                <a:solidFill>
                  <a:schemeClr val="bg2"/>
                </a:solidFill>
              </a:rPr>
            </a:b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sz="3200">
                <a:solidFill>
                  <a:schemeClr val="bg2"/>
                </a:solidFill>
              </a:rPr>
              <a:t>DP is doing brute force smartly.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 statement:</a:t>
            </a:r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B481B0CF-B31D-4144-BD6E-F0C5B901D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83540" indent="-383540"/>
            <a:r>
              <a:rPr lang="en-US" sz="3600">
                <a:ea typeface="+mn-lt"/>
                <a:cs typeface="+mn-lt"/>
              </a:rPr>
              <a:t>You are given coins of different denominations and a total amount of money </a:t>
            </a:r>
            <a:r>
              <a:rPr lang="en-US" sz="3600" i="1">
                <a:ea typeface="+mn-lt"/>
                <a:cs typeface="+mn-lt"/>
              </a:rPr>
              <a:t>amount</a:t>
            </a:r>
            <a:r>
              <a:rPr lang="en-US" sz="3600">
                <a:ea typeface="+mn-lt"/>
                <a:cs typeface="+mn-lt"/>
              </a:rPr>
              <a:t>. Compute the fewest number of coins that you need to make up that amount. If that amount of money cannot be made up by any combination of the coins, return </a:t>
            </a:r>
            <a:r>
              <a:rPr lang="en-US" sz="3600">
                <a:latin typeface="Consolas"/>
                <a:ea typeface="+mn-lt"/>
                <a:cs typeface="+mn-lt"/>
              </a:rPr>
              <a:t>-1</a:t>
            </a:r>
            <a:r>
              <a:rPr lang="en-US" sz="3600">
                <a:ea typeface="+mn-lt"/>
                <a:cs typeface="+mn-lt"/>
              </a:rPr>
              <a:t>.</a:t>
            </a:r>
            <a:br>
              <a:rPr lang="en-US" sz="3600">
                <a:ea typeface="+mn-lt"/>
                <a:cs typeface="+mn-lt"/>
              </a:rPr>
            </a:br>
            <a:endParaRPr lang="en-US"/>
          </a:p>
          <a:p>
            <a:pPr marL="383540" indent="-383540"/>
            <a:r>
              <a:rPr lang="en-US" sz="3600" i="1">
                <a:ea typeface="+mn-lt"/>
                <a:cs typeface="+mn-lt"/>
              </a:rPr>
              <a:t>NOTE: you have infinite no of coins of each denominations mentioned in the problem.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6" name="Picture 6" descr="A picture containing table, indoor, sitting, photo&#10;&#10;Description automatically generated">
            <a:extLst>
              <a:ext uri="{FF2B5EF4-FFF2-40B4-BE49-F238E27FC236}">
                <a16:creationId xmlns:a16="http://schemas.microsoft.com/office/drawing/2014/main" id="{1891F0B8-5430-488D-96E4-F30DDEAC6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2758" y="1524000"/>
            <a:ext cx="2977678" cy="3581400"/>
          </a:xfrm>
        </p:spPr>
      </p:pic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654A97-721B-4919-82D4-7390A90DC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912" y="948325"/>
            <a:ext cx="7973860" cy="4500888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39C83110-D1F8-4CBA-8E36-DABF43ED6EFD}"/>
              </a:ext>
            </a:extLst>
          </p:cNvPr>
          <p:cNvSpPr/>
          <p:nvPr/>
        </p:nvSpPr>
        <p:spPr>
          <a:xfrm flipH="1">
            <a:off x="1546965" y="293882"/>
            <a:ext cx="2317314" cy="121084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have 1, 2, 5, 10 rupees coins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8C4BABC-FF81-494D-8C69-A866C9AD6610}"/>
              </a:ext>
            </a:extLst>
          </p:cNvPr>
          <p:cNvSpPr/>
          <p:nvPr/>
        </p:nvSpPr>
        <p:spPr>
          <a:xfrm>
            <a:off x="3983016" y="15962"/>
            <a:ext cx="2192053" cy="134654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Let's pay using minimum no of coins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AF2ACC9-BD77-42B1-AC3E-665AAD1FA3F4}"/>
              </a:ext>
            </a:extLst>
          </p:cNvPr>
          <p:cNvSpPr/>
          <p:nvPr/>
        </p:nvSpPr>
        <p:spPr>
          <a:xfrm>
            <a:off x="9908739" y="461547"/>
            <a:ext cx="1638821" cy="12108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Give me 20 Rs for the juice</a:t>
            </a:r>
          </a:p>
        </p:txBody>
      </p:sp>
    </p:spTree>
    <p:extLst>
      <p:ext uri="{BB962C8B-B14F-4D97-AF65-F5344CB8AC3E}">
        <p14:creationId xmlns:p14="http://schemas.microsoft.com/office/powerpoint/2010/main" val="421396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6" name="Picture 6" descr="A picture containing table, indoor, sitting, photo&#10;&#10;Description automatically generated">
            <a:extLst>
              <a:ext uri="{FF2B5EF4-FFF2-40B4-BE49-F238E27FC236}">
                <a16:creationId xmlns:a16="http://schemas.microsoft.com/office/drawing/2014/main" id="{1891F0B8-5430-488D-96E4-F30DDEAC6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2758" y="1524000"/>
            <a:ext cx="2977678" cy="3581400"/>
          </a:xfrm>
        </p:spPr>
      </p:pic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654A97-721B-4919-82D4-7390A90DC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912" y="948325"/>
            <a:ext cx="7973860" cy="450088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AF2ACC9-BD77-42B1-AC3E-665AAD1FA3F4}"/>
              </a:ext>
            </a:extLst>
          </p:cNvPr>
          <p:cNvSpPr/>
          <p:nvPr/>
        </p:nvSpPr>
        <p:spPr>
          <a:xfrm>
            <a:off x="9908739" y="461547"/>
            <a:ext cx="1638821" cy="12108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Thanks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D237468-D40F-4B58-9BB1-08C3F7D0E60C}"/>
              </a:ext>
            </a:extLst>
          </p:cNvPr>
          <p:cNvSpPr/>
          <p:nvPr/>
        </p:nvSpPr>
        <p:spPr>
          <a:xfrm>
            <a:off x="3697266" y="753169"/>
            <a:ext cx="1784958" cy="9185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Here is ur 20 </a:t>
            </a:r>
            <a:r>
              <a:rPr lang="en-US" err="1"/>
              <a:t>rs</a:t>
            </a:r>
          </a:p>
        </p:txBody>
      </p:sp>
      <p:pic>
        <p:nvPicPr>
          <p:cNvPr id="7" name="Picture 9" descr="A close up of a coin&#10;&#10;Description automatically generated">
            <a:extLst>
              <a:ext uri="{FF2B5EF4-FFF2-40B4-BE49-F238E27FC236}">
                <a16:creationId xmlns:a16="http://schemas.microsoft.com/office/drawing/2014/main" id="{58F3F55B-4A25-460D-8ECB-3EC61CE00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024868"/>
            <a:ext cx="968681" cy="939801"/>
          </a:xfrm>
          <a:prstGeom prst="rect">
            <a:avLst/>
          </a:prstGeom>
        </p:spPr>
      </p:pic>
      <p:pic>
        <p:nvPicPr>
          <p:cNvPr id="10" name="Picture 9" descr="A close up of a coin&#10;&#10;Description automatically generated">
            <a:extLst>
              <a:ext uri="{FF2B5EF4-FFF2-40B4-BE49-F238E27FC236}">
                <a16:creationId xmlns:a16="http://schemas.microsoft.com/office/drawing/2014/main" id="{D37A5D84-7B62-4C97-B3A2-3E2FC3DFA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290" y="2045745"/>
            <a:ext cx="937365" cy="9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391D-9852-4BF0-B640-EEAE5EAE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ways to solve this problem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4034-A382-4173-9413-315F276B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Brute force method</a:t>
            </a:r>
          </a:p>
          <a:p>
            <a:pPr marL="383540" indent="-383540"/>
            <a:r>
              <a:rPr lang="en-US"/>
              <a:t>Greedy approach</a:t>
            </a:r>
          </a:p>
          <a:p>
            <a:pPr marL="383540" indent="-383540"/>
            <a:r>
              <a:rPr lang="en-US"/>
              <a:t>Divide and conquer ( coupled with dynamic programming )</a:t>
            </a:r>
          </a:p>
        </p:txBody>
      </p:sp>
    </p:spTree>
    <p:extLst>
      <p:ext uri="{BB962C8B-B14F-4D97-AF65-F5344CB8AC3E}">
        <p14:creationId xmlns:p14="http://schemas.microsoft.com/office/powerpoint/2010/main" val="5917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B05F-AC95-47EE-8EB6-2A6F9FB7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Brute force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9FE8-20C1-4878-950C-C887177E7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83540" indent="-383540"/>
            <a:r>
              <a:rPr lang="en-US"/>
              <a:t>Given four denominations Rs 1, Rs 2, Rs 5, Rs 10</a:t>
            </a:r>
            <a:br>
              <a:rPr lang="en-US"/>
            </a:br>
            <a:r>
              <a:rPr lang="en-US"/>
              <a:t>assume we take a, b, c, d number of coins of 1, 2, 5, 10 denominations</a:t>
            </a:r>
            <a:br>
              <a:rPr lang="en-US"/>
            </a:br>
            <a:r>
              <a:rPr lang="en-US"/>
              <a:t>      then n = a*1 + 2*b + 5*c + 10*d</a:t>
            </a:r>
            <a:br>
              <a:rPr lang="en-US"/>
            </a:br>
            <a:r>
              <a:rPr lang="en-US"/>
              <a:t>      such that (a + b + c + d) is minimum.</a:t>
            </a:r>
            <a:br>
              <a:rPr lang="en-US"/>
            </a:br>
            <a:endParaRPr lang="en-US"/>
          </a:p>
          <a:p>
            <a:pPr marL="383540" indent="-383540"/>
            <a:r>
              <a:rPr lang="en-US"/>
              <a:t>- at most there can be n coins each of Rs 1.</a:t>
            </a:r>
            <a:br>
              <a:rPr lang="en-US"/>
            </a:br>
            <a:r>
              <a:rPr lang="en-US"/>
              <a:t>- Try all combinations where a &lt;= n, b &lt;= n, c &lt;= n and d &lt;= n.</a:t>
            </a:r>
            <a:br>
              <a:rPr lang="en-US"/>
            </a:br>
            <a:r>
              <a:rPr lang="en-US"/>
              <a:t>- Choose all valid combinations that give </a:t>
            </a:r>
            <a:r>
              <a:rPr lang="en-US">
                <a:ea typeface="+mn-lt"/>
                <a:cs typeface="+mn-lt"/>
              </a:rPr>
              <a:t>n = a + 2*b + 5*c + 10*d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- take the minimum valid (</a:t>
            </a:r>
            <a:r>
              <a:rPr lang="en-US" err="1">
                <a:ea typeface="+mn-lt"/>
                <a:cs typeface="+mn-lt"/>
              </a:rPr>
              <a:t>a+b+c+d</a:t>
            </a:r>
            <a:r>
              <a:rPr lang="en-US">
                <a:ea typeface="+mn-lt"/>
                <a:cs typeface="+mn-lt"/>
              </a:rPr>
              <a:t>)  combination as the answer.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marL="383540" indent="-383540"/>
            <a:r>
              <a:rPr lang="en-US">
                <a:ea typeface="+mn-lt"/>
                <a:cs typeface="+mn-lt"/>
              </a:rPr>
              <a:t>Time complexity: ??</a:t>
            </a:r>
          </a:p>
          <a:p>
            <a:pPr marL="383540" indent="-383540"/>
            <a:r>
              <a:rPr lang="en-US">
                <a:ea typeface="+mn-lt"/>
                <a:cs typeface="+mn-lt"/>
              </a:rPr>
              <a:t>Space complexity: ??</a:t>
            </a:r>
          </a:p>
        </p:txBody>
      </p:sp>
    </p:spTree>
    <p:extLst>
      <p:ext uri="{BB962C8B-B14F-4D97-AF65-F5344CB8AC3E}">
        <p14:creationId xmlns:p14="http://schemas.microsoft.com/office/powerpoint/2010/main" val="146408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6AB6-ADA8-456F-BD5A-08C1FAD1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DF22-167C-41FC-B7DB-64BBCDA5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If( n &gt;= 10) take one 10 rupee coin and solve for ( n – 10)</a:t>
            </a:r>
            <a:br>
              <a:rPr lang="en-US"/>
            </a:br>
            <a:r>
              <a:rPr lang="en-US"/>
              <a:t>else if( n &gt;= 5) take one 5 rupee coin and solve for (n – 5)</a:t>
            </a:r>
            <a:br>
              <a:rPr lang="en-US"/>
            </a:br>
            <a:r>
              <a:rPr lang="en-US"/>
              <a:t>else if( n &gt;= 2 ) tale one 2 rupee coin and solve for (n – 2)</a:t>
            </a:r>
            <a:br>
              <a:rPr lang="en-US"/>
            </a:br>
            <a:r>
              <a:rPr lang="en-US"/>
              <a:t>else we take n coins as 1 rupee coins</a:t>
            </a:r>
            <a:br>
              <a:rPr lang="en-US"/>
            </a:br>
            <a:endParaRPr lang="en-US"/>
          </a:p>
          <a:p>
            <a:pPr marL="383540" indent="-383540"/>
            <a:r>
              <a:rPr lang="en-US"/>
              <a:t>For some combination of denominations this approach might always give optimal result. Consider a combination of 1, 5, 10 and 25 rupee coins. ( Prove this)</a:t>
            </a:r>
          </a:p>
          <a:p>
            <a:pPr marL="383540" indent="-383540"/>
            <a:r>
              <a:rPr lang="en-US"/>
              <a:t>For some combination of denominations this approach may or may not give optimal answer. Consider n = 15, and denominations are ( 1, 7, 10).</a:t>
            </a:r>
          </a:p>
        </p:txBody>
      </p:sp>
    </p:spTree>
    <p:extLst>
      <p:ext uri="{BB962C8B-B14F-4D97-AF65-F5344CB8AC3E}">
        <p14:creationId xmlns:p14="http://schemas.microsoft.com/office/powerpoint/2010/main" val="78433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9AB9-F9D4-47C6-A675-5438D138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 ( Dynamic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2279-5695-4282-8B60-B35F9962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08390" cy="35814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      Int solve( int n ) {</a:t>
            </a:r>
          </a:p>
          <a:p>
            <a:pPr marL="0" indent="0">
              <a:buNone/>
            </a:pPr>
            <a:r>
              <a:rPr lang="en-US"/>
              <a:t>            If( n == 0 ) {</a:t>
            </a:r>
            <a:br>
              <a:rPr lang="en-US"/>
            </a:br>
            <a:r>
              <a:rPr lang="en-US"/>
              <a:t>                   return 0;</a:t>
            </a:r>
            <a:br>
              <a:rPr lang="en-US"/>
            </a:br>
            <a:r>
              <a:rPr lang="en-US"/>
              <a:t>            }</a:t>
            </a:r>
            <a:br>
              <a:rPr lang="en-US"/>
            </a:br>
            <a:r>
              <a:rPr lang="en-US"/>
              <a:t>            ans1 = ans2 = ans3 = ans4 = INT_MAX;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           if ( n &gt;= 10 )</a:t>
            </a:r>
            <a:br>
              <a:rPr lang="en-US"/>
            </a:br>
            <a:r>
              <a:rPr lang="en-US"/>
              <a:t>                     ans1 = 1 +  solve( n – 10);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           if (n &gt;= 5)</a:t>
            </a:r>
            <a:br>
              <a:rPr lang="en-US"/>
            </a:br>
            <a:r>
              <a:rPr lang="en-US"/>
              <a:t>                     ans2 = 1 + solve( n – 5);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           if (n &gt;= 2)      </a:t>
            </a:r>
            <a:br>
              <a:rPr lang="en-US"/>
            </a:br>
            <a:r>
              <a:rPr lang="en-US"/>
              <a:t>                     ans3 = 1 + solve( n – 2);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           ans4 = 1 + solve( n - 1);</a:t>
            </a:r>
            <a:br>
              <a:rPr lang="en-US"/>
            </a:br>
            <a:br>
              <a:rPr lang="en-US"/>
            </a:br>
            <a:r>
              <a:rPr lang="en-US"/>
              <a:t>            return min ( ans1, ans2, ans3, ans4);</a:t>
            </a:r>
            <a:br>
              <a:rPr lang="en-US"/>
            </a:br>
            <a:r>
              <a:rPr lang="en-US"/>
              <a:t>    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2C8CA6-D379-4E8A-B793-FB9C4E6FE39A}"/>
              </a:ext>
            </a:extLst>
          </p:cNvPr>
          <p:cNvSpPr/>
          <p:nvPr/>
        </p:nvSpPr>
        <p:spPr>
          <a:xfrm>
            <a:off x="9728476" y="683039"/>
            <a:ext cx="648943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3DA19F-9CF6-4B05-AD31-4E0DBF8BB563}"/>
              </a:ext>
            </a:extLst>
          </p:cNvPr>
          <p:cNvSpPr/>
          <p:nvPr/>
        </p:nvSpPr>
        <p:spPr>
          <a:xfrm>
            <a:off x="8299533" y="2276061"/>
            <a:ext cx="702305" cy="485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 -10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7670B0-F592-44AC-889F-55A5E8FABCC6}"/>
              </a:ext>
            </a:extLst>
          </p:cNvPr>
          <p:cNvSpPr/>
          <p:nvPr/>
        </p:nvSpPr>
        <p:spPr>
          <a:xfrm>
            <a:off x="10549771" y="4064414"/>
            <a:ext cx="1106735" cy="4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n –10 - 1</a:t>
            </a:r>
            <a:endParaRPr lang="en-US" sz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7C83-01EA-48CF-95C2-CF0171F3E299}"/>
              </a:ext>
            </a:extLst>
          </p:cNvPr>
          <p:cNvSpPr/>
          <p:nvPr/>
        </p:nvSpPr>
        <p:spPr>
          <a:xfrm>
            <a:off x="9373548" y="4103420"/>
            <a:ext cx="1047189" cy="4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n – 10 -  2</a:t>
            </a:r>
            <a:endParaRPr lang="en-US" sz="1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B22A7B-21B8-45C0-9802-EB5B65315664}"/>
              </a:ext>
            </a:extLst>
          </p:cNvPr>
          <p:cNvSpPr/>
          <p:nvPr/>
        </p:nvSpPr>
        <p:spPr>
          <a:xfrm>
            <a:off x="8196579" y="4104222"/>
            <a:ext cx="904519" cy="518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n</a:t>
            </a:r>
            <a:r>
              <a:rPr lang="en-US" sz="1050">
                <a:ea typeface="+mn-lt"/>
                <a:cs typeface="+mn-lt"/>
              </a:rPr>
              <a:t> –10 - 5</a:t>
            </a:r>
            <a:endParaRPr lang="en-US" sz="10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ED27E1-0D01-4BE1-B780-FAA3303D58E0}"/>
              </a:ext>
            </a:extLst>
          </p:cNvPr>
          <p:cNvSpPr/>
          <p:nvPr/>
        </p:nvSpPr>
        <p:spPr>
          <a:xfrm>
            <a:off x="6949766" y="4132931"/>
            <a:ext cx="1023609" cy="47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n –10 -10</a:t>
            </a:r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979365-1F2F-427C-9F91-57AEE1D228B3}"/>
              </a:ext>
            </a:extLst>
          </p:cNvPr>
          <p:cNvSpPr/>
          <p:nvPr/>
        </p:nvSpPr>
        <p:spPr>
          <a:xfrm>
            <a:off x="11101870" y="2272609"/>
            <a:ext cx="808861" cy="48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 - 1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F9B20E-1231-49C6-90CE-B82BF1506C6D}"/>
              </a:ext>
            </a:extLst>
          </p:cNvPr>
          <p:cNvSpPr/>
          <p:nvPr/>
        </p:nvSpPr>
        <p:spPr>
          <a:xfrm>
            <a:off x="10327390" y="2282963"/>
            <a:ext cx="652163" cy="474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 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727F2B-B2D4-4A16-B01C-C43CBBB8BA96}"/>
              </a:ext>
            </a:extLst>
          </p:cNvPr>
          <p:cNvSpPr/>
          <p:nvPr/>
        </p:nvSpPr>
        <p:spPr>
          <a:xfrm>
            <a:off x="9288613" y="2271228"/>
            <a:ext cx="668429" cy="48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 - 5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0C52E-1BF3-470B-AB0A-6287BEF904F8}"/>
              </a:ext>
            </a:extLst>
          </p:cNvPr>
          <p:cNvCxnSpPr/>
          <p:nvPr/>
        </p:nvCxnSpPr>
        <p:spPr>
          <a:xfrm>
            <a:off x="10238409" y="1077843"/>
            <a:ext cx="1165264" cy="11992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8529A2-5368-4F10-BCFF-93A6647140CB}"/>
              </a:ext>
            </a:extLst>
          </p:cNvPr>
          <p:cNvCxnSpPr/>
          <p:nvPr/>
        </p:nvCxnSpPr>
        <p:spPr>
          <a:xfrm>
            <a:off x="10149370" y="1209674"/>
            <a:ext cx="373269" cy="106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800EE5-BF68-4E13-9CF8-4A7F52A18109}"/>
              </a:ext>
            </a:extLst>
          </p:cNvPr>
          <p:cNvCxnSpPr/>
          <p:nvPr/>
        </p:nvCxnSpPr>
        <p:spPr>
          <a:xfrm flipH="1">
            <a:off x="9608922" y="1218685"/>
            <a:ext cx="424248" cy="10379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EA197-2830-48BF-AE2E-172CA4970E7E}"/>
              </a:ext>
            </a:extLst>
          </p:cNvPr>
          <p:cNvCxnSpPr/>
          <p:nvPr/>
        </p:nvCxnSpPr>
        <p:spPr>
          <a:xfrm flipH="1">
            <a:off x="8711771" y="1124721"/>
            <a:ext cx="1155357" cy="11409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9C2B92-D949-4752-BFC2-6B7406737607}"/>
              </a:ext>
            </a:extLst>
          </p:cNvPr>
          <p:cNvCxnSpPr/>
          <p:nvPr/>
        </p:nvCxnSpPr>
        <p:spPr>
          <a:xfrm flipH="1">
            <a:off x="7474808" y="2719515"/>
            <a:ext cx="1062681" cy="1377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D3A2FC-D3E1-40CD-8B8F-6901A6B60CF4}"/>
              </a:ext>
            </a:extLst>
          </p:cNvPr>
          <p:cNvCxnSpPr/>
          <p:nvPr/>
        </p:nvCxnSpPr>
        <p:spPr>
          <a:xfrm flipH="1">
            <a:off x="8544439" y="2740959"/>
            <a:ext cx="84438" cy="1305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8DB946-8676-4539-8C9D-E361E2C0557D}"/>
              </a:ext>
            </a:extLst>
          </p:cNvPr>
          <p:cNvCxnSpPr/>
          <p:nvPr/>
        </p:nvCxnSpPr>
        <p:spPr>
          <a:xfrm>
            <a:off x="8720264" y="2727239"/>
            <a:ext cx="1110049" cy="1336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2DC78B-A745-48E0-8395-590D3A5D5ADC}"/>
              </a:ext>
            </a:extLst>
          </p:cNvPr>
          <p:cNvCxnSpPr/>
          <p:nvPr/>
        </p:nvCxnSpPr>
        <p:spPr>
          <a:xfrm>
            <a:off x="8791060" y="2736249"/>
            <a:ext cx="2150074" cy="1315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9AB9-F9D4-47C6-A675-5438D138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 ( Dynamic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2279-5695-4282-8B60-B35F9962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08390" cy="35814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      Int solve( int n ) {</a:t>
            </a:r>
          </a:p>
          <a:p>
            <a:pPr marL="0" indent="0">
              <a:buNone/>
            </a:pPr>
            <a:r>
              <a:rPr lang="en-US"/>
              <a:t>            If( n == 0 ) {</a:t>
            </a:r>
            <a:br>
              <a:rPr lang="en-US"/>
            </a:br>
            <a:r>
              <a:rPr lang="en-US"/>
              <a:t>                   return 0;</a:t>
            </a:r>
            <a:br>
              <a:rPr lang="en-US"/>
            </a:br>
            <a:r>
              <a:rPr lang="en-US"/>
              <a:t>            }</a:t>
            </a:r>
            <a:br>
              <a:rPr lang="en-US"/>
            </a:br>
            <a:br>
              <a:rPr lang="en-US"/>
            </a:br>
            <a:r>
              <a:rPr lang="en-US"/>
              <a:t>            if (</a:t>
            </a:r>
            <a:r>
              <a:rPr lang="en-US" err="1"/>
              <a:t>dp</a:t>
            </a:r>
            <a:r>
              <a:rPr lang="en-US"/>
              <a:t>[n] != -1 ) return </a:t>
            </a:r>
            <a:r>
              <a:rPr lang="en-US" err="1"/>
              <a:t>dp</a:t>
            </a:r>
            <a:r>
              <a:rPr lang="en-US"/>
              <a:t>[n];</a:t>
            </a:r>
            <a:br>
              <a:rPr lang="en-US"/>
            </a:br>
            <a:br>
              <a:rPr lang="en-US"/>
            </a:br>
            <a:r>
              <a:rPr lang="en-US"/>
              <a:t>            ans1 = ans2 = ans3 = ans4 = INT_MAX;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           if ( n &gt;= 10 )</a:t>
            </a:r>
            <a:br>
              <a:rPr lang="en-US"/>
            </a:br>
            <a:r>
              <a:rPr lang="en-US"/>
              <a:t>                     ans1 = 1 + solve( n – 10);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           if (n &gt;= 5)</a:t>
            </a:r>
            <a:br>
              <a:rPr lang="en-US"/>
            </a:br>
            <a:r>
              <a:rPr lang="en-US"/>
              <a:t>                     ans2 = 1 + solve( n – 5);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           if (n &gt;= 2)      </a:t>
            </a:r>
            <a:br>
              <a:rPr lang="en-US"/>
            </a:br>
            <a:r>
              <a:rPr lang="en-US"/>
              <a:t>                     ans3 = 1 + solve( n – 2);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           ans4 = 1 + solve( n - 1);</a:t>
            </a:r>
            <a:br>
              <a:rPr lang="en-US"/>
            </a:br>
            <a:br>
              <a:rPr lang="en-US"/>
            </a:br>
            <a:r>
              <a:rPr lang="en-US"/>
              <a:t>            return </a:t>
            </a:r>
            <a:r>
              <a:rPr lang="en-US" err="1"/>
              <a:t>dp</a:t>
            </a:r>
            <a:r>
              <a:rPr lang="en-US"/>
              <a:t>[n] = min ( ans1, ans2, ans3, ans4);</a:t>
            </a:r>
            <a:br>
              <a:rPr lang="en-US"/>
            </a:br>
            <a:r>
              <a:rPr lang="en-US"/>
              <a:t>    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2C8CA6-D379-4E8A-B793-FB9C4E6FE39A}"/>
              </a:ext>
            </a:extLst>
          </p:cNvPr>
          <p:cNvSpPr/>
          <p:nvPr/>
        </p:nvSpPr>
        <p:spPr>
          <a:xfrm>
            <a:off x="9728476" y="683039"/>
            <a:ext cx="648943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3DA19F-9CF6-4B05-AD31-4E0DBF8BB563}"/>
              </a:ext>
            </a:extLst>
          </p:cNvPr>
          <p:cNvSpPr/>
          <p:nvPr/>
        </p:nvSpPr>
        <p:spPr>
          <a:xfrm>
            <a:off x="8299533" y="2276061"/>
            <a:ext cx="702305" cy="485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 -10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7670B0-F592-44AC-889F-55A5E8FABCC6}"/>
              </a:ext>
            </a:extLst>
          </p:cNvPr>
          <p:cNvSpPr/>
          <p:nvPr/>
        </p:nvSpPr>
        <p:spPr>
          <a:xfrm>
            <a:off x="10549771" y="4064414"/>
            <a:ext cx="1106735" cy="4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n –10 - 1</a:t>
            </a:r>
            <a:endParaRPr lang="en-US" sz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7C83-01EA-48CF-95C2-CF0171F3E299}"/>
              </a:ext>
            </a:extLst>
          </p:cNvPr>
          <p:cNvSpPr/>
          <p:nvPr/>
        </p:nvSpPr>
        <p:spPr>
          <a:xfrm>
            <a:off x="9373548" y="4103420"/>
            <a:ext cx="1047189" cy="4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n – 10 -  2</a:t>
            </a:r>
            <a:endParaRPr lang="en-US" sz="1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B22A7B-21B8-45C0-9802-EB5B65315664}"/>
              </a:ext>
            </a:extLst>
          </p:cNvPr>
          <p:cNvSpPr/>
          <p:nvPr/>
        </p:nvSpPr>
        <p:spPr>
          <a:xfrm>
            <a:off x="8196579" y="4104222"/>
            <a:ext cx="904519" cy="518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n</a:t>
            </a:r>
            <a:r>
              <a:rPr lang="en-US" sz="1050">
                <a:ea typeface="+mn-lt"/>
                <a:cs typeface="+mn-lt"/>
              </a:rPr>
              <a:t> –10 - 5</a:t>
            </a:r>
            <a:endParaRPr lang="en-US" sz="10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ED27E1-0D01-4BE1-B780-FAA3303D58E0}"/>
              </a:ext>
            </a:extLst>
          </p:cNvPr>
          <p:cNvSpPr/>
          <p:nvPr/>
        </p:nvSpPr>
        <p:spPr>
          <a:xfrm>
            <a:off x="6949766" y="4132931"/>
            <a:ext cx="1023609" cy="47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n –10 -10</a:t>
            </a:r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979365-1F2F-427C-9F91-57AEE1D228B3}"/>
              </a:ext>
            </a:extLst>
          </p:cNvPr>
          <p:cNvSpPr/>
          <p:nvPr/>
        </p:nvSpPr>
        <p:spPr>
          <a:xfrm>
            <a:off x="11101870" y="2272609"/>
            <a:ext cx="808861" cy="48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 - 1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F9B20E-1231-49C6-90CE-B82BF1506C6D}"/>
              </a:ext>
            </a:extLst>
          </p:cNvPr>
          <p:cNvSpPr/>
          <p:nvPr/>
        </p:nvSpPr>
        <p:spPr>
          <a:xfrm>
            <a:off x="10327390" y="2282963"/>
            <a:ext cx="652163" cy="474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 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727F2B-B2D4-4A16-B01C-C43CBBB8BA96}"/>
              </a:ext>
            </a:extLst>
          </p:cNvPr>
          <p:cNvSpPr/>
          <p:nvPr/>
        </p:nvSpPr>
        <p:spPr>
          <a:xfrm>
            <a:off x="9288613" y="2271228"/>
            <a:ext cx="668429" cy="48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 - 5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0C52E-1BF3-470B-AB0A-6287BEF904F8}"/>
              </a:ext>
            </a:extLst>
          </p:cNvPr>
          <p:cNvCxnSpPr/>
          <p:nvPr/>
        </p:nvCxnSpPr>
        <p:spPr>
          <a:xfrm>
            <a:off x="10238409" y="1077843"/>
            <a:ext cx="1165264" cy="11992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8529A2-5368-4F10-BCFF-93A6647140CB}"/>
              </a:ext>
            </a:extLst>
          </p:cNvPr>
          <p:cNvCxnSpPr/>
          <p:nvPr/>
        </p:nvCxnSpPr>
        <p:spPr>
          <a:xfrm>
            <a:off x="10149370" y="1209674"/>
            <a:ext cx="373269" cy="106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800EE5-BF68-4E13-9CF8-4A7F52A18109}"/>
              </a:ext>
            </a:extLst>
          </p:cNvPr>
          <p:cNvCxnSpPr/>
          <p:nvPr/>
        </p:nvCxnSpPr>
        <p:spPr>
          <a:xfrm flipH="1">
            <a:off x="9608922" y="1218685"/>
            <a:ext cx="424248" cy="10379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EA197-2830-48BF-AE2E-172CA4970E7E}"/>
              </a:ext>
            </a:extLst>
          </p:cNvPr>
          <p:cNvCxnSpPr/>
          <p:nvPr/>
        </p:nvCxnSpPr>
        <p:spPr>
          <a:xfrm flipH="1">
            <a:off x="8711771" y="1124721"/>
            <a:ext cx="1155357" cy="11409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9C2B92-D949-4752-BFC2-6B7406737607}"/>
              </a:ext>
            </a:extLst>
          </p:cNvPr>
          <p:cNvCxnSpPr/>
          <p:nvPr/>
        </p:nvCxnSpPr>
        <p:spPr>
          <a:xfrm flipH="1">
            <a:off x="7474808" y="2719515"/>
            <a:ext cx="1062681" cy="1377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D3A2FC-D3E1-40CD-8B8F-6901A6B60CF4}"/>
              </a:ext>
            </a:extLst>
          </p:cNvPr>
          <p:cNvCxnSpPr/>
          <p:nvPr/>
        </p:nvCxnSpPr>
        <p:spPr>
          <a:xfrm flipH="1">
            <a:off x="8544439" y="2769714"/>
            <a:ext cx="84438" cy="1305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8DB946-8676-4539-8C9D-E361E2C0557D}"/>
              </a:ext>
            </a:extLst>
          </p:cNvPr>
          <p:cNvCxnSpPr/>
          <p:nvPr/>
        </p:nvCxnSpPr>
        <p:spPr>
          <a:xfrm>
            <a:off x="8720264" y="2727239"/>
            <a:ext cx="1110049" cy="1336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2DC78B-A745-48E0-8395-590D3A5D5ADC}"/>
              </a:ext>
            </a:extLst>
          </p:cNvPr>
          <p:cNvCxnSpPr/>
          <p:nvPr/>
        </p:nvCxnSpPr>
        <p:spPr>
          <a:xfrm>
            <a:off x="8791060" y="2736249"/>
            <a:ext cx="2150074" cy="1315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33288B-0DCC-4C71-BAB5-6CFB291E611D}"/>
              </a:ext>
            </a:extLst>
          </p:cNvPr>
          <p:cNvCxnSpPr/>
          <p:nvPr/>
        </p:nvCxnSpPr>
        <p:spPr>
          <a:xfrm>
            <a:off x="9847820" y="2670603"/>
            <a:ext cx="492210" cy="4304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E7E9B3-8227-4AD4-91C8-5773E6F63786}"/>
              </a:ext>
            </a:extLst>
          </p:cNvPr>
          <p:cNvCxnSpPr/>
          <p:nvPr/>
        </p:nvCxnSpPr>
        <p:spPr>
          <a:xfrm>
            <a:off x="9722965" y="2751695"/>
            <a:ext cx="183293" cy="5231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4D142F-A776-447B-9D62-F52EB3A260B3}"/>
              </a:ext>
            </a:extLst>
          </p:cNvPr>
          <p:cNvCxnSpPr/>
          <p:nvPr/>
        </p:nvCxnSpPr>
        <p:spPr>
          <a:xfrm flipH="1">
            <a:off x="9091484" y="2709218"/>
            <a:ext cx="506626" cy="20573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61D0FD-A641-42D0-8A28-43414167C40D}"/>
              </a:ext>
            </a:extLst>
          </p:cNvPr>
          <p:cNvCxnSpPr/>
          <p:nvPr/>
        </p:nvCxnSpPr>
        <p:spPr>
          <a:xfrm flipH="1">
            <a:off x="9213763" y="2718228"/>
            <a:ext cx="218304" cy="3995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0659DF4-EDC5-40B4-81CB-2FCFD0876E4F}"/>
              </a:ext>
            </a:extLst>
          </p:cNvPr>
          <p:cNvSpPr/>
          <p:nvPr/>
        </p:nvSpPr>
        <p:spPr>
          <a:xfrm>
            <a:off x="8596698" y="4776400"/>
            <a:ext cx="967945" cy="566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 – 5 -5</a:t>
            </a:r>
          </a:p>
        </p:txBody>
      </p:sp>
    </p:spTree>
    <p:extLst>
      <p:ext uri="{BB962C8B-B14F-4D97-AF65-F5344CB8AC3E}">
        <p14:creationId xmlns:p14="http://schemas.microsoft.com/office/powerpoint/2010/main" val="7710885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9C029D5-DBC9-4C2B-8210-3AA71186A1C5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B1B446B-D1E8-42DD-BEED-8DA7E15E68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845F41-51A1-4C7F-91AC-E0528F69338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Crop</vt:lpstr>
      <vt:lpstr>Coin Change Problem</vt:lpstr>
      <vt:lpstr>Problem statement:</vt:lpstr>
      <vt:lpstr>PowerPoint Presentation</vt:lpstr>
      <vt:lpstr>PowerPoint Presentation</vt:lpstr>
      <vt:lpstr>Different ways to solve this problem </vt:lpstr>
      <vt:lpstr>Brute force method</vt:lpstr>
      <vt:lpstr>Greedy method</vt:lpstr>
      <vt:lpstr>Divide and conquer ( Dynamic Programming)</vt:lpstr>
      <vt:lpstr>Divide and conquer ( Dynamic Programming)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Design</dc:title>
  <dc:creator/>
  <cp:revision>4</cp:revision>
  <dcterms:created xsi:type="dcterms:W3CDTF">2020-08-08T06:01:13Z</dcterms:created>
  <dcterms:modified xsi:type="dcterms:W3CDTF">2020-08-31T04:35:20Z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