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jz6+R7RrGXhHaVZUVaKwSca47z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03E0084-4032-41A9-841A-BBDBB6EA8BD4}">
  <a:tblStyle styleId="{303E0084-4032-41A9-841A-BBDBB6EA8BD4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fill>
          <a:solidFill>
            <a:srgbClr val="CBE2F5"/>
          </a:solidFill>
        </a:fill>
      </a:tcStyle>
    </a:band1H>
    <a:band2H>
      <a:tcTxStyle/>
    </a:band2H>
    <a:band1V>
      <a:tcTxStyle/>
      <a:tcStyle>
        <a:fill>
          <a:solidFill>
            <a:srgbClr val="CBE2F5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0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0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" name="Google Shape;17;p2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0" name="Google Shape;20;p20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" type="body"/>
          </p:nvPr>
        </p:nvSpPr>
        <p:spPr>
          <a:xfrm rot="5400000">
            <a:off x="3872484" y="-562356"/>
            <a:ext cx="4023360" cy="9720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/>
          <p:nvPr>
            <p:ph type="title"/>
          </p:nvPr>
        </p:nvSpPr>
        <p:spPr>
          <a:xfrm rot="5400000">
            <a:off x="7334251" y="2152650"/>
            <a:ext cx="54102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00" spcFirstLastPara="1" rIns="45700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" type="body"/>
          </p:nvPr>
        </p:nvSpPr>
        <p:spPr>
          <a:xfrm rot="5400000">
            <a:off x="2076451" y="-323850"/>
            <a:ext cx="5410200" cy="7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0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88" name="Google Shape;88;p30"/>
          <p:cNvCxnSpPr/>
          <p:nvPr/>
        </p:nvCxnSpPr>
        <p:spPr>
          <a:xfrm rot="10800000">
            <a:off x="10058400" y="59263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3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3"/>
          <p:cNvSpPr txBox="1"/>
          <p:nvPr>
            <p:ph type="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3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9" name="Google Shape;39;p23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024127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5989320" y="22860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102412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5"/>
          <p:cNvSpPr txBox="1"/>
          <p:nvPr>
            <p:ph idx="2" type="body"/>
          </p:nvPr>
        </p:nvSpPr>
        <p:spPr>
          <a:xfrm>
            <a:off x="102412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3" type="body"/>
          </p:nvPr>
        </p:nvSpPr>
        <p:spPr>
          <a:xfrm>
            <a:off x="5990888" y="2179636"/>
            <a:ext cx="4754880" cy="82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4" type="body"/>
          </p:nvPr>
        </p:nvSpPr>
        <p:spPr>
          <a:xfrm>
            <a:off x="5990888" y="2967788"/>
            <a:ext cx="4754880" cy="33415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🢝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🢝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🢝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1024128" y="471509"/>
            <a:ext cx="43891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" type="body"/>
          </p:nvPr>
        </p:nvSpPr>
        <p:spPr>
          <a:xfrm>
            <a:off x="5715000" y="822960"/>
            <a:ext cx="5678424" cy="5184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 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Char char="🢝"/>
              <a:defRPr sz="2000"/>
            </a:lvl2pPr>
            <a:lvl3pPr indent="-3302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🢝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🢝"/>
              <a:defRPr sz="1600"/>
            </a:lvl9pPr>
          </a:lstStyle>
          <a:p/>
        </p:txBody>
      </p:sp>
      <p:sp>
        <p:nvSpPr>
          <p:cNvPr id="64" name="Google Shape;64;p27"/>
          <p:cNvSpPr txBox="1"/>
          <p:nvPr>
            <p:ph idx="2" type="body"/>
          </p:nvPr>
        </p:nvSpPr>
        <p:spPr>
          <a:xfrm>
            <a:off x="1024128" y="2257506"/>
            <a:ext cx="4389120" cy="376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457200" y="4960138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/>
          <p:nvPr>
            <p:ph idx="2" type="pic"/>
          </p:nvPr>
        </p:nvSpPr>
        <p:spPr>
          <a:xfrm>
            <a:off x="0" y="-1"/>
            <a:ext cx="12188952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  <p:txBody>
          <a:bodyPr anchorCtr="0" anchor="t" bIns="45700" lIns="457200" spcFirstLastPara="1" rIns="45700" wrap="square" tIns="36575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wentieth Century"/>
              <a:buNone/>
              <a:defRPr b="0" i="0" sz="3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1" name="Google Shape;71;p28"/>
          <p:cNvSpPr txBox="1"/>
          <p:nvPr>
            <p:ph idx="1" type="body"/>
          </p:nvPr>
        </p:nvSpPr>
        <p:spPr>
          <a:xfrm>
            <a:off x="8610600" y="4960138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8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75" name="Google Shape;75;p2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  <a:defRPr b="0" i="0" sz="5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Twentieth Century"/>
              <a:buChar char=" "/>
              <a:defRPr b="0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🢝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0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1" name="Google Shape;11;p19"/>
          <p:cNvCxnSpPr/>
          <p:nvPr/>
        </p:nvCxnSpPr>
        <p:spPr>
          <a:xfrm rot="10800000">
            <a:off x="762000" y="826324"/>
            <a:ext cx="0" cy="9144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500"/>
              <a:buFont typeface="Twentieth Century"/>
              <a:buNone/>
            </a:pPr>
            <a:r>
              <a:rPr lang="en-IN" sz="4500"/>
              <a:t>FIND ALL EDGES IN A GRAPH WHICH BELONG TO ANY SHORTEST PATH FROM SOURCE TO DESTINATION</a:t>
            </a:r>
            <a:endParaRPr sz="4500"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Concepts used – BFS only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APPROACH</a:t>
            </a:r>
            <a:endParaRPr/>
          </a:p>
        </p:txBody>
      </p:sp>
      <p:graphicFrame>
        <p:nvGraphicFramePr>
          <p:cNvPr id="383" name="Google Shape;383;p10"/>
          <p:cNvGraphicFramePr/>
          <p:nvPr/>
        </p:nvGraphicFramePr>
        <p:xfrm>
          <a:off x="9371168" y="4112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1373025"/>
                <a:gridCol w="1373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Node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Shortest Distance From</a:t>
                      </a:r>
                      <a:r>
                        <a:rPr lang="en-IN" sz="1800"/>
                        <a:t> Source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384" name="Google Shape;384;p10"/>
          <p:cNvGrpSpPr/>
          <p:nvPr/>
        </p:nvGrpSpPr>
        <p:grpSpPr>
          <a:xfrm>
            <a:off x="0" y="2694249"/>
            <a:ext cx="6627099" cy="3863662"/>
            <a:chOff x="0" y="2694249"/>
            <a:chExt cx="6627099" cy="3863662"/>
          </a:xfrm>
        </p:grpSpPr>
        <p:grpSp>
          <p:nvGrpSpPr>
            <p:cNvPr id="385" name="Google Shape;385;p10"/>
            <p:cNvGrpSpPr/>
            <p:nvPr/>
          </p:nvGrpSpPr>
          <p:grpSpPr>
            <a:xfrm>
              <a:off x="361274" y="2694249"/>
              <a:ext cx="5419859" cy="3863662"/>
              <a:chOff x="1700011" y="2251656"/>
              <a:chExt cx="5419859" cy="3863662"/>
            </a:xfrm>
          </p:grpSpPr>
          <p:sp>
            <p:nvSpPr>
              <p:cNvPr id="386" name="Google Shape;386;p10"/>
              <p:cNvSpPr/>
              <p:nvPr/>
            </p:nvSpPr>
            <p:spPr>
              <a:xfrm>
                <a:off x="1700011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87" name="Google Shape;387;p10"/>
              <p:cNvSpPr/>
              <p:nvPr/>
            </p:nvSpPr>
            <p:spPr>
              <a:xfrm>
                <a:off x="2522112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2</a:t>
                </a:r>
                <a:endParaRPr/>
              </a:p>
            </p:txBody>
          </p:sp>
          <p:sp>
            <p:nvSpPr>
              <p:cNvPr id="388" name="Google Shape;388;p10"/>
              <p:cNvSpPr/>
              <p:nvPr/>
            </p:nvSpPr>
            <p:spPr>
              <a:xfrm>
                <a:off x="3719847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3</a:t>
                </a:r>
                <a:endParaRPr/>
              </a:p>
            </p:txBody>
          </p:sp>
          <p:sp>
            <p:nvSpPr>
              <p:cNvPr id="389" name="Google Shape;389;p10"/>
              <p:cNvSpPr/>
              <p:nvPr/>
            </p:nvSpPr>
            <p:spPr>
              <a:xfrm>
                <a:off x="4917582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4</a:t>
                </a:r>
                <a:endParaRPr/>
              </a:p>
            </p:txBody>
          </p:sp>
          <p:sp>
            <p:nvSpPr>
              <p:cNvPr id="390" name="Google Shape;390;p10"/>
              <p:cNvSpPr/>
              <p:nvPr/>
            </p:nvSpPr>
            <p:spPr>
              <a:xfrm>
                <a:off x="6707746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</a:t>
                </a:r>
                <a:endParaRPr/>
              </a:p>
            </p:txBody>
          </p:sp>
          <p:sp>
            <p:nvSpPr>
              <p:cNvPr id="391" name="Google Shape;391;p10"/>
              <p:cNvSpPr/>
              <p:nvPr/>
            </p:nvSpPr>
            <p:spPr>
              <a:xfrm>
                <a:off x="3294844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6</a:t>
                </a:r>
                <a:endParaRPr/>
              </a:p>
            </p:txBody>
          </p:sp>
          <p:sp>
            <p:nvSpPr>
              <p:cNvPr id="392" name="Google Shape;392;p10"/>
              <p:cNvSpPr/>
              <p:nvPr/>
            </p:nvSpPr>
            <p:spPr>
              <a:xfrm>
                <a:off x="4451795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7</a:t>
                </a:r>
                <a:endParaRPr/>
              </a:p>
            </p:txBody>
          </p:sp>
          <p:sp>
            <p:nvSpPr>
              <p:cNvPr id="393" name="Google Shape;393;p10"/>
              <p:cNvSpPr/>
              <p:nvPr/>
            </p:nvSpPr>
            <p:spPr>
              <a:xfrm>
                <a:off x="2522112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8</a:t>
                </a:r>
                <a:endParaRPr/>
              </a:p>
            </p:txBody>
          </p:sp>
          <p:sp>
            <p:nvSpPr>
              <p:cNvPr id="394" name="Google Shape;394;p10"/>
              <p:cNvSpPr/>
              <p:nvPr/>
            </p:nvSpPr>
            <p:spPr>
              <a:xfrm>
                <a:off x="3599641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9</a:t>
                </a:r>
                <a:endParaRPr/>
              </a:p>
            </p:txBody>
          </p:sp>
          <p:sp>
            <p:nvSpPr>
              <p:cNvPr id="395" name="Google Shape;395;p10"/>
              <p:cNvSpPr/>
              <p:nvPr/>
            </p:nvSpPr>
            <p:spPr>
              <a:xfrm>
                <a:off x="4657857" y="4183487"/>
                <a:ext cx="519450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10</a:t>
                </a:r>
                <a:endParaRPr sz="1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96" name="Google Shape;396;p10"/>
              <p:cNvSpPr/>
              <p:nvPr/>
            </p:nvSpPr>
            <p:spPr>
              <a:xfrm>
                <a:off x="5729765" y="4183487"/>
                <a:ext cx="510868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11</a:t>
                </a:r>
                <a:endParaRPr sz="1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97" name="Google Shape;397;p10"/>
              <p:cNvSpPr/>
              <p:nvPr/>
            </p:nvSpPr>
            <p:spPr>
              <a:xfrm>
                <a:off x="2522111" y="5636653"/>
                <a:ext cx="620333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12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98" name="Google Shape;398;p10"/>
              <p:cNvSpPr/>
              <p:nvPr/>
            </p:nvSpPr>
            <p:spPr>
              <a:xfrm>
                <a:off x="5678102" y="5636653"/>
                <a:ext cx="748456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13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399" name="Google Shape;399;p10"/>
              <p:cNvCxnSpPr>
                <a:stCxn id="386" idx="7"/>
                <a:endCxn id="387" idx="3"/>
              </p:cNvCxnSpPr>
              <p:nvPr/>
            </p:nvCxnSpPr>
            <p:spPr>
              <a:xfrm flipH="1" rot="10800000">
                <a:off x="2051781" y="2680375"/>
                <a:ext cx="530700" cy="61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0" name="Google Shape;400;p10"/>
              <p:cNvCxnSpPr>
                <a:stCxn id="387" idx="6"/>
                <a:endCxn id="388" idx="2"/>
              </p:cNvCxnSpPr>
              <p:nvPr/>
            </p:nvCxnSpPr>
            <p:spPr>
              <a:xfrm>
                <a:off x="2934236" y="2502794"/>
                <a:ext cx="7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1" name="Google Shape;401;p10"/>
              <p:cNvCxnSpPr>
                <a:stCxn id="388" idx="6"/>
                <a:endCxn id="389" idx="2"/>
              </p:cNvCxnSpPr>
              <p:nvPr/>
            </p:nvCxnSpPr>
            <p:spPr>
              <a:xfrm>
                <a:off x="4131971" y="2502794"/>
                <a:ext cx="7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2" name="Google Shape;402;p10"/>
              <p:cNvCxnSpPr>
                <a:stCxn id="386" idx="6"/>
                <a:endCxn id="391" idx="2"/>
              </p:cNvCxnSpPr>
              <p:nvPr/>
            </p:nvCxnSpPr>
            <p:spPr>
              <a:xfrm>
                <a:off x="2112135" y="3470856"/>
                <a:ext cx="118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3" name="Google Shape;403;p10"/>
              <p:cNvCxnSpPr>
                <a:stCxn id="391" idx="6"/>
              </p:cNvCxnSpPr>
              <p:nvPr/>
            </p:nvCxnSpPr>
            <p:spPr>
              <a:xfrm>
                <a:off x="3706968" y="3470856"/>
                <a:ext cx="95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4" name="Google Shape;404;p10"/>
              <p:cNvCxnSpPr>
                <a:stCxn id="392" idx="6"/>
                <a:endCxn id="390" idx="2"/>
              </p:cNvCxnSpPr>
              <p:nvPr/>
            </p:nvCxnSpPr>
            <p:spPr>
              <a:xfrm>
                <a:off x="4863919" y="3470856"/>
                <a:ext cx="1843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5" name="Google Shape;405;p10"/>
              <p:cNvCxnSpPr>
                <a:stCxn id="386" idx="5"/>
                <a:endCxn id="393" idx="1"/>
              </p:cNvCxnSpPr>
              <p:nvPr/>
            </p:nvCxnSpPr>
            <p:spPr>
              <a:xfrm>
                <a:off x="2051781" y="3648437"/>
                <a:ext cx="530700" cy="60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6" name="Google Shape;406;p10"/>
              <p:cNvCxnSpPr>
                <a:stCxn id="393" idx="6"/>
                <a:endCxn id="394" idx="2"/>
              </p:cNvCxnSpPr>
              <p:nvPr/>
            </p:nvCxnSpPr>
            <p:spPr>
              <a:xfrm>
                <a:off x="2934236" y="4434625"/>
                <a:ext cx="66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7" name="Google Shape;407;p10"/>
              <p:cNvCxnSpPr>
                <a:stCxn id="394" idx="6"/>
                <a:endCxn id="395" idx="2"/>
              </p:cNvCxnSpPr>
              <p:nvPr/>
            </p:nvCxnSpPr>
            <p:spPr>
              <a:xfrm>
                <a:off x="4011765" y="4434625"/>
                <a:ext cx="64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8" name="Google Shape;408;p10"/>
              <p:cNvCxnSpPr>
                <a:stCxn id="395" idx="6"/>
              </p:cNvCxnSpPr>
              <p:nvPr/>
            </p:nvCxnSpPr>
            <p:spPr>
              <a:xfrm>
                <a:off x="5177307" y="4434625"/>
                <a:ext cx="70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9" name="Google Shape;409;p10"/>
              <p:cNvCxnSpPr>
                <a:stCxn id="386" idx="4"/>
                <a:endCxn id="397" idx="2"/>
              </p:cNvCxnSpPr>
              <p:nvPr/>
            </p:nvCxnSpPr>
            <p:spPr>
              <a:xfrm>
                <a:off x="1906073" y="3721994"/>
                <a:ext cx="615900" cy="215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0" name="Google Shape;410;p10"/>
              <p:cNvCxnSpPr>
                <a:stCxn id="397" idx="6"/>
                <a:endCxn id="398" idx="2"/>
              </p:cNvCxnSpPr>
              <p:nvPr/>
            </p:nvCxnSpPr>
            <p:spPr>
              <a:xfrm>
                <a:off x="3142444" y="5875986"/>
                <a:ext cx="253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1" name="Google Shape;411;p10"/>
              <p:cNvCxnSpPr>
                <a:stCxn id="398" idx="7"/>
                <a:endCxn id="390" idx="4"/>
              </p:cNvCxnSpPr>
              <p:nvPr/>
            </p:nvCxnSpPr>
            <p:spPr>
              <a:xfrm flipH="1" rot="10800000">
                <a:off x="6316949" y="3721952"/>
                <a:ext cx="597000" cy="198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12" name="Google Shape;412;p10"/>
            <p:cNvSpPr txBox="1"/>
            <p:nvPr/>
          </p:nvSpPr>
          <p:spPr>
            <a:xfrm>
              <a:off x="0" y="3292979"/>
              <a:ext cx="10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Source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13" name="Google Shape;413;p10"/>
            <p:cNvSpPr txBox="1"/>
            <p:nvPr/>
          </p:nvSpPr>
          <p:spPr>
            <a:xfrm>
              <a:off x="5201076" y="3270661"/>
              <a:ext cx="14260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Destination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14" name="Google Shape;414;p10"/>
          <p:cNvSpPr txBox="1"/>
          <p:nvPr/>
        </p:nvSpPr>
        <p:spPr>
          <a:xfrm>
            <a:off x="3525182" y="585216"/>
            <a:ext cx="26180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Inclusion of edge from 4 to 5 gives distance from 1 to 5 = 4 which is larger than shortest distance to 5 (equal to 3). So we will not include it in our parent-child table.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415" name="Google Shape;415;p10"/>
          <p:cNvCxnSpPr/>
          <p:nvPr/>
        </p:nvCxnSpPr>
        <p:spPr>
          <a:xfrm flipH="1">
            <a:off x="4901896" y="2485623"/>
            <a:ext cx="673175" cy="63734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6" name="Google Shape;416;p10"/>
          <p:cNvCxnSpPr>
            <a:stCxn id="389" idx="6"/>
            <a:endCxn id="390" idx="1"/>
          </p:cNvCxnSpPr>
          <p:nvPr/>
        </p:nvCxnSpPr>
        <p:spPr>
          <a:xfrm>
            <a:off x="3990969" y="2945387"/>
            <a:ext cx="1438500" cy="790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graphicFrame>
        <p:nvGraphicFramePr>
          <p:cNvPr id="417" name="Google Shape;417;p10"/>
          <p:cNvGraphicFramePr/>
          <p:nvPr/>
        </p:nvGraphicFramePr>
        <p:xfrm>
          <a:off x="7029002" y="4160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826300"/>
                <a:gridCol w="826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Child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Parent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7, 13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1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APPROACH</a:t>
            </a:r>
            <a:endParaRPr/>
          </a:p>
        </p:txBody>
      </p:sp>
      <p:graphicFrame>
        <p:nvGraphicFramePr>
          <p:cNvPr id="423" name="Google Shape;423;p11"/>
          <p:cNvGraphicFramePr/>
          <p:nvPr/>
        </p:nvGraphicFramePr>
        <p:xfrm>
          <a:off x="9371168" y="4112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1373025"/>
                <a:gridCol w="1373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Node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Shortest Distance From</a:t>
                      </a:r>
                      <a:r>
                        <a:rPr lang="en-IN" sz="1800"/>
                        <a:t> Source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424" name="Google Shape;424;p11"/>
          <p:cNvGrpSpPr/>
          <p:nvPr/>
        </p:nvGrpSpPr>
        <p:grpSpPr>
          <a:xfrm>
            <a:off x="0" y="2694249"/>
            <a:ext cx="6627099" cy="3863662"/>
            <a:chOff x="0" y="2694249"/>
            <a:chExt cx="6627099" cy="3863662"/>
          </a:xfrm>
        </p:grpSpPr>
        <p:grpSp>
          <p:nvGrpSpPr>
            <p:cNvPr id="425" name="Google Shape;425;p11"/>
            <p:cNvGrpSpPr/>
            <p:nvPr/>
          </p:nvGrpSpPr>
          <p:grpSpPr>
            <a:xfrm>
              <a:off x="361274" y="2694249"/>
              <a:ext cx="5419859" cy="3863662"/>
              <a:chOff x="1700011" y="2251656"/>
              <a:chExt cx="5419859" cy="3863662"/>
            </a:xfrm>
          </p:grpSpPr>
          <p:sp>
            <p:nvSpPr>
              <p:cNvPr id="426" name="Google Shape;426;p11"/>
              <p:cNvSpPr/>
              <p:nvPr/>
            </p:nvSpPr>
            <p:spPr>
              <a:xfrm>
                <a:off x="1700011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27" name="Google Shape;427;p11"/>
              <p:cNvSpPr/>
              <p:nvPr/>
            </p:nvSpPr>
            <p:spPr>
              <a:xfrm>
                <a:off x="2522112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2</a:t>
                </a:r>
                <a:endParaRPr/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>
                <a:off x="3719847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3</a:t>
                </a:r>
                <a:endParaRPr/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4917582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4</a:t>
                </a:r>
                <a:endParaRPr/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6707746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</a:t>
                </a:r>
                <a:endParaRPr/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3294844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6</a:t>
                </a:r>
                <a:endParaRPr/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4451795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7</a:t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2522112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8</a:t>
                </a:r>
                <a:endParaRPr/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3599641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9</a:t>
                </a:r>
                <a:endParaRPr/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4657857" y="4183487"/>
                <a:ext cx="519450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10</a:t>
                </a:r>
                <a:endParaRPr sz="1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5729765" y="4183487"/>
                <a:ext cx="510868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11</a:t>
                </a:r>
                <a:endParaRPr sz="1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37" name="Google Shape;437;p11"/>
              <p:cNvSpPr/>
              <p:nvPr/>
            </p:nvSpPr>
            <p:spPr>
              <a:xfrm>
                <a:off x="2522111" y="5636653"/>
                <a:ext cx="620333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12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38" name="Google Shape;438;p11"/>
              <p:cNvSpPr/>
              <p:nvPr/>
            </p:nvSpPr>
            <p:spPr>
              <a:xfrm>
                <a:off x="5678102" y="5636653"/>
                <a:ext cx="748456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13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439" name="Google Shape;439;p11"/>
              <p:cNvCxnSpPr>
                <a:stCxn id="426" idx="7"/>
                <a:endCxn id="427" idx="3"/>
              </p:cNvCxnSpPr>
              <p:nvPr/>
            </p:nvCxnSpPr>
            <p:spPr>
              <a:xfrm flipH="1" rot="10800000">
                <a:off x="2051781" y="2680375"/>
                <a:ext cx="530700" cy="61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11"/>
              <p:cNvCxnSpPr>
                <a:stCxn id="427" idx="6"/>
                <a:endCxn id="428" idx="2"/>
              </p:cNvCxnSpPr>
              <p:nvPr/>
            </p:nvCxnSpPr>
            <p:spPr>
              <a:xfrm>
                <a:off x="2934236" y="2502794"/>
                <a:ext cx="7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11"/>
              <p:cNvCxnSpPr>
                <a:stCxn id="428" idx="6"/>
                <a:endCxn id="429" idx="2"/>
              </p:cNvCxnSpPr>
              <p:nvPr/>
            </p:nvCxnSpPr>
            <p:spPr>
              <a:xfrm>
                <a:off x="4131971" y="2502794"/>
                <a:ext cx="7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11"/>
              <p:cNvCxnSpPr>
                <a:stCxn id="426" idx="6"/>
                <a:endCxn id="431" idx="2"/>
              </p:cNvCxnSpPr>
              <p:nvPr/>
            </p:nvCxnSpPr>
            <p:spPr>
              <a:xfrm>
                <a:off x="2112135" y="3470856"/>
                <a:ext cx="118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11"/>
              <p:cNvCxnSpPr>
                <a:stCxn id="431" idx="6"/>
              </p:cNvCxnSpPr>
              <p:nvPr/>
            </p:nvCxnSpPr>
            <p:spPr>
              <a:xfrm>
                <a:off x="3706968" y="3470856"/>
                <a:ext cx="95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4" name="Google Shape;444;p11"/>
              <p:cNvCxnSpPr>
                <a:stCxn id="432" idx="6"/>
                <a:endCxn id="430" idx="2"/>
              </p:cNvCxnSpPr>
              <p:nvPr/>
            </p:nvCxnSpPr>
            <p:spPr>
              <a:xfrm>
                <a:off x="4863919" y="3470856"/>
                <a:ext cx="1843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5" name="Google Shape;445;p11"/>
              <p:cNvCxnSpPr>
                <a:stCxn id="426" idx="5"/>
                <a:endCxn id="433" idx="1"/>
              </p:cNvCxnSpPr>
              <p:nvPr/>
            </p:nvCxnSpPr>
            <p:spPr>
              <a:xfrm>
                <a:off x="2051781" y="3648437"/>
                <a:ext cx="530700" cy="60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6" name="Google Shape;446;p11"/>
              <p:cNvCxnSpPr>
                <a:stCxn id="433" idx="6"/>
                <a:endCxn id="434" idx="2"/>
              </p:cNvCxnSpPr>
              <p:nvPr/>
            </p:nvCxnSpPr>
            <p:spPr>
              <a:xfrm>
                <a:off x="2934236" y="4434625"/>
                <a:ext cx="66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7" name="Google Shape;447;p11"/>
              <p:cNvCxnSpPr>
                <a:stCxn id="434" idx="6"/>
                <a:endCxn id="435" idx="2"/>
              </p:cNvCxnSpPr>
              <p:nvPr/>
            </p:nvCxnSpPr>
            <p:spPr>
              <a:xfrm>
                <a:off x="4011765" y="4434625"/>
                <a:ext cx="64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8" name="Google Shape;448;p11"/>
              <p:cNvCxnSpPr>
                <a:stCxn id="435" idx="6"/>
              </p:cNvCxnSpPr>
              <p:nvPr/>
            </p:nvCxnSpPr>
            <p:spPr>
              <a:xfrm>
                <a:off x="5177307" y="4434625"/>
                <a:ext cx="70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9" name="Google Shape;449;p11"/>
              <p:cNvCxnSpPr>
                <a:stCxn id="426" idx="4"/>
                <a:endCxn id="437" idx="2"/>
              </p:cNvCxnSpPr>
              <p:nvPr/>
            </p:nvCxnSpPr>
            <p:spPr>
              <a:xfrm>
                <a:off x="1906073" y="3721994"/>
                <a:ext cx="615900" cy="215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0" name="Google Shape;450;p11"/>
              <p:cNvCxnSpPr>
                <a:stCxn id="437" idx="6"/>
                <a:endCxn id="438" idx="2"/>
              </p:cNvCxnSpPr>
              <p:nvPr/>
            </p:nvCxnSpPr>
            <p:spPr>
              <a:xfrm>
                <a:off x="3142444" y="5875986"/>
                <a:ext cx="253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11"/>
              <p:cNvCxnSpPr>
                <a:stCxn id="438" idx="7"/>
                <a:endCxn id="430" idx="4"/>
              </p:cNvCxnSpPr>
              <p:nvPr/>
            </p:nvCxnSpPr>
            <p:spPr>
              <a:xfrm flipH="1" rot="10800000">
                <a:off x="6316949" y="3721952"/>
                <a:ext cx="597000" cy="198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52" name="Google Shape;452;p11"/>
            <p:cNvSpPr txBox="1"/>
            <p:nvPr/>
          </p:nvSpPr>
          <p:spPr>
            <a:xfrm>
              <a:off x="0" y="3292979"/>
              <a:ext cx="10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Source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53" name="Google Shape;453;p11"/>
            <p:cNvSpPr txBox="1"/>
            <p:nvPr/>
          </p:nvSpPr>
          <p:spPr>
            <a:xfrm>
              <a:off x="5201076" y="3270661"/>
              <a:ext cx="14260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Destination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54" name="Google Shape;454;p11"/>
          <p:cNvSpPr txBox="1"/>
          <p:nvPr/>
        </p:nvSpPr>
        <p:spPr>
          <a:xfrm>
            <a:off x="6557204" y="4545132"/>
            <a:ext cx="261804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Inclusion of edge from 11 to 5 gives distance from 1 to 5 = 5 which is larger than shortest distance to 5 (equal to 3). So we will not include it in our parent-child table.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455" name="Google Shape;455;p11"/>
          <p:cNvCxnSpPr/>
          <p:nvPr/>
        </p:nvCxnSpPr>
        <p:spPr>
          <a:xfrm rot="10800000">
            <a:off x="5329982" y="4545132"/>
            <a:ext cx="1227223" cy="82148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6" name="Google Shape;456;p11"/>
          <p:cNvCxnSpPr>
            <a:stCxn id="436" idx="6"/>
            <a:endCxn id="430" idx="3"/>
          </p:cNvCxnSpPr>
          <p:nvPr/>
        </p:nvCxnSpPr>
        <p:spPr>
          <a:xfrm flipH="1" rot="10800000">
            <a:off x="4901896" y="4090918"/>
            <a:ext cx="527400" cy="786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graphicFrame>
        <p:nvGraphicFramePr>
          <p:cNvPr id="457" name="Google Shape;457;p11"/>
          <p:cNvGraphicFramePr/>
          <p:nvPr/>
        </p:nvGraphicFramePr>
        <p:xfrm>
          <a:off x="7029002" y="4160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826300"/>
                <a:gridCol w="826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Child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Parent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7, 13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APPROACH</a:t>
            </a:r>
            <a:endParaRPr/>
          </a:p>
        </p:txBody>
      </p:sp>
      <p:grpSp>
        <p:nvGrpSpPr>
          <p:cNvPr id="463" name="Google Shape;463;p12"/>
          <p:cNvGrpSpPr/>
          <p:nvPr/>
        </p:nvGrpSpPr>
        <p:grpSpPr>
          <a:xfrm>
            <a:off x="0" y="2694249"/>
            <a:ext cx="6627099" cy="3863662"/>
            <a:chOff x="0" y="2694249"/>
            <a:chExt cx="6627099" cy="3863662"/>
          </a:xfrm>
        </p:grpSpPr>
        <p:grpSp>
          <p:nvGrpSpPr>
            <p:cNvPr id="464" name="Google Shape;464;p12"/>
            <p:cNvGrpSpPr/>
            <p:nvPr/>
          </p:nvGrpSpPr>
          <p:grpSpPr>
            <a:xfrm>
              <a:off x="361274" y="2694249"/>
              <a:ext cx="5419859" cy="3863662"/>
              <a:chOff x="1700011" y="2251656"/>
              <a:chExt cx="5419859" cy="3863662"/>
            </a:xfrm>
          </p:grpSpPr>
          <p:sp>
            <p:nvSpPr>
              <p:cNvPr id="465" name="Google Shape;465;p12"/>
              <p:cNvSpPr/>
              <p:nvPr/>
            </p:nvSpPr>
            <p:spPr>
              <a:xfrm>
                <a:off x="1700011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66" name="Google Shape;466;p12"/>
              <p:cNvSpPr/>
              <p:nvPr/>
            </p:nvSpPr>
            <p:spPr>
              <a:xfrm>
                <a:off x="2522112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2</a:t>
                </a:r>
                <a:endParaRPr/>
              </a:p>
            </p:txBody>
          </p:sp>
          <p:sp>
            <p:nvSpPr>
              <p:cNvPr id="467" name="Google Shape;467;p12"/>
              <p:cNvSpPr/>
              <p:nvPr/>
            </p:nvSpPr>
            <p:spPr>
              <a:xfrm>
                <a:off x="3719847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3</a:t>
                </a:r>
                <a:endParaRPr/>
              </a:p>
            </p:txBody>
          </p:sp>
          <p:sp>
            <p:nvSpPr>
              <p:cNvPr id="468" name="Google Shape;468;p12"/>
              <p:cNvSpPr/>
              <p:nvPr/>
            </p:nvSpPr>
            <p:spPr>
              <a:xfrm>
                <a:off x="4917582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4</a:t>
                </a:r>
                <a:endParaRPr/>
              </a:p>
            </p:txBody>
          </p:sp>
          <p:sp>
            <p:nvSpPr>
              <p:cNvPr id="469" name="Google Shape;469;p12"/>
              <p:cNvSpPr/>
              <p:nvPr/>
            </p:nvSpPr>
            <p:spPr>
              <a:xfrm>
                <a:off x="6707746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</a:t>
                </a:r>
                <a:endParaRPr/>
              </a:p>
            </p:txBody>
          </p:sp>
          <p:sp>
            <p:nvSpPr>
              <p:cNvPr id="470" name="Google Shape;470;p12"/>
              <p:cNvSpPr/>
              <p:nvPr/>
            </p:nvSpPr>
            <p:spPr>
              <a:xfrm>
                <a:off x="3294844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6</a:t>
                </a:r>
                <a:endParaRPr/>
              </a:p>
            </p:txBody>
          </p:sp>
          <p:sp>
            <p:nvSpPr>
              <p:cNvPr id="471" name="Google Shape;471;p12"/>
              <p:cNvSpPr/>
              <p:nvPr/>
            </p:nvSpPr>
            <p:spPr>
              <a:xfrm>
                <a:off x="4451795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7</a:t>
                </a:r>
                <a:endParaRPr/>
              </a:p>
            </p:txBody>
          </p:sp>
          <p:sp>
            <p:nvSpPr>
              <p:cNvPr id="472" name="Google Shape;472;p12"/>
              <p:cNvSpPr/>
              <p:nvPr/>
            </p:nvSpPr>
            <p:spPr>
              <a:xfrm>
                <a:off x="2522112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8</a:t>
                </a:r>
                <a:endParaRPr/>
              </a:p>
            </p:txBody>
          </p:sp>
          <p:sp>
            <p:nvSpPr>
              <p:cNvPr id="473" name="Google Shape;473;p12"/>
              <p:cNvSpPr/>
              <p:nvPr/>
            </p:nvSpPr>
            <p:spPr>
              <a:xfrm>
                <a:off x="3599641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9</a:t>
                </a:r>
                <a:endParaRPr/>
              </a:p>
            </p:txBody>
          </p:sp>
          <p:sp>
            <p:nvSpPr>
              <p:cNvPr id="474" name="Google Shape;474;p12"/>
              <p:cNvSpPr/>
              <p:nvPr/>
            </p:nvSpPr>
            <p:spPr>
              <a:xfrm>
                <a:off x="4657857" y="4183487"/>
                <a:ext cx="519450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10</a:t>
                </a:r>
                <a:endParaRPr sz="1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75" name="Google Shape;475;p12"/>
              <p:cNvSpPr/>
              <p:nvPr/>
            </p:nvSpPr>
            <p:spPr>
              <a:xfrm>
                <a:off x="5729765" y="4183487"/>
                <a:ext cx="510868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11</a:t>
                </a:r>
                <a:endParaRPr sz="1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76" name="Google Shape;476;p12"/>
              <p:cNvSpPr/>
              <p:nvPr/>
            </p:nvSpPr>
            <p:spPr>
              <a:xfrm>
                <a:off x="2522111" y="5636653"/>
                <a:ext cx="620333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12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77" name="Google Shape;477;p12"/>
              <p:cNvSpPr/>
              <p:nvPr/>
            </p:nvSpPr>
            <p:spPr>
              <a:xfrm>
                <a:off x="5678102" y="5636653"/>
                <a:ext cx="748456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13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478" name="Google Shape;478;p12"/>
              <p:cNvCxnSpPr>
                <a:stCxn id="465" idx="7"/>
                <a:endCxn id="466" idx="3"/>
              </p:cNvCxnSpPr>
              <p:nvPr/>
            </p:nvCxnSpPr>
            <p:spPr>
              <a:xfrm flipH="1" rot="10800000">
                <a:off x="2051781" y="2680375"/>
                <a:ext cx="530700" cy="61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9" name="Google Shape;479;p12"/>
              <p:cNvCxnSpPr>
                <a:stCxn id="466" idx="6"/>
                <a:endCxn id="467" idx="2"/>
              </p:cNvCxnSpPr>
              <p:nvPr/>
            </p:nvCxnSpPr>
            <p:spPr>
              <a:xfrm>
                <a:off x="2934236" y="2502794"/>
                <a:ext cx="7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0" name="Google Shape;480;p12"/>
              <p:cNvCxnSpPr>
                <a:stCxn id="467" idx="6"/>
                <a:endCxn id="468" idx="2"/>
              </p:cNvCxnSpPr>
              <p:nvPr/>
            </p:nvCxnSpPr>
            <p:spPr>
              <a:xfrm>
                <a:off x="4131971" y="2502794"/>
                <a:ext cx="7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1" name="Google Shape;481;p12"/>
              <p:cNvCxnSpPr>
                <a:stCxn id="465" idx="6"/>
                <a:endCxn id="470" idx="2"/>
              </p:cNvCxnSpPr>
              <p:nvPr/>
            </p:nvCxnSpPr>
            <p:spPr>
              <a:xfrm>
                <a:off x="2112135" y="3470856"/>
                <a:ext cx="118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2" name="Google Shape;482;p12"/>
              <p:cNvCxnSpPr>
                <a:stCxn id="470" idx="6"/>
              </p:cNvCxnSpPr>
              <p:nvPr/>
            </p:nvCxnSpPr>
            <p:spPr>
              <a:xfrm>
                <a:off x="3706968" y="3470856"/>
                <a:ext cx="95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3" name="Google Shape;483;p12"/>
              <p:cNvCxnSpPr>
                <a:stCxn id="471" idx="6"/>
                <a:endCxn id="469" idx="2"/>
              </p:cNvCxnSpPr>
              <p:nvPr/>
            </p:nvCxnSpPr>
            <p:spPr>
              <a:xfrm>
                <a:off x="4863919" y="3470856"/>
                <a:ext cx="1843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4" name="Google Shape;484;p12"/>
              <p:cNvCxnSpPr>
                <a:stCxn id="465" idx="5"/>
                <a:endCxn id="472" idx="1"/>
              </p:cNvCxnSpPr>
              <p:nvPr/>
            </p:nvCxnSpPr>
            <p:spPr>
              <a:xfrm>
                <a:off x="2051781" y="3648437"/>
                <a:ext cx="530700" cy="60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5" name="Google Shape;485;p12"/>
              <p:cNvCxnSpPr>
                <a:stCxn id="472" idx="6"/>
                <a:endCxn id="473" idx="2"/>
              </p:cNvCxnSpPr>
              <p:nvPr/>
            </p:nvCxnSpPr>
            <p:spPr>
              <a:xfrm>
                <a:off x="2934236" y="4434625"/>
                <a:ext cx="66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6" name="Google Shape;486;p12"/>
              <p:cNvCxnSpPr>
                <a:stCxn id="473" idx="6"/>
                <a:endCxn id="474" idx="2"/>
              </p:cNvCxnSpPr>
              <p:nvPr/>
            </p:nvCxnSpPr>
            <p:spPr>
              <a:xfrm>
                <a:off x="4011765" y="4434625"/>
                <a:ext cx="64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7" name="Google Shape;487;p12"/>
              <p:cNvCxnSpPr>
                <a:stCxn id="474" idx="6"/>
              </p:cNvCxnSpPr>
              <p:nvPr/>
            </p:nvCxnSpPr>
            <p:spPr>
              <a:xfrm>
                <a:off x="5177307" y="4434625"/>
                <a:ext cx="70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8" name="Google Shape;488;p12"/>
              <p:cNvCxnSpPr>
                <a:stCxn id="465" idx="4"/>
                <a:endCxn id="476" idx="2"/>
              </p:cNvCxnSpPr>
              <p:nvPr/>
            </p:nvCxnSpPr>
            <p:spPr>
              <a:xfrm>
                <a:off x="1906073" y="3721994"/>
                <a:ext cx="615900" cy="215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9" name="Google Shape;489;p12"/>
              <p:cNvCxnSpPr>
                <a:stCxn id="476" idx="6"/>
                <a:endCxn id="477" idx="2"/>
              </p:cNvCxnSpPr>
              <p:nvPr/>
            </p:nvCxnSpPr>
            <p:spPr>
              <a:xfrm>
                <a:off x="3142444" y="5875986"/>
                <a:ext cx="253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0" name="Google Shape;490;p12"/>
              <p:cNvCxnSpPr>
                <a:stCxn id="477" idx="7"/>
                <a:endCxn id="469" idx="4"/>
              </p:cNvCxnSpPr>
              <p:nvPr/>
            </p:nvCxnSpPr>
            <p:spPr>
              <a:xfrm flipH="1" rot="10800000">
                <a:off x="6316949" y="3721952"/>
                <a:ext cx="597000" cy="198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91" name="Google Shape;491;p12"/>
            <p:cNvSpPr txBox="1"/>
            <p:nvPr/>
          </p:nvSpPr>
          <p:spPr>
            <a:xfrm>
              <a:off x="0" y="3292979"/>
              <a:ext cx="10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Source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92" name="Google Shape;492;p12"/>
            <p:cNvSpPr txBox="1"/>
            <p:nvPr/>
          </p:nvSpPr>
          <p:spPr>
            <a:xfrm>
              <a:off x="5201076" y="3270661"/>
              <a:ext cx="14260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Destination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93" name="Google Shape;493;p12"/>
          <p:cNvSpPr txBox="1"/>
          <p:nvPr/>
        </p:nvSpPr>
        <p:spPr>
          <a:xfrm>
            <a:off x="7688687" y="4626080"/>
            <a:ext cx="425002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Next Step –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Apply BFS/DFS from Destination using parent child table and store all the edges which come while traversing the graph.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 not continue the BFS/DFS to the edges of source node. So stop at source node.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94" name="Google Shape;494;p12"/>
          <p:cNvSpPr txBox="1"/>
          <p:nvPr/>
        </p:nvSpPr>
        <p:spPr>
          <a:xfrm>
            <a:off x="5575071" y="1344599"/>
            <a:ext cx="27797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Stop the BFS at when is Destination. Do not continue the BFS as it will include unnecessary edges.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495" name="Google Shape;495;p12"/>
          <p:cNvGraphicFramePr/>
          <p:nvPr/>
        </p:nvGraphicFramePr>
        <p:xfrm>
          <a:off x="9917893" y="4561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826300"/>
                <a:gridCol w="826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Child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Parent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7, 13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APPROACH</a:t>
            </a:r>
            <a:endParaRPr/>
          </a:p>
        </p:txBody>
      </p:sp>
      <p:grpSp>
        <p:nvGrpSpPr>
          <p:cNvPr id="501" name="Google Shape;501;p13"/>
          <p:cNvGrpSpPr/>
          <p:nvPr/>
        </p:nvGrpSpPr>
        <p:grpSpPr>
          <a:xfrm>
            <a:off x="3037938" y="3060049"/>
            <a:ext cx="2047735" cy="1626869"/>
            <a:chOff x="10457235" y="3407777"/>
            <a:chExt cx="2047735" cy="1626869"/>
          </a:xfrm>
        </p:grpSpPr>
        <p:grpSp>
          <p:nvGrpSpPr>
            <p:cNvPr id="502" name="Google Shape;502;p13"/>
            <p:cNvGrpSpPr/>
            <p:nvPr/>
          </p:nvGrpSpPr>
          <p:grpSpPr>
            <a:xfrm>
              <a:off x="10457235" y="3772518"/>
              <a:ext cx="1734765" cy="1262128"/>
              <a:chOff x="9009435" y="3746760"/>
              <a:chExt cx="1734765" cy="1262128"/>
            </a:xfrm>
          </p:grpSpPr>
          <p:sp>
            <p:nvSpPr>
              <p:cNvPr id="503" name="Google Shape;503;p13"/>
              <p:cNvSpPr/>
              <p:nvPr/>
            </p:nvSpPr>
            <p:spPr>
              <a:xfrm>
                <a:off x="10332076" y="3746760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</a:t>
                </a: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9009435" y="3756915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7</a:t>
                </a: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9124544" y="4530223"/>
                <a:ext cx="748456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13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06" name="Google Shape;506;p13"/>
              <p:cNvCxnSpPr>
                <a:stCxn id="504" idx="6"/>
                <a:endCxn id="503" idx="2"/>
              </p:cNvCxnSpPr>
              <p:nvPr/>
            </p:nvCxnSpPr>
            <p:spPr>
              <a:xfrm flipH="1" rot="10800000">
                <a:off x="9421559" y="3997853"/>
                <a:ext cx="910500" cy="10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7" name="Google Shape;507;p13"/>
              <p:cNvCxnSpPr>
                <a:stCxn id="505" idx="7"/>
                <a:endCxn id="503" idx="4"/>
              </p:cNvCxnSpPr>
              <p:nvPr/>
            </p:nvCxnSpPr>
            <p:spPr>
              <a:xfrm flipH="1" rot="10800000">
                <a:off x="9763391" y="4249022"/>
                <a:ext cx="774600" cy="35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08" name="Google Shape;508;p13"/>
            <p:cNvSpPr txBox="1"/>
            <p:nvPr/>
          </p:nvSpPr>
          <p:spPr>
            <a:xfrm>
              <a:off x="11078948" y="3407777"/>
              <a:ext cx="14260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Destination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aphicFrame>
        <p:nvGraphicFramePr>
          <p:cNvPr id="509" name="Google Shape;509;p13"/>
          <p:cNvGraphicFramePr/>
          <p:nvPr/>
        </p:nvGraphicFramePr>
        <p:xfrm>
          <a:off x="9482070" y="1921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1262125"/>
                <a:gridCol w="1262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From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10" name="Google Shape;510;p13"/>
          <p:cNvGraphicFramePr/>
          <p:nvPr/>
        </p:nvGraphicFramePr>
        <p:xfrm>
          <a:off x="7029002" y="4160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826300"/>
                <a:gridCol w="826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Child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Parent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7, 13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APPROACH</a:t>
            </a:r>
            <a:endParaRPr/>
          </a:p>
        </p:txBody>
      </p:sp>
      <p:grpSp>
        <p:nvGrpSpPr>
          <p:cNvPr id="516" name="Google Shape;516;p14"/>
          <p:cNvGrpSpPr/>
          <p:nvPr/>
        </p:nvGrpSpPr>
        <p:grpSpPr>
          <a:xfrm>
            <a:off x="1907812" y="3047169"/>
            <a:ext cx="3204686" cy="1626870"/>
            <a:chOff x="9300284" y="3407777"/>
            <a:chExt cx="3204686" cy="1626870"/>
          </a:xfrm>
        </p:grpSpPr>
        <p:grpSp>
          <p:nvGrpSpPr>
            <p:cNvPr id="517" name="Google Shape;517;p14"/>
            <p:cNvGrpSpPr/>
            <p:nvPr/>
          </p:nvGrpSpPr>
          <p:grpSpPr>
            <a:xfrm>
              <a:off x="9300284" y="3772518"/>
              <a:ext cx="2891715" cy="1262129"/>
              <a:chOff x="7852484" y="3746760"/>
              <a:chExt cx="2891715" cy="1262129"/>
            </a:xfrm>
          </p:grpSpPr>
          <p:sp>
            <p:nvSpPr>
              <p:cNvPr id="518" name="Google Shape;518;p14"/>
              <p:cNvSpPr/>
              <p:nvPr/>
            </p:nvSpPr>
            <p:spPr>
              <a:xfrm>
                <a:off x="10332076" y="3746760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</a:t>
                </a:r>
                <a:endParaRPr/>
              </a:p>
            </p:txBody>
          </p:sp>
          <p:sp>
            <p:nvSpPr>
              <p:cNvPr id="519" name="Google Shape;519;p14"/>
              <p:cNvSpPr/>
              <p:nvPr/>
            </p:nvSpPr>
            <p:spPr>
              <a:xfrm>
                <a:off x="7852484" y="3756915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6</a:t>
                </a:r>
                <a:endParaRPr/>
              </a:p>
            </p:txBody>
          </p:sp>
          <p:sp>
            <p:nvSpPr>
              <p:cNvPr id="520" name="Google Shape;520;p14"/>
              <p:cNvSpPr/>
              <p:nvPr/>
            </p:nvSpPr>
            <p:spPr>
              <a:xfrm>
                <a:off x="9009435" y="3756915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7</a:t>
                </a:r>
                <a:endParaRPr/>
              </a:p>
            </p:txBody>
          </p:sp>
          <p:sp>
            <p:nvSpPr>
              <p:cNvPr id="521" name="Google Shape;521;p14"/>
              <p:cNvSpPr/>
              <p:nvPr/>
            </p:nvSpPr>
            <p:spPr>
              <a:xfrm>
                <a:off x="7852484" y="4530224"/>
                <a:ext cx="620333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12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2" name="Google Shape;522;p14"/>
              <p:cNvSpPr/>
              <p:nvPr/>
            </p:nvSpPr>
            <p:spPr>
              <a:xfrm>
                <a:off x="9124544" y="4530223"/>
                <a:ext cx="748456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13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23" name="Google Shape;523;p14"/>
              <p:cNvCxnSpPr>
                <a:stCxn id="519" idx="6"/>
              </p:cNvCxnSpPr>
              <p:nvPr/>
            </p:nvCxnSpPr>
            <p:spPr>
              <a:xfrm>
                <a:off x="8264608" y="4008053"/>
                <a:ext cx="95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4" name="Google Shape;524;p14"/>
              <p:cNvCxnSpPr>
                <a:stCxn id="520" idx="6"/>
                <a:endCxn id="518" idx="2"/>
              </p:cNvCxnSpPr>
              <p:nvPr/>
            </p:nvCxnSpPr>
            <p:spPr>
              <a:xfrm flipH="1" rot="10800000">
                <a:off x="9421559" y="3997853"/>
                <a:ext cx="910500" cy="10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5" name="Google Shape;525;p14"/>
              <p:cNvCxnSpPr>
                <a:stCxn id="521" idx="6"/>
                <a:endCxn id="522" idx="2"/>
              </p:cNvCxnSpPr>
              <p:nvPr/>
            </p:nvCxnSpPr>
            <p:spPr>
              <a:xfrm>
                <a:off x="8472817" y="4769556"/>
                <a:ext cx="651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6" name="Google Shape;526;p14"/>
              <p:cNvCxnSpPr>
                <a:stCxn id="522" idx="7"/>
                <a:endCxn id="518" idx="4"/>
              </p:cNvCxnSpPr>
              <p:nvPr/>
            </p:nvCxnSpPr>
            <p:spPr>
              <a:xfrm flipH="1" rot="10800000">
                <a:off x="9763391" y="4249022"/>
                <a:ext cx="774600" cy="35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27" name="Google Shape;527;p14"/>
            <p:cNvSpPr txBox="1"/>
            <p:nvPr/>
          </p:nvSpPr>
          <p:spPr>
            <a:xfrm>
              <a:off x="11078948" y="3407777"/>
              <a:ext cx="14260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Destination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aphicFrame>
        <p:nvGraphicFramePr>
          <p:cNvPr id="528" name="Google Shape;528;p14"/>
          <p:cNvGraphicFramePr/>
          <p:nvPr/>
        </p:nvGraphicFramePr>
        <p:xfrm>
          <a:off x="9482070" y="1921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1262125"/>
                <a:gridCol w="1262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From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29" name="Google Shape;529;p14"/>
          <p:cNvGraphicFramePr/>
          <p:nvPr/>
        </p:nvGraphicFramePr>
        <p:xfrm>
          <a:off x="7029002" y="4160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826300"/>
                <a:gridCol w="826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Child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Parent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7, 13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APPROACH</a:t>
            </a:r>
            <a:endParaRPr/>
          </a:p>
        </p:txBody>
      </p:sp>
      <p:grpSp>
        <p:nvGrpSpPr>
          <p:cNvPr id="535" name="Google Shape;535;p15"/>
          <p:cNvGrpSpPr/>
          <p:nvPr/>
        </p:nvGrpSpPr>
        <p:grpSpPr>
          <a:xfrm>
            <a:off x="432360" y="3040988"/>
            <a:ext cx="4680138" cy="1633050"/>
            <a:chOff x="7824833" y="3401597"/>
            <a:chExt cx="4680138" cy="1633050"/>
          </a:xfrm>
        </p:grpSpPr>
        <p:grpSp>
          <p:nvGrpSpPr>
            <p:cNvPr id="536" name="Google Shape;536;p15"/>
            <p:cNvGrpSpPr/>
            <p:nvPr/>
          </p:nvGrpSpPr>
          <p:grpSpPr>
            <a:xfrm>
              <a:off x="8209209" y="3756915"/>
              <a:ext cx="3982790" cy="1277732"/>
              <a:chOff x="6761409" y="3731157"/>
              <a:chExt cx="3982790" cy="1277732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6761409" y="373115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8" name="Google Shape;538;p15"/>
              <p:cNvSpPr/>
              <p:nvPr/>
            </p:nvSpPr>
            <p:spPr>
              <a:xfrm>
                <a:off x="10332076" y="3746760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</a:t>
                </a:r>
                <a:endParaRPr/>
              </a:p>
            </p:txBody>
          </p:sp>
          <p:sp>
            <p:nvSpPr>
              <p:cNvPr id="539" name="Google Shape;539;p15"/>
              <p:cNvSpPr/>
              <p:nvPr/>
            </p:nvSpPr>
            <p:spPr>
              <a:xfrm>
                <a:off x="7852484" y="3756915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6</a:t>
                </a:r>
                <a:endParaRPr/>
              </a:p>
            </p:txBody>
          </p:sp>
          <p:sp>
            <p:nvSpPr>
              <p:cNvPr id="540" name="Google Shape;540;p15"/>
              <p:cNvSpPr/>
              <p:nvPr/>
            </p:nvSpPr>
            <p:spPr>
              <a:xfrm>
                <a:off x="9009435" y="3756915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7</a:t>
                </a:r>
                <a:endParaRPr/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7852484" y="4530224"/>
                <a:ext cx="620333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12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2" name="Google Shape;542;p15"/>
              <p:cNvSpPr/>
              <p:nvPr/>
            </p:nvSpPr>
            <p:spPr>
              <a:xfrm>
                <a:off x="9124544" y="4530223"/>
                <a:ext cx="748456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13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43" name="Google Shape;543;p15"/>
              <p:cNvCxnSpPr>
                <a:stCxn id="537" idx="6"/>
                <a:endCxn id="539" idx="2"/>
              </p:cNvCxnSpPr>
              <p:nvPr/>
            </p:nvCxnSpPr>
            <p:spPr>
              <a:xfrm>
                <a:off x="7173533" y="3982295"/>
                <a:ext cx="678900" cy="25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4" name="Google Shape;544;p15"/>
              <p:cNvCxnSpPr>
                <a:stCxn id="539" idx="6"/>
              </p:cNvCxnSpPr>
              <p:nvPr/>
            </p:nvCxnSpPr>
            <p:spPr>
              <a:xfrm>
                <a:off x="8264608" y="4008053"/>
                <a:ext cx="95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5" name="Google Shape;545;p15"/>
              <p:cNvCxnSpPr>
                <a:stCxn id="540" idx="6"/>
                <a:endCxn id="538" idx="2"/>
              </p:cNvCxnSpPr>
              <p:nvPr/>
            </p:nvCxnSpPr>
            <p:spPr>
              <a:xfrm flipH="1" rot="10800000">
                <a:off x="9421559" y="3997853"/>
                <a:ext cx="910500" cy="10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6" name="Google Shape;546;p15"/>
              <p:cNvCxnSpPr>
                <a:stCxn id="541" idx="6"/>
                <a:endCxn id="542" idx="2"/>
              </p:cNvCxnSpPr>
              <p:nvPr/>
            </p:nvCxnSpPr>
            <p:spPr>
              <a:xfrm>
                <a:off x="8472817" y="4769556"/>
                <a:ext cx="651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7" name="Google Shape;547;p15"/>
              <p:cNvCxnSpPr>
                <a:stCxn id="542" idx="7"/>
                <a:endCxn id="538" idx="4"/>
              </p:cNvCxnSpPr>
              <p:nvPr/>
            </p:nvCxnSpPr>
            <p:spPr>
              <a:xfrm flipH="1" rot="10800000">
                <a:off x="9763391" y="4249022"/>
                <a:ext cx="774600" cy="35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48" name="Google Shape;548;p15"/>
            <p:cNvSpPr txBox="1"/>
            <p:nvPr/>
          </p:nvSpPr>
          <p:spPr>
            <a:xfrm>
              <a:off x="7824833" y="3401597"/>
              <a:ext cx="10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Source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49" name="Google Shape;549;p15"/>
            <p:cNvSpPr txBox="1"/>
            <p:nvPr/>
          </p:nvSpPr>
          <p:spPr>
            <a:xfrm>
              <a:off x="11078948" y="3407777"/>
              <a:ext cx="14260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Destination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aphicFrame>
        <p:nvGraphicFramePr>
          <p:cNvPr id="550" name="Google Shape;550;p15"/>
          <p:cNvGraphicFramePr/>
          <p:nvPr/>
        </p:nvGraphicFramePr>
        <p:xfrm>
          <a:off x="9482070" y="1921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1262125"/>
                <a:gridCol w="1262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From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551" name="Google Shape;551;p15"/>
          <p:cNvGraphicFramePr/>
          <p:nvPr/>
        </p:nvGraphicFramePr>
        <p:xfrm>
          <a:off x="7029002" y="4160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826300"/>
                <a:gridCol w="826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Child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Parent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7, 13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APPROACH</a:t>
            </a:r>
            <a:endParaRPr/>
          </a:p>
        </p:txBody>
      </p:sp>
      <p:cxnSp>
        <p:nvCxnSpPr>
          <p:cNvPr id="557" name="Google Shape;557;p16"/>
          <p:cNvCxnSpPr/>
          <p:nvPr/>
        </p:nvCxnSpPr>
        <p:spPr>
          <a:xfrm rot="10800000">
            <a:off x="1072099" y="3834726"/>
            <a:ext cx="885013" cy="53612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58" name="Google Shape;558;p16"/>
          <p:cNvGrpSpPr/>
          <p:nvPr/>
        </p:nvGrpSpPr>
        <p:grpSpPr>
          <a:xfrm>
            <a:off x="432360" y="3040988"/>
            <a:ext cx="4680138" cy="1633050"/>
            <a:chOff x="7824833" y="3401597"/>
            <a:chExt cx="4680138" cy="1633050"/>
          </a:xfrm>
        </p:grpSpPr>
        <p:grpSp>
          <p:nvGrpSpPr>
            <p:cNvPr id="559" name="Google Shape;559;p16"/>
            <p:cNvGrpSpPr/>
            <p:nvPr/>
          </p:nvGrpSpPr>
          <p:grpSpPr>
            <a:xfrm>
              <a:off x="8209209" y="3756915"/>
              <a:ext cx="3982790" cy="1277732"/>
              <a:chOff x="6761409" y="3731157"/>
              <a:chExt cx="3982790" cy="1277732"/>
            </a:xfrm>
          </p:grpSpPr>
          <p:sp>
            <p:nvSpPr>
              <p:cNvPr id="560" name="Google Shape;560;p16"/>
              <p:cNvSpPr/>
              <p:nvPr/>
            </p:nvSpPr>
            <p:spPr>
              <a:xfrm>
                <a:off x="6761409" y="373115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>
                <a:off x="10332076" y="3746760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</a:t>
                </a:r>
                <a:endParaRPr/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>
                <a:off x="7852484" y="3756915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6</a:t>
                </a:r>
                <a:endParaRPr/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>
                <a:off x="9009435" y="3756915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7</a:t>
                </a:r>
                <a:endParaRPr/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7852484" y="4530224"/>
                <a:ext cx="620333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12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9124544" y="4530223"/>
                <a:ext cx="748456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13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566" name="Google Shape;566;p16"/>
              <p:cNvCxnSpPr>
                <a:stCxn id="560" idx="6"/>
                <a:endCxn id="562" idx="2"/>
              </p:cNvCxnSpPr>
              <p:nvPr/>
            </p:nvCxnSpPr>
            <p:spPr>
              <a:xfrm>
                <a:off x="7173533" y="3982295"/>
                <a:ext cx="678900" cy="25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7" name="Google Shape;567;p16"/>
              <p:cNvCxnSpPr>
                <a:stCxn id="562" idx="6"/>
              </p:cNvCxnSpPr>
              <p:nvPr/>
            </p:nvCxnSpPr>
            <p:spPr>
              <a:xfrm>
                <a:off x="8264608" y="4008053"/>
                <a:ext cx="95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8" name="Google Shape;568;p16"/>
              <p:cNvCxnSpPr>
                <a:stCxn id="563" idx="6"/>
                <a:endCxn id="561" idx="2"/>
              </p:cNvCxnSpPr>
              <p:nvPr/>
            </p:nvCxnSpPr>
            <p:spPr>
              <a:xfrm flipH="1" rot="10800000">
                <a:off x="9421559" y="3997853"/>
                <a:ext cx="910500" cy="10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9" name="Google Shape;569;p16"/>
              <p:cNvCxnSpPr>
                <a:stCxn id="564" idx="6"/>
                <a:endCxn id="565" idx="2"/>
              </p:cNvCxnSpPr>
              <p:nvPr/>
            </p:nvCxnSpPr>
            <p:spPr>
              <a:xfrm>
                <a:off x="8472817" y="4769556"/>
                <a:ext cx="651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0" name="Google Shape;570;p16"/>
              <p:cNvCxnSpPr>
                <a:stCxn id="565" idx="7"/>
                <a:endCxn id="561" idx="4"/>
              </p:cNvCxnSpPr>
              <p:nvPr/>
            </p:nvCxnSpPr>
            <p:spPr>
              <a:xfrm flipH="1" rot="10800000">
                <a:off x="9763391" y="4249022"/>
                <a:ext cx="774600" cy="35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571" name="Google Shape;571;p16"/>
            <p:cNvSpPr txBox="1"/>
            <p:nvPr/>
          </p:nvSpPr>
          <p:spPr>
            <a:xfrm>
              <a:off x="7824833" y="3401597"/>
              <a:ext cx="10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Source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572" name="Google Shape;572;p16"/>
            <p:cNvSpPr txBox="1"/>
            <p:nvPr/>
          </p:nvSpPr>
          <p:spPr>
            <a:xfrm>
              <a:off x="11078948" y="3407777"/>
              <a:ext cx="14260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Destination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573" name="Google Shape;573;p16"/>
          <p:cNvSpPr txBox="1"/>
          <p:nvPr/>
        </p:nvSpPr>
        <p:spPr>
          <a:xfrm>
            <a:off x="5232312" y="4195372"/>
            <a:ext cx="220376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Do not explore to the edges of Source Node.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574" name="Google Shape;574;p16"/>
          <p:cNvGraphicFramePr/>
          <p:nvPr/>
        </p:nvGraphicFramePr>
        <p:xfrm>
          <a:off x="9482070" y="1921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1262125"/>
                <a:gridCol w="1262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From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5" name="Google Shape;575;p16"/>
          <p:cNvSpPr txBox="1"/>
          <p:nvPr/>
        </p:nvSpPr>
        <p:spPr>
          <a:xfrm>
            <a:off x="9929612" y="3026974"/>
            <a:ext cx="18545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Solution Edges List</a:t>
            </a:r>
            <a:endParaRPr sz="1800" u="sng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576" name="Google Shape;576;p16"/>
          <p:cNvGraphicFramePr/>
          <p:nvPr/>
        </p:nvGraphicFramePr>
        <p:xfrm>
          <a:off x="7157791" y="2306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826300"/>
                <a:gridCol w="826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Child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Parent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7, 13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7"/>
          <p:cNvSpPr txBox="1"/>
          <p:nvPr>
            <p:ph idx="4294967295" type="title"/>
          </p:nvPr>
        </p:nvSpPr>
        <p:spPr>
          <a:xfrm>
            <a:off x="7521262" y="3206839"/>
            <a:ext cx="8847786" cy="721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Twentieth Century"/>
              <a:buNone/>
            </a:pPr>
            <a:r>
              <a:rPr lang="en-IN" sz="4800"/>
              <a:t>CODE FOR BFS - 1</a:t>
            </a:r>
            <a:endParaRPr sz="4800"/>
          </a:p>
        </p:txBody>
      </p:sp>
      <p:sp>
        <p:nvSpPr>
          <p:cNvPr id="582" name="Google Shape;582;p17"/>
          <p:cNvSpPr txBox="1"/>
          <p:nvPr/>
        </p:nvSpPr>
        <p:spPr>
          <a:xfrm>
            <a:off x="0" y="58794"/>
            <a:ext cx="7353837" cy="7017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void bfs1(int source,int destintion)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for(int i=0;i&lt;100000;i++)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dis[i]=inf</a:t>
            </a:r>
            <a:endParaRPr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dis[source]=0;</a:t>
            </a:r>
            <a:endParaRPr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queue&lt;pair&lt;int,int&gt; &gt; q;// first number is node, second number is distance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q.push(mp(source,0));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while(!q.empty())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int node = q.front().first;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int d = q.front().second;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q.pop();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if(node==destination)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break;</a:t>
            </a:r>
            <a:endParaRPr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for(int i=0;i&lt;v[node].size();i++)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int neighbour = v[node][i];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if(d+1&lt;dis[neighbour])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	dis[neighbour] = d+1;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	q.push(mp(neighbour,d+1));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	par[neighbour].pb(node)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}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else if(d+1==dis[neighbour])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{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	par[neighbour].pb(node);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  <p:sp>
        <p:nvSpPr>
          <p:cNvPr id="583" name="Google Shape;583;p17"/>
          <p:cNvSpPr txBox="1"/>
          <p:nvPr/>
        </p:nvSpPr>
        <p:spPr>
          <a:xfrm>
            <a:off x="7946265" y="437882"/>
            <a:ext cx="3348507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Global Variables Declared -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#define inf INT_MAX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#define pb push_back</a:t>
            </a:r>
            <a:endParaRPr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#define mp make_pair</a:t>
            </a:r>
            <a:endParaRPr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vector&lt;int&gt; v[100000];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vector&lt;int&gt; par[100000];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 dis[100000];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vector&lt;pair&lt;int,int&gt; &gt; sol_edges;</a:t>
            </a:r>
            <a:endParaRPr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8"/>
          <p:cNvSpPr/>
          <p:nvPr/>
        </p:nvSpPr>
        <p:spPr>
          <a:xfrm>
            <a:off x="0" y="66178"/>
            <a:ext cx="6096000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void  bfs2(int source,int destination)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int vis[100000]={0};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queue&lt;int&gt; q;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q.push(destination);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while(!q.empty())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int node = q.front();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q.pop();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if(vis[node]!=0)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continue;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if(node==source)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break;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for(int i=0;i&lt;par[node].size();i++)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int neighbour = par[node][i];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if(vis[neighbour]!=0)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	continue;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sol_edges.pb(mp(node,neighbour));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q.push(neighbour);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}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return;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}</a:t>
            </a:r>
            <a:endParaRPr/>
          </a:p>
        </p:txBody>
      </p:sp>
      <p:sp>
        <p:nvSpPr>
          <p:cNvPr id="589" name="Google Shape;589;p18"/>
          <p:cNvSpPr txBox="1"/>
          <p:nvPr/>
        </p:nvSpPr>
        <p:spPr>
          <a:xfrm>
            <a:off x="7946265" y="437882"/>
            <a:ext cx="3348507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Global Variables Declared -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#define inf INT_MAX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#define pb push_back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#define mp make_pair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vector&lt;int&gt; v[100000];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vector&lt;int&gt; par[100000];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int dis[100000];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vector&lt;pair&lt;int,int&gt; &gt; sol_edges;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90" name="Google Shape;590;p18"/>
          <p:cNvSpPr txBox="1"/>
          <p:nvPr/>
        </p:nvSpPr>
        <p:spPr>
          <a:xfrm>
            <a:off x="6752636" y="3220091"/>
            <a:ext cx="8847786" cy="7212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800"/>
              <a:buFont typeface="Twentieth Century"/>
              <a:buNone/>
            </a:pPr>
            <a:r>
              <a:rPr lang="en-IN" sz="4800" cap="non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CODE FOR BFS - 2</a:t>
            </a:r>
            <a:endParaRPr sz="4800" cap="none">
              <a:solidFill>
                <a:srgbClr val="0C0C0C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QUESTION</a:t>
            </a:r>
            <a:endParaRPr/>
          </a:p>
        </p:txBody>
      </p:sp>
      <p:cxnSp>
        <p:nvCxnSpPr>
          <p:cNvPr id="100" name="Google Shape;100;p2"/>
          <p:cNvCxnSpPr/>
          <p:nvPr/>
        </p:nvCxnSpPr>
        <p:spPr>
          <a:xfrm>
            <a:off x="5884164" y="3934496"/>
            <a:ext cx="195907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1" name="Google Shape;101;p2"/>
          <p:cNvGrpSpPr/>
          <p:nvPr/>
        </p:nvGrpSpPr>
        <p:grpSpPr>
          <a:xfrm>
            <a:off x="0" y="2694249"/>
            <a:ext cx="6627099" cy="3863662"/>
            <a:chOff x="0" y="2694249"/>
            <a:chExt cx="6627099" cy="3863662"/>
          </a:xfrm>
        </p:grpSpPr>
        <p:grpSp>
          <p:nvGrpSpPr>
            <p:cNvPr id="102" name="Google Shape;102;p2"/>
            <p:cNvGrpSpPr/>
            <p:nvPr/>
          </p:nvGrpSpPr>
          <p:grpSpPr>
            <a:xfrm>
              <a:off x="361274" y="2694249"/>
              <a:ext cx="5419859" cy="3863662"/>
              <a:chOff x="1700011" y="2251656"/>
              <a:chExt cx="5419859" cy="3863662"/>
            </a:xfrm>
          </p:grpSpPr>
          <p:sp>
            <p:nvSpPr>
              <p:cNvPr id="103" name="Google Shape;103;p2"/>
              <p:cNvSpPr/>
              <p:nvPr/>
            </p:nvSpPr>
            <p:spPr>
              <a:xfrm>
                <a:off x="1700011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800" u="none" cap="none" strike="noStrike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</a:t>
                </a:r>
                <a:endParaRPr b="0" i="0" sz="1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522112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800" u="none" cap="none" strike="noStrike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2</a:t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3719847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800" u="none" cap="none" strike="noStrike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3</a:t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4917582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800" u="none" cap="none" strike="noStrike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4</a:t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6707746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800" u="none" cap="none" strike="noStrike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</a:t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94844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800" u="none" cap="none" strike="noStrike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6</a:t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4451795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800" u="none" cap="none" strike="noStrike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7</a:t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2522112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800" u="none" cap="none" strike="noStrike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8</a:t>
                </a: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3599641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800" u="none" cap="none" strike="noStrike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9</a:t>
                </a: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4657857" y="4183487"/>
                <a:ext cx="519450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10</a:t>
                </a:r>
                <a:endParaRPr b="0" i="0" sz="12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5729765" y="4183487"/>
                <a:ext cx="510868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200" u="none" cap="none" strike="noStrike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11</a:t>
                </a:r>
                <a:endParaRPr b="0" i="0" sz="12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2522111" y="5636653"/>
                <a:ext cx="620333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800" u="none" cap="none" strike="noStrike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12</a:t>
                </a:r>
                <a:endParaRPr b="0" i="0" sz="1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5678102" y="5636653"/>
                <a:ext cx="748456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IN" sz="1800" u="none" cap="none" strike="noStrike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13</a:t>
                </a:r>
                <a:endParaRPr b="0" i="0" sz="18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16" name="Google Shape;116;p2"/>
              <p:cNvCxnSpPr>
                <a:stCxn id="103" idx="7"/>
                <a:endCxn id="104" idx="3"/>
              </p:cNvCxnSpPr>
              <p:nvPr/>
            </p:nvCxnSpPr>
            <p:spPr>
              <a:xfrm flipH="1" rot="10800000">
                <a:off x="2051781" y="2680375"/>
                <a:ext cx="530700" cy="61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2"/>
              <p:cNvCxnSpPr>
                <a:stCxn id="104" idx="6"/>
                <a:endCxn id="105" idx="2"/>
              </p:cNvCxnSpPr>
              <p:nvPr/>
            </p:nvCxnSpPr>
            <p:spPr>
              <a:xfrm>
                <a:off x="2934236" y="2502794"/>
                <a:ext cx="7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2"/>
              <p:cNvCxnSpPr>
                <a:stCxn id="105" idx="6"/>
                <a:endCxn id="106" idx="2"/>
              </p:cNvCxnSpPr>
              <p:nvPr/>
            </p:nvCxnSpPr>
            <p:spPr>
              <a:xfrm>
                <a:off x="4131971" y="2502794"/>
                <a:ext cx="7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2"/>
              <p:cNvCxnSpPr>
                <a:stCxn id="106" idx="6"/>
                <a:endCxn id="107" idx="1"/>
              </p:cNvCxnSpPr>
              <p:nvPr/>
            </p:nvCxnSpPr>
            <p:spPr>
              <a:xfrm>
                <a:off x="5329706" y="2502794"/>
                <a:ext cx="143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2"/>
              <p:cNvCxnSpPr>
                <a:stCxn id="103" idx="6"/>
                <a:endCxn id="108" idx="2"/>
              </p:cNvCxnSpPr>
              <p:nvPr/>
            </p:nvCxnSpPr>
            <p:spPr>
              <a:xfrm>
                <a:off x="2112135" y="3470856"/>
                <a:ext cx="118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2"/>
              <p:cNvCxnSpPr>
                <a:stCxn id="108" idx="6"/>
              </p:cNvCxnSpPr>
              <p:nvPr/>
            </p:nvCxnSpPr>
            <p:spPr>
              <a:xfrm>
                <a:off x="3706968" y="3470856"/>
                <a:ext cx="95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" name="Google Shape;122;p2"/>
              <p:cNvCxnSpPr>
                <a:stCxn id="109" idx="6"/>
                <a:endCxn id="107" idx="2"/>
              </p:cNvCxnSpPr>
              <p:nvPr/>
            </p:nvCxnSpPr>
            <p:spPr>
              <a:xfrm>
                <a:off x="4863919" y="3470856"/>
                <a:ext cx="1843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" name="Google Shape;123;p2"/>
              <p:cNvCxnSpPr>
                <a:stCxn id="103" idx="5"/>
                <a:endCxn id="110" idx="1"/>
              </p:cNvCxnSpPr>
              <p:nvPr/>
            </p:nvCxnSpPr>
            <p:spPr>
              <a:xfrm>
                <a:off x="2051781" y="3648437"/>
                <a:ext cx="530700" cy="60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2"/>
              <p:cNvCxnSpPr>
                <a:stCxn id="110" idx="6"/>
                <a:endCxn id="111" idx="2"/>
              </p:cNvCxnSpPr>
              <p:nvPr/>
            </p:nvCxnSpPr>
            <p:spPr>
              <a:xfrm>
                <a:off x="2934236" y="4434625"/>
                <a:ext cx="66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" name="Google Shape;125;p2"/>
              <p:cNvCxnSpPr>
                <a:stCxn id="111" idx="6"/>
                <a:endCxn id="112" idx="2"/>
              </p:cNvCxnSpPr>
              <p:nvPr/>
            </p:nvCxnSpPr>
            <p:spPr>
              <a:xfrm>
                <a:off x="4011765" y="4434625"/>
                <a:ext cx="64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2"/>
              <p:cNvCxnSpPr>
                <a:stCxn id="112" idx="6"/>
              </p:cNvCxnSpPr>
              <p:nvPr/>
            </p:nvCxnSpPr>
            <p:spPr>
              <a:xfrm>
                <a:off x="5177307" y="4434625"/>
                <a:ext cx="70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p2"/>
              <p:cNvCxnSpPr>
                <a:stCxn id="113" idx="7"/>
              </p:cNvCxnSpPr>
              <p:nvPr/>
            </p:nvCxnSpPr>
            <p:spPr>
              <a:xfrm flipH="1" rot="10800000">
                <a:off x="6165818" y="3470744"/>
                <a:ext cx="747900" cy="78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2"/>
              <p:cNvCxnSpPr>
                <a:stCxn id="103" idx="4"/>
                <a:endCxn id="114" idx="2"/>
              </p:cNvCxnSpPr>
              <p:nvPr/>
            </p:nvCxnSpPr>
            <p:spPr>
              <a:xfrm>
                <a:off x="1906073" y="3721994"/>
                <a:ext cx="615900" cy="215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2"/>
              <p:cNvCxnSpPr>
                <a:stCxn id="114" idx="6"/>
                <a:endCxn id="115" idx="2"/>
              </p:cNvCxnSpPr>
              <p:nvPr/>
            </p:nvCxnSpPr>
            <p:spPr>
              <a:xfrm>
                <a:off x="3142444" y="5875986"/>
                <a:ext cx="253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2"/>
              <p:cNvCxnSpPr>
                <a:stCxn id="115" idx="7"/>
                <a:endCxn id="107" idx="4"/>
              </p:cNvCxnSpPr>
              <p:nvPr/>
            </p:nvCxnSpPr>
            <p:spPr>
              <a:xfrm flipH="1" rot="10800000">
                <a:off x="6316949" y="3721952"/>
                <a:ext cx="597000" cy="1984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1" name="Google Shape;131;p2"/>
            <p:cNvSpPr txBox="1"/>
            <p:nvPr/>
          </p:nvSpPr>
          <p:spPr>
            <a:xfrm>
              <a:off x="0" y="3292979"/>
              <a:ext cx="10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IN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Source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2" name="Google Shape;132;p2"/>
            <p:cNvSpPr txBox="1"/>
            <p:nvPr/>
          </p:nvSpPr>
          <p:spPr>
            <a:xfrm>
              <a:off x="5201076" y="3270661"/>
              <a:ext cx="14260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Destination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pSp>
        <p:nvGrpSpPr>
          <p:cNvPr id="133" name="Google Shape;133;p2"/>
          <p:cNvGrpSpPr/>
          <p:nvPr/>
        </p:nvGrpSpPr>
        <p:grpSpPr>
          <a:xfrm>
            <a:off x="7824833" y="3401597"/>
            <a:ext cx="4680138" cy="1633050"/>
            <a:chOff x="7824833" y="3401597"/>
            <a:chExt cx="4680138" cy="1633050"/>
          </a:xfrm>
        </p:grpSpPr>
        <p:grpSp>
          <p:nvGrpSpPr>
            <p:cNvPr id="134" name="Google Shape;134;p2"/>
            <p:cNvGrpSpPr/>
            <p:nvPr/>
          </p:nvGrpSpPr>
          <p:grpSpPr>
            <a:xfrm>
              <a:off x="8209209" y="3756915"/>
              <a:ext cx="3982790" cy="1277732"/>
              <a:chOff x="6761409" y="3731157"/>
              <a:chExt cx="3982790" cy="1277732"/>
            </a:xfrm>
          </p:grpSpPr>
          <p:sp>
            <p:nvSpPr>
              <p:cNvPr id="135" name="Google Shape;135;p2"/>
              <p:cNvSpPr/>
              <p:nvPr/>
            </p:nvSpPr>
            <p:spPr>
              <a:xfrm>
                <a:off x="6761409" y="373115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10332076" y="3746760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</a:t>
                </a: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7852484" y="3756915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6</a:t>
                </a: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9009435" y="3756915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7</a:t>
                </a: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7852484" y="4530224"/>
                <a:ext cx="620333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12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9124544" y="4530223"/>
                <a:ext cx="748456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13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41" name="Google Shape;141;p2"/>
              <p:cNvCxnSpPr>
                <a:stCxn id="135" idx="6"/>
                <a:endCxn id="137" idx="2"/>
              </p:cNvCxnSpPr>
              <p:nvPr/>
            </p:nvCxnSpPr>
            <p:spPr>
              <a:xfrm>
                <a:off x="7173533" y="3982295"/>
                <a:ext cx="678900" cy="25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2" name="Google Shape;142;p2"/>
              <p:cNvCxnSpPr>
                <a:stCxn id="137" idx="6"/>
              </p:cNvCxnSpPr>
              <p:nvPr/>
            </p:nvCxnSpPr>
            <p:spPr>
              <a:xfrm>
                <a:off x="8264608" y="4008053"/>
                <a:ext cx="95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3" name="Google Shape;143;p2"/>
              <p:cNvCxnSpPr>
                <a:stCxn id="138" idx="6"/>
                <a:endCxn id="136" idx="2"/>
              </p:cNvCxnSpPr>
              <p:nvPr/>
            </p:nvCxnSpPr>
            <p:spPr>
              <a:xfrm flipH="1" rot="10800000">
                <a:off x="9421559" y="3997853"/>
                <a:ext cx="910500" cy="10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p2"/>
              <p:cNvCxnSpPr>
                <a:stCxn id="135" idx="4"/>
                <a:endCxn id="139" idx="2"/>
              </p:cNvCxnSpPr>
              <p:nvPr/>
            </p:nvCxnSpPr>
            <p:spPr>
              <a:xfrm>
                <a:off x="6967471" y="4233433"/>
                <a:ext cx="885000" cy="53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5" name="Google Shape;145;p2"/>
              <p:cNvCxnSpPr>
                <a:stCxn id="139" idx="6"/>
                <a:endCxn id="140" idx="2"/>
              </p:cNvCxnSpPr>
              <p:nvPr/>
            </p:nvCxnSpPr>
            <p:spPr>
              <a:xfrm>
                <a:off x="8472817" y="4769556"/>
                <a:ext cx="651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" name="Google Shape;146;p2"/>
              <p:cNvCxnSpPr>
                <a:stCxn id="140" idx="7"/>
                <a:endCxn id="136" idx="4"/>
              </p:cNvCxnSpPr>
              <p:nvPr/>
            </p:nvCxnSpPr>
            <p:spPr>
              <a:xfrm flipH="1" rot="10800000">
                <a:off x="9763391" y="4249022"/>
                <a:ext cx="774600" cy="35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47" name="Google Shape;147;p2"/>
            <p:cNvSpPr txBox="1"/>
            <p:nvPr/>
          </p:nvSpPr>
          <p:spPr>
            <a:xfrm>
              <a:off x="7824833" y="3401597"/>
              <a:ext cx="10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Source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48" name="Google Shape;148;p2"/>
            <p:cNvSpPr txBox="1"/>
            <p:nvPr/>
          </p:nvSpPr>
          <p:spPr>
            <a:xfrm>
              <a:off x="11078948" y="3407777"/>
              <a:ext cx="14260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Destination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49" name="Google Shape;149;p2"/>
          <p:cNvSpPr txBox="1"/>
          <p:nvPr/>
        </p:nvSpPr>
        <p:spPr>
          <a:xfrm>
            <a:off x="9069998" y="5521125"/>
            <a:ext cx="31865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Graph containing only those edges belonging to shortest path from 1 to 5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aphicFrame>
        <p:nvGraphicFramePr>
          <p:cNvPr id="150" name="Google Shape;150;p2"/>
          <p:cNvGraphicFramePr/>
          <p:nvPr/>
        </p:nvGraphicFramePr>
        <p:xfrm>
          <a:off x="9482070" y="1921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1262125"/>
                <a:gridCol w="1262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From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1" name="Google Shape;151;p2"/>
          <p:cNvSpPr txBox="1"/>
          <p:nvPr/>
        </p:nvSpPr>
        <p:spPr>
          <a:xfrm>
            <a:off x="9929612" y="3026974"/>
            <a:ext cx="18545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Solution Edges List</a:t>
            </a:r>
            <a:endParaRPr sz="1800" u="sng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5575071" y="708338"/>
            <a:ext cx="36887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Expected Time Complexity – O(V+E)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APPROACH</a:t>
            </a:r>
            <a:endParaRPr/>
          </a:p>
        </p:txBody>
      </p:sp>
      <p:grpSp>
        <p:nvGrpSpPr>
          <p:cNvPr id="158" name="Google Shape;158;p3"/>
          <p:cNvGrpSpPr/>
          <p:nvPr/>
        </p:nvGrpSpPr>
        <p:grpSpPr>
          <a:xfrm>
            <a:off x="0" y="2694249"/>
            <a:ext cx="6627099" cy="3863662"/>
            <a:chOff x="0" y="2694249"/>
            <a:chExt cx="6627099" cy="3863662"/>
          </a:xfrm>
        </p:grpSpPr>
        <p:grpSp>
          <p:nvGrpSpPr>
            <p:cNvPr id="159" name="Google Shape;159;p3"/>
            <p:cNvGrpSpPr/>
            <p:nvPr/>
          </p:nvGrpSpPr>
          <p:grpSpPr>
            <a:xfrm>
              <a:off x="361274" y="2694249"/>
              <a:ext cx="5419859" cy="3863662"/>
              <a:chOff x="1700011" y="2251656"/>
              <a:chExt cx="5419859" cy="3863662"/>
            </a:xfrm>
          </p:grpSpPr>
          <p:sp>
            <p:nvSpPr>
              <p:cNvPr id="160" name="Google Shape;160;p3"/>
              <p:cNvSpPr/>
              <p:nvPr/>
            </p:nvSpPr>
            <p:spPr>
              <a:xfrm>
                <a:off x="1700011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2522112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2</a:t>
                </a: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3719847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3</a:t>
                </a: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4917582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4</a:t>
                </a: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6707746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</a:t>
                </a: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3294844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6</a:t>
                </a: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2522112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8</a:t>
                </a: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3599641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9</a:t>
                </a: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4657857" y="4183487"/>
                <a:ext cx="519450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10</a:t>
                </a:r>
                <a:endParaRPr sz="1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5729765" y="4183487"/>
                <a:ext cx="510868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11</a:t>
                </a:r>
                <a:endParaRPr sz="1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2522111" y="5636653"/>
                <a:ext cx="620333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12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5678102" y="5636653"/>
                <a:ext cx="748456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13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172" name="Google Shape;172;p3"/>
              <p:cNvCxnSpPr>
                <a:stCxn id="160" idx="7"/>
                <a:endCxn id="161" idx="3"/>
              </p:cNvCxnSpPr>
              <p:nvPr/>
            </p:nvCxnSpPr>
            <p:spPr>
              <a:xfrm flipH="1" rot="10800000">
                <a:off x="2051781" y="2680375"/>
                <a:ext cx="530700" cy="61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3" name="Google Shape;173;p3"/>
              <p:cNvCxnSpPr>
                <a:stCxn id="161" idx="6"/>
                <a:endCxn id="162" idx="2"/>
              </p:cNvCxnSpPr>
              <p:nvPr/>
            </p:nvCxnSpPr>
            <p:spPr>
              <a:xfrm>
                <a:off x="2934236" y="2502794"/>
                <a:ext cx="7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3"/>
              <p:cNvCxnSpPr>
                <a:stCxn id="162" idx="6"/>
                <a:endCxn id="163" idx="2"/>
              </p:cNvCxnSpPr>
              <p:nvPr/>
            </p:nvCxnSpPr>
            <p:spPr>
              <a:xfrm>
                <a:off x="4131971" y="2502794"/>
                <a:ext cx="7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3"/>
              <p:cNvCxnSpPr>
                <a:stCxn id="163" idx="6"/>
                <a:endCxn id="164" idx="1"/>
              </p:cNvCxnSpPr>
              <p:nvPr/>
            </p:nvCxnSpPr>
            <p:spPr>
              <a:xfrm>
                <a:off x="5329706" y="2502794"/>
                <a:ext cx="143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3"/>
              <p:cNvCxnSpPr>
                <a:stCxn id="160" idx="6"/>
                <a:endCxn id="165" idx="2"/>
              </p:cNvCxnSpPr>
              <p:nvPr/>
            </p:nvCxnSpPr>
            <p:spPr>
              <a:xfrm>
                <a:off x="2112135" y="3470856"/>
                <a:ext cx="11826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cxnSp>
            <p:nvCxnSpPr>
              <p:cNvPr id="177" name="Google Shape;177;p3"/>
              <p:cNvCxnSpPr>
                <a:stCxn id="165" idx="6"/>
              </p:cNvCxnSpPr>
              <p:nvPr/>
            </p:nvCxnSpPr>
            <p:spPr>
              <a:xfrm>
                <a:off x="3706968" y="3470856"/>
                <a:ext cx="951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cxnSp>
            <p:nvCxnSpPr>
              <p:cNvPr id="178" name="Google Shape;178;p3"/>
              <p:cNvCxnSpPr>
                <a:stCxn id="179" idx="6"/>
                <a:endCxn id="164" idx="2"/>
              </p:cNvCxnSpPr>
              <p:nvPr/>
            </p:nvCxnSpPr>
            <p:spPr>
              <a:xfrm>
                <a:off x="4863919" y="3470856"/>
                <a:ext cx="1843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cxnSp>
            <p:nvCxnSpPr>
              <p:cNvPr id="180" name="Google Shape;180;p3"/>
              <p:cNvCxnSpPr>
                <a:stCxn id="160" idx="5"/>
                <a:endCxn id="166" idx="1"/>
              </p:cNvCxnSpPr>
              <p:nvPr/>
            </p:nvCxnSpPr>
            <p:spPr>
              <a:xfrm>
                <a:off x="2051781" y="3648437"/>
                <a:ext cx="530700" cy="60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3"/>
              <p:cNvCxnSpPr>
                <a:stCxn id="166" idx="6"/>
                <a:endCxn id="167" idx="2"/>
              </p:cNvCxnSpPr>
              <p:nvPr/>
            </p:nvCxnSpPr>
            <p:spPr>
              <a:xfrm>
                <a:off x="2934236" y="4434625"/>
                <a:ext cx="66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3"/>
              <p:cNvCxnSpPr>
                <a:stCxn id="167" idx="6"/>
                <a:endCxn id="168" idx="2"/>
              </p:cNvCxnSpPr>
              <p:nvPr/>
            </p:nvCxnSpPr>
            <p:spPr>
              <a:xfrm>
                <a:off x="4011765" y="4434625"/>
                <a:ext cx="64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3"/>
              <p:cNvCxnSpPr>
                <a:stCxn id="168" idx="6"/>
              </p:cNvCxnSpPr>
              <p:nvPr/>
            </p:nvCxnSpPr>
            <p:spPr>
              <a:xfrm>
                <a:off x="5177307" y="4434625"/>
                <a:ext cx="70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3"/>
              <p:cNvCxnSpPr>
                <a:stCxn id="169" idx="7"/>
              </p:cNvCxnSpPr>
              <p:nvPr/>
            </p:nvCxnSpPr>
            <p:spPr>
              <a:xfrm flipH="1" rot="10800000">
                <a:off x="6165818" y="3470744"/>
                <a:ext cx="747900" cy="78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p3"/>
              <p:cNvCxnSpPr>
                <a:stCxn id="160" idx="4"/>
                <a:endCxn id="170" idx="2"/>
              </p:cNvCxnSpPr>
              <p:nvPr/>
            </p:nvCxnSpPr>
            <p:spPr>
              <a:xfrm>
                <a:off x="1906073" y="3721994"/>
                <a:ext cx="615900" cy="2154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cxnSp>
            <p:nvCxnSpPr>
              <p:cNvPr id="186" name="Google Shape;186;p3"/>
              <p:cNvCxnSpPr>
                <a:stCxn id="170" idx="6"/>
                <a:endCxn id="171" idx="2"/>
              </p:cNvCxnSpPr>
              <p:nvPr/>
            </p:nvCxnSpPr>
            <p:spPr>
              <a:xfrm>
                <a:off x="3142444" y="5875986"/>
                <a:ext cx="25356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cxnSp>
            <p:nvCxnSpPr>
              <p:cNvPr id="187" name="Google Shape;187;p3"/>
              <p:cNvCxnSpPr>
                <a:stCxn id="171" idx="7"/>
                <a:endCxn id="164" idx="4"/>
              </p:cNvCxnSpPr>
              <p:nvPr/>
            </p:nvCxnSpPr>
            <p:spPr>
              <a:xfrm flipH="1" rot="10800000">
                <a:off x="6316949" y="3721952"/>
                <a:ext cx="597000" cy="198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sp>
            <p:nvSpPr>
              <p:cNvPr id="179" name="Google Shape;179;p3"/>
              <p:cNvSpPr/>
              <p:nvPr/>
            </p:nvSpPr>
            <p:spPr>
              <a:xfrm>
                <a:off x="4451795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7</a:t>
                </a:r>
                <a:endParaRPr/>
              </a:p>
            </p:txBody>
          </p:sp>
        </p:grpSp>
        <p:sp>
          <p:nvSpPr>
            <p:cNvPr id="188" name="Google Shape;188;p3"/>
            <p:cNvSpPr txBox="1"/>
            <p:nvPr/>
          </p:nvSpPr>
          <p:spPr>
            <a:xfrm>
              <a:off x="0" y="3292979"/>
              <a:ext cx="10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Source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89" name="Google Shape;189;p3"/>
            <p:cNvSpPr txBox="1"/>
            <p:nvPr/>
          </p:nvSpPr>
          <p:spPr>
            <a:xfrm>
              <a:off x="5201076" y="3270661"/>
              <a:ext cx="14260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Destination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190" name="Google Shape;190;p3"/>
          <p:cNvSpPr txBox="1"/>
          <p:nvPr/>
        </p:nvSpPr>
        <p:spPr>
          <a:xfrm>
            <a:off x="8116249" y="3544604"/>
            <a:ext cx="34772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Shortest Path are from 1 to 5 are –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– 6 – 7 – 5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1 – 12 – 13 – 5 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APPROACH</a:t>
            </a:r>
            <a:endParaRPr/>
          </a:p>
        </p:txBody>
      </p:sp>
      <p:grpSp>
        <p:nvGrpSpPr>
          <p:cNvPr id="196" name="Google Shape;196;p4"/>
          <p:cNvGrpSpPr/>
          <p:nvPr/>
        </p:nvGrpSpPr>
        <p:grpSpPr>
          <a:xfrm>
            <a:off x="231820" y="2578339"/>
            <a:ext cx="6627099" cy="3863662"/>
            <a:chOff x="0" y="2694249"/>
            <a:chExt cx="6627099" cy="3863662"/>
          </a:xfrm>
        </p:grpSpPr>
        <p:grpSp>
          <p:nvGrpSpPr>
            <p:cNvPr id="197" name="Google Shape;197;p4"/>
            <p:cNvGrpSpPr/>
            <p:nvPr/>
          </p:nvGrpSpPr>
          <p:grpSpPr>
            <a:xfrm>
              <a:off x="361274" y="2694249"/>
              <a:ext cx="5419859" cy="3863662"/>
              <a:chOff x="1700011" y="2251656"/>
              <a:chExt cx="5419859" cy="3863662"/>
            </a:xfrm>
          </p:grpSpPr>
          <p:sp>
            <p:nvSpPr>
              <p:cNvPr id="198" name="Google Shape;198;p4"/>
              <p:cNvSpPr/>
              <p:nvPr/>
            </p:nvSpPr>
            <p:spPr>
              <a:xfrm>
                <a:off x="1700011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2522112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2</a:t>
                </a:r>
                <a:endParaRPr/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3719847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3</a:t>
                </a: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4917582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4</a:t>
                </a:r>
                <a:endParaRPr/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6707746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</a:t>
                </a:r>
                <a:endParaRPr/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3294844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6</a:t>
                </a: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2522112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8</a:t>
                </a: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3599641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9</a:t>
                </a: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4657857" y="4183487"/>
                <a:ext cx="519450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10</a:t>
                </a:r>
                <a:endParaRPr sz="1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5729765" y="4183487"/>
                <a:ext cx="510868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11</a:t>
                </a:r>
                <a:endParaRPr sz="1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2522111" y="5636653"/>
                <a:ext cx="620333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12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5678102" y="5636653"/>
                <a:ext cx="748456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13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210" name="Google Shape;210;p4"/>
              <p:cNvCxnSpPr>
                <a:stCxn id="198" idx="7"/>
                <a:endCxn id="199" idx="3"/>
              </p:cNvCxnSpPr>
              <p:nvPr/>
            </p:nvCxnSpPr>
            <p:spPr>
              <a:xfrm flipH="1" rot="10800000">
                <a:off x="2051781" y="2680375"/>
                <a:ext cx="530700" cy="61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4"/>
              <p:cNvCxnSpPr>
                <a:stCxn id="199" idx="6"/>
                <a:endCxn id="200" idx="2"/>
              </p:cNvCxnSpPr>
              <p:nvPr/>
            </p:nvCxnSpPr>
            <p:spPr>
              <a:xfrm>
                <a:off x="2934236" y="2502794"/>
                <a:ext cx="7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" name="Google Shape;212;p4"/>
              <p:cNvCxnSpPr>
                <a:stCxn id="200" idx="6"/>
                <a:endCxn id="201" idx="2"/>
              </p:cNvCxnSpPr>
              <p:nvPr/>
            </p:nvCxnSpPr>
            <p:spPr>
              <a:xfrm>
                <a:off x="4131971" y="2502794"/>
                <a:ext cx="7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" name="Google Shape;213;p4"/>
              <p:cNvCxnSpPr>
                <a:stCxn id="201" idx="6"/>
                <a:endCxn id="202" idx="1"/>
              </p:cNvCxnSpPr>
              <p:nvPr/>
            </p:nvCxnSpPr>
            <p:spPr>
              <a:xfrm>
                <a:off x="5329706" y="2502794"/>
                <a:ext cx="1438500" cy="790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" name="Google Shape;214;p4"/>
              <p:cNvCxnSpPr>
                <a:stCxn id="198" idx="6"/>
                <a:endCxn id="203" idx="2"/>
              </p:cNvCxnSpPr>
              <p:nvPr/>
            </p:nvCxnSpPr>
            <p:spPr>
              <a:xfrm>
                <a:off x="2112135" y="3470856"/>
                <a:ext cx="11826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cxnSp>
            <p:nvCxnSpPr>
              <p:cNvPr id="215" name="Google Shape;215;p4"/>
              <p:cNvCxnSpPr>
                <a:stCxn id="203" idx="6"/>
              </p:cNvCxnSpPr>
              <p:nvPr/>
            </p:nvCxnSpPr>
            <p:spPr>
              <a:xfrm>
                <a:off x="3706968" y="3470856"/>
                <a:ext cx="951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cxnSp>
            <p:nvCxnSpPr>
              <p:cNvPr id="216" name="Google Shape;216;p4"/>
              <p:cNvCxnSpPr>
                <a:stCxn id="217" idx="6"/>
                <a:endCxn id="202" idx="2"/>
              </p:cNvCxnSpPr>
              <p:nvPr/>
            </p:nvCxnSpPr>
            <p:spPr>
              <a:xfrm>
                <a:off x="4863919" y="3470856"/>
                <a:ext cx="1843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cxnSp>
            <p:nvCxnSpPr>
              <p:cNvPr id="218" name="Google Shape;218;p4"/>
              <p:cNvCxnSpPr>
                <a:stCxn id="198" idx="5"/>
                <a:endCxn id="204" idx="1"/>
              </p:cNvCxnSpPr>
              <p:nvPr/>
            </p:nvCxnSpPr>
            <p:spPr>
              <a:xfrm>
                <a:off x="2051781" y="3648437"/>
                <a:ext cx="530700" cy="60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4"/>
              <p:cNvCxnSpPr>
                <a:stCxn id="204" idx="6"/>
                <a:endCxn id="205" idx="2"/>
              </p:cNvCxnSpPr>
              <p:nvPr/>
            </p:nvCxnSpPr>
            <p:spPr>
              <a:xfrm>
                <a:off x="2934236" y="4434625"/>
                <a:ext cx="66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4"/>
              <p:cNvCxnSpPr>
                <a:stCxn id="205" idx="6"/>
                <a:endCxn id="206" idx="2"/>
              </p:cNvCxnSpPr>
              <p:nvPr/>
            </p:nvCxnSpPr>
            <p:spPr>
              <a:xfrm>
                <a:off x="4011765" y="4434625"/>
                <a:ext cx="64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4"/>
              <p:cNvCxnSpPr>
                <a:stCxn id="206" idx="6"/>
              </p:cNvCxnSpPr>
              <p:nvPr/>
            </p:nvCxnSpPr>
            <p:spPr>
              <a:xfrm>
                <a:off x="5177307" y="4434625"/>
                <a:ext cx="706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" name="Google Shape;222;p4"/>
              <p:cNvCxnSpPr>
                <a:stCxn id="207" idx="7"/>
              </p:cNvCxnSpPr>
              <p:nvPr/>
            </p:nvCxnSpPr>
            <p:spPr>
              <a:xfrm flipH="1" rot="10800000">
                <a:off x="6165818" y="3470744"/>
                <a:ext cx="747900" cy="78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4"/>
              <p:cNvCxnSpPr>
                <a:stCxn id="198" idx="4"/>
                <a:endCxn id="208" idx="2"/>
              </p:cNvCxnSpPr>
              <p:nvPr/>
            </p:nvCxnSpPr>
            <p:spPr>
              <a:xfrm>
                <a:off x="1906073" y="3721994"/>
                <a:ext cx="615900" cy="2154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cxnSp>
            <p:nvCxnSpPr>
              <p:cNvPr id="224" name="Google Shape;224;p4"/>
              <p:cNvCxnSpPr>
                <a:stCxn id="208" idx="6"/>
                <a:endCxn id="209" idx="2"/>
              </p:cNvCxnSpPr>
              <p:nvPr/>
            </p:nvCxnSpPr>
            <p:spPr>
              <a:xfrm>
                <a:off x="3142444" y="5875986"/>
                <a:ext cx="25356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cxnSp>
            <p:nvCxnSpPr>
              <p:cNvPr id="225" name="Google Shape;225;p4"/>
              <p:cNvCxnSpPr>
                <a:stCxn id="209" idx="7"/>
                <a:endCxn id="202" idx="4"/>
              </p:cNvCxnSpPr>
              <p:nvPr/>
            </p:nvCxnSpPr>
            <p:spPr>
              <a:xfrm flipH="1" rot="10800000">
                <a:off x="6316949" y="3721952"/>
                <a:ext cx="597000" cy="198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sp>
            <p:nvSpPr>
              <p:cNvPr id="217" name="Google Shape;217;p4"/>
              <p:cNvSpPr/>
              <p:nvPr/>
            </p:nvSpPr>
            <p:spPr>
              <a:xfrm>
                <a:off x="4451795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7</a:t>
                </a:r>
                <a:endParaRPr/>
              </a:p>
            </p:txBody>
          </p:sp>
        </p:grpSp>
        <p:sp>
          <p:nvSpPr>
            <p:cNvPr id="226" name="Google Shape;226;p4"/>
            <p:cNvSpPr txBox="1"/>
            <p:nvPr/>
          </p:nvSpPr>
          <p:spPr>
            <a:xfrm>
              <a:off x="0" y="3292979"/>
              <a:ext cx="10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Source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27" name="Google Shape;227;p4"/>
            <p:cNvSpPr txBox="1"/>
            <p:nvPr/>
          </p:nvSpPr>
          <p:spPr>
            <a:xfrm>
              <a:off x="5201076" y="3270661"/>
              <a:ext cx="14260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Destination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28" name="Google Shape;228;p4"/>
          <p:cNvSpPr txBox="1"/>
          <p:nvPr/>
        </p:nvSpPr>
        <p:spPr>
          <a:xfrm>
            <a:off x="8345510" y="1918952"/>
            <a:ext cx="36962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Steps –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Apply BFS from Source node.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AutoNum type="arabicPeriod"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Store edges which are part of  shortest distance to that node.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APPROACH</a:t>
            </a:r>
            <a:endParaRPr/>
          </a:p>
        </p:txBody>
      </p:sp>
      <p:grpSp>
        <p:nvGrpSpPr>
          <p:cNvPr id="234" name="Google Shape;234;p5"/>
          <p:cNvGrpSpPr/>
          <p:nvPr/>
        </p:nvGrpSpPr>
        <p:grpSpPr>
          <a:xfrm>
            <a:off x="0" y="2694249"/>
            <a:ext cx="2368231" cy="3863662"/>
            <a:chOff x="0" y="2694249"/>
            <a:chExt cx="2368231" cy="3863662"/>
          </a:xfrm>
        </p:grpSpPr>
        <p:grpSp>
          <p:nvGrpSpPr>
            <p:cNvPr id="235" name="Google Shape;235;p5"/>
            <p:cNvGrpSpPr/>
            <p:nvPr/>
          </p:nvGrpSpPr>
          <p:grpSpPr>
            <a:xfrm>
              <a:off x="361274" y="2694249"/>
              <a:ext cx="2006957" cy="3863662"/>
              <a:chOff x="1700011" y="2251656"/>
              <a:chExt cx="2006957" cy="3863662"/>
            </a:xfrm>
          </p:grpSpPr>
          <p:sp>
            <p:nvSpPr>
              <p:cNvPr id="236" name="Google Shape;236;p5"/>
              <p:cNvSpPr/>
              <p:nvPr/>
            </p:nvSpPr>
            <p:spPr>
              <a:xfrm>
                <a:off x="1700011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2522112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2</a:t>
                </a: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3294844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6</a:t>
                </a: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2522112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8</a:t>
                </a: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2522111" y="5636653"/>
                <a:ext cx="620333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12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241" name="Google Shape;241;p5"/>
              <p:cNvCxnSpPr>
                <a:stCxn id="236" idx="7"/>
                <a:endCxn id="237" idx="3"/>
              </p:cNvCxnSpPr>
              <p:nvPr/>
            </p:nvCxnSpPr>
            <p:spPr>
              <a:xfrm flipH="1" rot="10800000">
                <a:off x="2051781" y="2680375"/>
                <a:ext cx="530700" cy="612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cxnSp>
            <p:nvCxnSpPr>
              <p:cNvPr id="242" name="Google Shape;242;p5"/>
              <p:cNvCxnSpPr>
                <a:stCxn id="236" idx="6"/>
                <a:endCxn id="238" idx="2"/>
              </p:cNvCxnSpPr>
              <p:nvPr/>
            </p:nvCxnSpPr>
            <p:spPr>
              <a:xfrm>
                <a:off x="2112135" y="3470856"/>
                <a:ext cx="11826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cxnSp>
            <p:nvCxnSpPr>
              <p:cNvPr id="243" name="Google Shape;243;p5"/>
              <p:cNvCxnSpPr>
                <a:stCxn id="236" idx="5"/>
                <a:endCxn id="239" idx="1"/>
              </p:cNvCxnSpPr>
              <p:nvPr/>
            </p:nvCxnSpPr>
            <p:spPr>
              <a:xfrm>
                <a:off x="2051781" y="3648437"/>
                <a:ext cx="530700" cy="608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cxnSp>
            <p:nvCxnSpPr>
              <p:cNvPr id="244" name="Google Shape;244;p5"/>
              <p:cNvCxnSpPr>
                <a:stCxn id="236" idx="4"/>
                <a:endCxn id="240" idx="2"/>
              </p:cNvCxnSpPr>
              <p:nvPr/>
            </p:nvCxnSpPr>
            <p:spPr>
              <a:xfrm>
                <a:off x="1906073" y="3721994"/>
                <a:ext cx="615900" cy="2154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</p:grpSp>
        <p:sp>
          <p:nvSpPr>
            <p:cNvPr id="245" name="Google Shape;245;p5"/>
            <p:cNvSpPr txBox="1"/>
            <p:nvPr/>
          </p:nvSpPr>
          <p:spPr>
            <a:xfrm>
              <a:off x="0" y="3292979"/>
              <a:ext cx="10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Source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aphicFrame>
        <p:nvGraphicFramePr>
          <p:cNvPr id="246" name="Google Shape;246;p5"/>
          <p:cNvGraphicFramePr/>
          <p:nvPr/>
        </p:nvGraphicFramePr>
        <p:xfrm>
          <a:off x="6204755" y="1944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826300"/>
                <a:gridCol w="826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Child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Parent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47" name="Google Shape;247;p5"/>
          <p:cNvGraphicFramePr/>
          <p:nvPr/>
        </p:nvGraphicFramePr>
        <p:xfrm>
          <a:off x="9063862" y="20451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1373025"/>
                <a:gridCol w="1373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Node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Shortest Distance From</a:t>
                      </a:r>
                      <a:r>
                        <a:rPr lang="en-IN" sz="1800"/>
                        <a:t> Source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APPROACH</a:t>
            </a:r>
            <a:endParaRPr/>
          </a:p>
        </p:txBody>
      </p:sp>
      <p:grpSp>
        <p:nvGrpSpPr>
          <p:cNvPr id="253" name="Google Shape;253;p6"/>
          <p:cNvGrpSpPr/>
          <p:nvPr/>
        </p:nvGrpSpPr>
        <p:grpSpPr>
          <a:xfrm>
            <a:off x="0" y="2694249"/>
            <a:ext cx="5087821" cy="3863662"/>
            <a:chOff x="0" y="2694249"/>
            <a:chExt cx="5087821" cy="3863662"/>
          </a:xfrm>
        </p:grpSpPr>
        <p:grpSp>
          <p:nvGrpSpPr>
            <p:cNvPr id="254" name="Google Shape;254;p6"/>
            <p:cNvGrpSpPr/>
            <p:nvPr/>
          </p:nvGrpSpPr>
          <p:grpSpPr>
            <a:xfrm>
              <a:off x="361274" y="2694249"/>
              <a:ext cx="4726547" cy="3863662"/>
              <a:chOff x="1700011" y="2251656"/>
              <a:chExt cx="4726547" cy="3863662"/>
            </a:xfrm>
          </p:grpSpPr>
          <p:cxnSp>
            <p:nvCxnSpPr>
              <p:cNvPr id="255" name="Google Shape;255;p6"/>
              <p:cNvCxnSpPr>
                <a:stCxn id="256" idx="6"/>
              </p:cNvCxnSpPr>
              <p:nvPr/>
            </p:nvCxnSpPr>
            <p:spPr>
              <a:xfrm>
                <a:off x="3706968" y="3470856"/>
                <a:ext cx="951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sp>
            <p:nvSpPr>
              <p:cNvPr id="257" name="Google Shape;257;p6"/>
              <p:cNvSpPr/>
              <p:nvPr/>
            </p:nvSpPr>
            <p:spPr>
              <a:xfrm>
                <a:off x="1700011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2522112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2</a:t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3719847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3</a:t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3294844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6</a:t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4451795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7</a:t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2522112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8</a:t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3599641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9</a:t>
                </a:r>
                <a:endParaRPr/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2522111" y="5636653"/>
                <a:ext cx="620333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12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5678102" y="5636653"/>
                <a:ext cx="748456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13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265" name="Google Shape;265;p6"/>
              <p:cNvCxnSpPr>
                <a:stCxn id="257" idx="7"/>
                <a:endCxn id="258" idx="3"/>
              </p:cNvCxnSpPr>
              <p:nvPr/>
            </p:nvCxnSpPr>
            <p:spPr>
              <a:xfrm flipH="1" rot="10800000">
                <a:off x="2051781" y="2680375"/>
                <a:ext cx="530700" cy="61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6" name="Google Shape;266;p6"/>
              <p:cNvCxnSpPr>
                <a:stCxn id="258" idx="6"/>
                <a:endCxn id="259" idx="2"/>
              </p:cNvCxnSpPr>
              <p:nvPr/>
            </p:nvCxnSpPr>
            <p:spPr>
              <a:xfrm>
                <a:off x="2934236" y="2502794"/>
                <a:ext cx="785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cxnSp>
            <p:nvCxnSpPr>
              <p:cNvPr id="267" name="Google Shape;267;p6"/>
              <p:cNvCxnSpPr>
                <a:stCxn id="257" idx="6"/>
                <a:endCxn id="256" idx="2"/>
              </p:cNvCxnSpPr>
              <p:nvPr/>
            </p:nvCxnSpPr>
            <p:spPr>
              <a:xfrm>
                <a:off x="2112135" y="3470856"/>
                <a:ext cx="118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8" name="Google Shape;268;p6"/>
              <p:cNvCxnSpPr>
                <a:stCxn id="257" idx="5"/>
                <a:endCxn id="261" idx="1"/>
              </p:cNvCxnSpPr>
              <p:nvPr/>
            </p:nvCxnSpPr>
            <p:spPr>
              <a:xfrm>
                <a:off x="2051781" y="3648437"/>
                <a:ext cx="530700" cy="60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9" name="Google Shape;269;p6"/>
              <p:cNvCxnSpPr>
                <a:stCxn id="261" idx="6"/>
                <a:endCxn id="262" idx="2"/>
              </p:cNvCxnSpPr>
              <p:nvPr/>
            </p:nvCxnSpPr>
            <p:spPr>
              <a:xfrm>
                <a:off x="2934236" y="4434625"/>
                <a:ext cx="665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cxnSp>
            <p:nvCxnSpPr>
              <p:cNvPr id="270" name="Google Shape;270;p6"/>
              <p:cNvCxnSpPr>
                <a:stCxn id="257" idx="4"/>
                <a:endCxn id="263" idx="2"/>
              </p:cNvCxnSpPr>
              <p:nvPr/>
            </p:nvCxnSpPr>
            <p:spPr>
              <a:xfrm>
                <a:off x="1906073" y="3721994"/>
                <a:ext cx="615900" cy="215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p6"/>
              <p:cNvCxnSpPr>
                <a:stCxn id="263" idx="6"/>
                <a:endCxn id="264" idx="2"/>
              </p:cNvCxnSpPr>
              <p:nvPr/>
            </p:nvCxnSpPr>
            <p:spPr>
              <a:xfrm>
                <a:off x="3142444" y="5875986"/>
                <a:ext cx="25356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</p:grpSp>
        <p:sp>
          <p:nvSpPr>
            <p:cNvPr id="272" name="Google Shape;272;p6"/>
            <p:cNvSpPr txBox="1"/>
            <p:nvPr/>
          </p:nvSpPr>
          <p:spPr>
            <a:xfrm>
              <a:off x="0" y="3292979"/>
              <a:ext cx="10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Source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aphicFrame>
        <p:nvGraphicFramePr>
          <p:cNvPr id="273" name="Google Shape;273;p6"/>
          <p:cNvGraphicFramePr/>
          <p:nvPr/>
        </p:nvGraphicFramePr>
        <p:xfrm>
          <a:off x="9063862" y="20451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1373025"/>
                <a:gridCol w="1373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Node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Shortest Distance From</a:t>
                      </a:r>
                      <a:r>
                        <a:rPr lang="en-IN" sz="1800"/>
                        <a:t> Source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74" name="Google Shape;274;p6"/>
          <p:cNvGraphicFramePr/>
          <p:nvPr/>
        </p:nvGraphicFramePr>
        <p:xfrm>
          <a:off x="6204755" y="1944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826300"/>
                <a:gridCol w="826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Child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Parent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APPROACH</a:t>
            </a:r>
            <a:endParaRPr/>
          </a:p>
        </p:txBody>
      </p:sp>
      <p:grpSp>
        <p:nvGrpSpPr>
          <p:cNvPr id="280" name="Google Shape;280;p7"/>
          <p:cNvGrpSpPr/>
          <p:nvPr/>
        </p:nvGrpSpPr>
        <p:grpSpPr>
          <a:xfrm>
            <a:off x="0" y="2694249"/>
            <a:ext cx="5087821" cy="3863662"/>
            <a:chOff x="0" y="2694249"/>
            <a:chExt cx="5087821" cy="3863662"/>
          </a:xfrm>
        </p:grpSpPr>
        <p:grpSp>
          <p:nvGrpSpPr>
            <p:cNvPr id="281" name="Google Shape;281;p7"/>
            <p:cNvGrpSpPr/>
            <p:nvPr/>
          </p:nvGrpSpPr>
          <p:grpSpPr>
            <a:xfrm>
              <a:off x="361274" y="2694249"/>
              <a:ext cx="4726547" cy="3863662"/>
              <a:chOff x="1700011" y="2251656"/>
              <a:chExt cx="4726547" cy="3863662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1700011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2522112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2</a:t>
                </a:r>
                <a:endParaRPr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3719847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3</a:t>
                </a: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4917582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4</a:t>
                </a:r>
                <a:endParaRPr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3294844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6</a:t>
                </a:r>
                <a:endParaRPr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4451795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7</a:t>
                </a:r>
                <a:endParaRPr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2522112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8</a:t>
                </a:r>
                <a:endParaRPr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3599641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9</a:t>
                </a:r>
                <a:endParaRPr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4657857" y="4183487"/>
                <a:ext cx="519450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10</a:t>
                </a:r>
                <a:endParaRPr sz="1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2522111" y="5636653"/>
                <a:ext cx="620333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12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5678102" y="5636653"/>
                <a:ext cx="748456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13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293" name="Google Shape;293;p7"/>
              <p:cNvCxnSpPr>
                <a:stCxn id="282" idx="7"/>
                <a:endCxn id="283" idx="3"/>
              </p:cNvCxnSpPr>
              <p:nvPr/>
            </p:nvCxnSpPr>
            <p:spPr>
              <a:xfrm flipH="1" rot="10800000">
                <a:off x="2051781" y="2680375"/>
                <a:ext cx="530700" cy="61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4" name="Google Shape;294;p7"/>
              <p:cNvCxnSpPr>
                <a:stCxn id="283" idx="6"/>
                <a:endCxn id="284" idx="2"/>
              </p:cNvCxnSpPr>
              <p:nvPr/>
            </p:nvCxnSpPr>
            <p:spPr>
              <a:xfrm>
                <a:off x="2934236" y="2502794"/>
                <a:ext cx="7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5" name="Google Shape;295;p7"/>
              <p:cNvCxnSpPr>
                <a:stCxn id="284" idx="6"/>
                <a:endCxn id="285" idx="2"/>
              </p:cNvCxnSpPr>
              <p:nvPr/>
            </p:nvCxnSpPr>
            <p:spPr>
              <a:xfrm>
                <a:off x="4131971" y="2502794"/>
                <a:ext cx="7857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cxnSp>
            <p:nvCxnSpPr>
              <p:cNvPr id="296" name="Google Shape;296;p7"/>
              <p:cNvCxnSpPr>
                <a:stCxn id="282" idx="6"/>
                <a:endCxn id="286" idx="2"/>
              </p:cNvCxnSpPr>
              <p:nvPr/>
            </p:nvCxnSpPr>
            <p:spPr>
              <a:xfrm>
                <a:off x="2112135" y="3470856"/>
                <a:ext cx="118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7"/>
              <p:cNvCxnSpPr>
                <a:stCxn id="286" idx="6"/>
              </p:cNvCxnSpPr>
              <p:nvPr/>
            </p:nvCxnSpPr>
            <p:spPr>
              <a:xfrm>
                <a:off x="3706968" y="3470856"/>
                <a:ext cx="95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7"/>
              <p:cNvCxnSpPr>
                <a:stCxn id="282" idx="5"/>
                <a:endCxn id="288" idx="1"/>
              </p:cNvCxnSpPr>
              <p:nvPr/>
            </p:nvCxnSpPr>
            <p:spPr>
              <a:xfrm>
                <a:off x="2051781" y="3648437"/>
                <a:ext cx="530700" cy="60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7"/>
              <p:cNvCxnSpPr>
                <a:stCxn id="288" idx="6"/>
                <a:endCxn id="289" idx="2"/>
              </p:cNvCxnSpPr>
              <p:nvPr/>
            </p:nvCxnSpPr>
            <p:spPr>
              <a:xfrm>
                <a:off x="2934236" y="4434625"/>
                <a:ext cx="66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0" name="Google Shape;300;p7"/>
              <p:cNvCxnSpPr>
                <a:stCxn id="289" idx="6"/>
                <a:endCxn id="290" idx="2"/>
              </p:cNvCxnSpPr>
              <p:nvPr/>
            </p:nvCxnSpPr>
            <p:spPr>
              <a:xfrm>
                <a:off x="4011765" y="4434625"/>
                <a:ext cx="6462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cxnSp>
            <p:nvCxnSpPr>
              <p:cNvPr id="301" name="Google Shape;301;p7"/>
              <p:cNvCxnSpPr>
                <a:stCxn id="282" idx="4"/>
                <a:endCxn id="291" idx="2"/>
              </p:cNvCxnSpPr>
              <p:nvPr/>
            </p:nvCxnSpPr>
            <p:spPr>
              <a:xfrm>
                <a:off x="1906073" y="3721994"/>
                <a:ext cx="615900" cy="215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2" name="Google Shape;302;p7"/>
              <p:cNvCxnSpPr>
                <a:stCxn id="291" idx="6"/>
                <a:endCxn id="292" idx="2"/>
              </p:cNvCxnSpPr>
              <p:nvPr/>
            </p:nvCxnSpPr>
            <p:spPr>
              <a:xfrm>
                <a:off x="3142444" y="5875986"/>
                <a:ext cx="253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03" name="Google Shape;303;p7"/>
            <p:cNvSpPr txBox="1"/>
            <p:nvPr/>
          </p:nvSpPr>
          <p:spPr>
            <a:xfrm>
              <a:off x="0" y="3292979"/>
              <a:ext cx="10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Source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aphicFrame>
        <p:nvGraphicFramePr>
          <p:cNvPr id="304" name="Google Shape;304;p7"/>
          <p:cNvGraphicFramePr/>
          <p:nvPr/>
        </p:nvGraphicFramePr>
        <p:xfrm>
          <a:off x="9371168" y="4112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1373025"/>
                <a:gridCol w="1373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Node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Shortest Distance From</a:t>
                      </a:r>
                      <a:r>
                        <a:rPr lang="en-IN" sz="1800"/>
                        <a:t> Source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5" name="Google Shape;305;p7"/>
          <p:cNvGraphicFramePr/>
          <p:nvPr/>
        </p:nvGraphicFramePr>
        <p:xfrm>
          <a:off x="6797183" y="4160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826300"/>
                <a:gridCol w="826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Child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Parent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8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APPROACH</a:t>
            </a:r>
            <a:endParaRPr/>
          </a:p>
        </p:txBody>
      </p:sp>
      <p:grpSp>
        <p:nvGrpSpPr>
          <p:cNvPr id="311" name="Google Shape;311;p8"/>
          <p:cNvGrpSpPr/>
          <p:nvPr/>
        </p:nvGrpSpPr>
        <p:grpSpPr>
          <a:xfrm>
            <a:off x="0" y="2694249"/>
            <a:ext cx="6627099" cy="3863662"/>
            <a:chOff x="0" y="2694249"/>
            <a:chExt cx="6627099" cy="3863662"/>
          </a:xfrm>
        </p:grpSpPr>
        <p:grpSp>
          <p:nvGrpSpPr>
            <p:cNvPr id="312" name="Google Shape;312;p8"/>
            <p:cNvGrpSpPr/>
            <p:nvPr/>
          </p:nvGrpSpPr>
          <p:grpSpPr>
            <a:xfrm>
              <a:off x="361274" y="2694249"/>
              <a:ext cx="5419859" cy="3863662"/>
              <a:chOff x="1700011" y="2251656"/>
              <a:chExt cx="5419859" cy="3863662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1700011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2522112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2</a:t>
                </a:r>
                <a:endParaRPr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3719847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3</a:t>
                </a:r>
                <a:endParaRPr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4917582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4</a:t>
                </a:r>
                <a:endParaRPr/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6707746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</a:t>
                </a:r>
                <a:endParaRPr/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3294844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6</a:t>
                </a:r>
                <a:endParaRPr/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4451795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7</a:t>
                </a:r>
                <a:endParaRPr/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2522112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8</a:t>
                </a:r>
                <a:endParaRPr/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3599641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9</a:t>
                </a:r>
                <a:endParaRPr/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657857" y="4183487"/>
                <a:ext cx="519450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10</a:t>
                </a:r>
                <a:endParaRPr sz="1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2522111" y="5636653"/>
                <a:ext cx="620333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12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5678102" y="5636653"/>
                <a:ext cx="748456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13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325" name="Google Shape;325;p8"/>
              <p:cNvCxnSpPr>
                <a:stCxn id="313" idx="7"/>
                <a:endCxn id="314" idx="3"/>
              </p:cNvCxnSpPr>
              <p:nvPr/>
            </p:nvCxnSpPr>
            <p:spPr>
              <a:xfrm flipH="1" rot="10800000">
                <a:off x="2051781" y="2680375"/>
                <a:ext cx="530700" cy="61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6" name="Google Shape;326;p8"/>
              <p:cNvCxnSpPr>
                <a:stCxn id="314" idx="6"/>
                <a:endCxn id="315" idx="2"/>
              </p:cNvCxnSpPr>
              <p:nvPr/>
            </p:nvCxnSpPr>
            <p:spPr>
              <a:xfrm>
                <a:off x="2934236" y="2502794"/>
                <a:ext cx="7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7" name="Google Shape;327;p8"/>
              <p:cNvCxnSpPr>
                <a:stCxn id="315" idx="6"/>
                <a:endCxn id="316" idx="2"/>
              </p:cNvCxnSpPr>
              <p:nvPr/>
            </p:nvCxnSpPr>
            <p:spPr>
              <a:xfrm>
                <a:off x="4131971" y="2502794"/>
                <a:ext cx="7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8" name="Google Shape;328;p8"/>
              <p:cNvCxnSpPr>
                <a:stCxn id="313" idx="6"/>
                <a:endCxn id="318" idx="2"/>
              </p:cNvCxnSpPr>
              <p:nvPr/>
            </p:nvCxnSpPr>
            <p:spPr>
              <a:xfrm>
                <a:off x="2112135" y="3470856"/>
                <a:ext cx="118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8"/>
              <p:cNvCxnSpPr>
                <a:stCxn id="318" idx="6"/>
              </p:cNvCxnSpPr>
              <p:nvPr/>
            </p:nvCxnSpPr>
            <p:spPr>
              <a:xfrm>
                <a:off x="3706968" y="3470856"/>
                <a:ext cx="95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8"/>
              <p:cNvCxnSpPr>
                <a:stCxn id="319" idx="6"/>
                <a:endCxn id="317" idx="2"/>
              </p:cNvCxnSpPr>
              <p:nvPr/>
            </p:nvCxnSpPr>
            <p:spPr>
              <a:xfrm>
                <a:off x="4863919" y="3470856"/>
                <a:ext cx="1843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  <p:cxnSp>
            <p:nvCxnSpPr>
              <p:cNvPr id="331" name="Google Shape;331;p8"/>
              <p:cNvCxnSpPr>
                <a:stCxn id="313" idx="5"/>
                <a:endCxn id="320" idx="1"/>
              </p:cNvCxnSpPr>
              <p:nvPr/>
            </p:nvCxnSpPr>
            <p:spPr>
              <a:xfrm>
                <a:off x="2051781" y="3648437"/>
                <a:ext cx="530700" cy="60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8"/>
              <p:cNvCxnSpPr>
                <a:stCxn id="320" idx="6"/>
                <a:endCxn id="321" idx="2"/>
              </p:cNvCxnSpPr>
              <p:nvPr/>
            </p:nvCxnSpPr>
            <p:spPr>
              <a:xfrm>
                <a:off x="2934236" y="4434625"/>
                <a:ext cx="66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p8"/>
              <p:cNvCxnSpPr>
                <a:stCxn id="321" idx="6"/>
                <a:endCxn id="322" idx="2"/>
              </p:cNvCxnSpPr>
              <p:nvPr/>
            </p:nvCxnSpPr>
            <p:spPr>
              <a:xfrm>
                <a:off x="4011765" y="4434625"/>
                <a:ext cx="64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p8"/>
              <p:cNvCxnSpPr>
                <a:stCxn id="313" idx="4"/>
                <a:endCxn id="323" idx="2"/>
              </p:cNvCxnSpPr>
              <p:nvPr/>
            </p:nvCxnSpPr>
            <p:spPr>
              <a:xfrm>
                <a:off x="1906073" y="3721994"/>
                <a:ext cx="615900" cy="215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8"/>
              <p:cNvCxnSpPr>
                <a:stCxn id="323" idx="6"/>
                <a:endCxn id="324" idx="2"/>
              </p:cNvCxnSpPr>
              <p:nvPr/>
            </p:nvCxnSpPr>
            <p:spPr>
              <a:xfrm>
                <a:off x="3142444" y="5875986"/>
                <a:ext cx="253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36" name="Google Shape;336;p8"/>
            <p:cNvSpPr txBox="1"/>
            <p:nvPr/>
          </p:nvSpPr>
          <p:spPr>
            <a:xfrm>
              <a:off x="0" y="3292979"/>
              <a:ext cx="10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Source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37" name="Google Shape;337;p8"/>
            <p:cNvSpPr txBox="1"/>
            <p:nvPr/>
          </p:nvSpPr>
          <p:spPr>
            <a:xfrm>
              <a:off x="5201076" y="3270661"/>
              <a:ext cx="14260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Destination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aphicFrame>
        <p:nvGraphicFramePr>
          <p:cNvPr id="338" name="Google Shape;338;p8"/>
          <p:cNvGraphicFramePr/>
          <p:nvPr/>
        </p:nvGraphicFramePr>
        <p:xfrm>
          <a:off x="9371168" y="4112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1373025"/>
                <a:gridCol w="1373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Node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Shortest Distance From</a:t>
                      </a:r>
                      <a:r>
                        <a:rPr lang="en-IN" sz="1800"/>
                        <a:t> Source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39" name="Google Shape;339;p8"/>
          <p:cNvGraphicFramePr/>
          <p:nvPr/>
        </p:nvGraphicFramePr>
        <p:xfrm>
          <a:off x="7029002" y="4160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826300"/>
                <a:gridCol w="826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Child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Parent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"/>
          <p:cNvSpPr txBox="1"/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None/>
            </a:pPr>
            <a:r>
              <a:rPr lang="en-IN"/>
              <a:t>APPROACH</a:t>
            </a:r>
            <a:endParaRPr/>
          </a:p>
        </p:txBody>
      </p:sp>
      <p:grpSp>
        <p:nvGrpSpPr>
          <p:cNvPr id="345" name="Google Shape;345;p9"/>
          <p:cNvGrpSpPr/>
          <p:nvPr/>
        </p:nvGrpSpPr>
        <p:grpSpPr>
          <a:xfrm>
            <a:off x="0" y="2694249"/>
            <a:ext cx="6627099" cy="3863662"/>
            <a:chOff x="0" y="2694249"/>
            <a:chExt cx="6627099" cy="3863662"/>
          </a:xfrm>
        </p:grpSpPr>
        <p:grpSp>
          <p:nvGrpSpPr>
            <p:cNvPr id="346" name="Google Shape;346;p9"/>
            <p:cNvGrpSpPr/>
            <p:nvPr/>
          </p:nvGrpSpPr>
          <p:grpSpPr>
            <a:xfrm>
              <a:off x="361274" y="2694249"/>
              <a:ext cx="5419859" cy="3863662"/>
              <a:chOff x="1700011" y="2251656"/>
              <a:chExt cx="5419859" cy="3863662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1700011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2522112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2</a:t>
                </a:r>
                <a:endParaRPr/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3719847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3</a:t>
                </a:r>
                <a:endParaRPr/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4917582" y="2251656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4</a:t>
                </a:r>
                <a:endParaRPr/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6707746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5</a:t>
                </a:r>
                <a:endParaRPr/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3294844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6</a:t>
                </a:r>
                <a:endParaRPr/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4451795" y="3219718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7</a:t>
                </a: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>
              <a:xfrm>
                <a:off x="2522112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8</a:t>
                </a: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>
              <a:xfrm>
                <a:off x="3599641" y="4183487"/>
                <a:ext cx="412124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9</a:t>
                </a: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4657857" y="4183487"/>
                <a:ext cx="519450" cy="502276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2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10</a:t>
                </a:r>
                <a:endParaRPr sz="12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2522111" y="5636653"/>
                <a:ext cx="620333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12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58" name="Google Shape;358;p9"/>
              <p:cNvSpPr/>
              <p:nvPr/>
            </p:nvSpPr>
            <p:spPr>
              <a:xfrm>
                <a:off x="5678102" y="5636653"/>
                <a:ext cx="748456" cy="478665"/>
              </a:xfrm>
              <a:prstGeom prst="ellipse">
                <a:avLst/>
              </a:prstGeom>
              <a:solidFill>
                <a:schemeClr val="accent1"/>
              </a:solidFill>
              <a:ln cap="flat" cmpd="sng" w="15875">
                <a:solidFill>
                  <a:srgbClr val="147EA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800">
                    <a:solidFill>
                      <a:schemeClr val="lt1"/>
                    </a:solidFill>
                    <a:latin typeface="Twentieth Century"/>
                    <a:ea typeface="Twentieth Century"/>
                    <a:cs typeface="Twentieth Century"/>
                    <a:sym typeface="Twentieth Century"/>
                  </a:rPr>
                  <a:t>13</a:t>
                </a:r>
                <a:endParaRPr sz="1800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cxnSp>
            <p:nvCxnSpPr>
              <p:cNvPr id="359" name="Google Shape;359;p9"/>
              <p:cNvCxnSpPr>
                <a:stCxn id="347" idx="7"/>
                <a:endCxn id="348" idx="3"/>
              </p:cNvCxnSpPr>
              <p:nvPr/>
            </p:nvCxnSpPr>
            <p:spPr>
              <a:xfrm flipH="1" rot="10800000">
                <a:off x="2051781" y="2680375"/>
                <a:ext cx="530700" cy="61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0" name="Google Shape;360;p9"/>
              <p:cNvCxnSpPr>
                <a:stCxn id="348" idx="6"/>
                <a:endCxn id="349" idx="2"/>
              </p:cNvCxnSpPr>
              <p:nvPr/>
            </p:nvCxnSpPr>
            <p:spPr>
              <a:xfrm>
                <a:off x="2934236" y="2502794"/>
                <a:ext cx="7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1" name="Google Shape;361;p9"/>
              <p:cNvCxnSpPr>
                <a:stCxn id="349" idx="6"/>
                <a:endCxn id="350" idx="2"/>
              </p:cNvCxnSpPr>
              <p:nvPr/>
            </p:nvCxnSpPr>
            <p:spPr>
              <a:xfrm>
                <a:off x="4131971" y="2502794"/>
                <a:ext cx="785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2" name="Google Shape;362;p9"/>
              <p:cNvCxnSpPr>
                <a:stCxn id="347" idx="6"/>
                <a:endCxn id="352" idx="2"/>
              </p:cNvCxnSpPr>
              <p:nvPr/>
            </p:nvCxnSpPr>
            <p:spPr>
              <a:xfrm>
                <a:off x="2112135" y="3470856"/>
                <a:ext cx="118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3" name="Google Shape;363;p9"/>
              <p:cNvCxnSpPr>
                <a:stCxn id="352" idx="6"/>
              </p:cNvCxnSpPr>
              <p:nvPr/>
            </p:nvCxnSpPr>
            <p:spPr>
              <a:xfrm>
                <a:off x="3706968" y="3470856"/>
                <a:ext cx="95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4" name="Google Shape;364;p9"/>
              <p:cNvCxnSpPr>
                <a:stCxn id="353" idx="6"/>
                <a:endCxn id="351" idx="2"/>
              </p:cNvCxnSpPr>
              <p:nvPr/>
            </p:nvCxnSpPr>
            <p:spPr>
              <a:xfrm>
                <a:off x="4863919" y="3470856"/>
                <a:ext cx="1843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5" name="Google Shape;365;p9"/>
              <p:cNvCxnSpPr>
                <a:stCxn id="347" idx="5"/>
                <a:endCxn id="354" idx="1"/>
              </p:cNvCxnSpPr>
              <p:nvPr/>
            </p:nvCxnSpPr>
            <p:spPr>
              <a:xfrm>
                <a:off x="2051781" y="3648437"/>
                <a:ext cx="530700" cy="60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6" name="Google Shape;366;p9"/>
              <p:cNvCxnSpPr>
                <a:stCxn id="354" idx="6"/>
                <a:endCxn id="355" idx="2"/>
              </p:cNvCxnSpPr>
              <p:nvPr/>
            </p:nvCxnSpPr>
            <p:spPr>
              <a:xfrm>
                <a:off x="2934236" y="4434625"/>
                <a:ext cx="665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9"/>
              <p:cNvCxnSpPr>
                <a:stCxn id="355" idx="6"/>
                <a:endCxn id="356" idx="2"/>
              </p:cNvCxnSpPr>
              <p:nvPr/>
            </p:nvCxnSpPr>
            <p:spPr>
              <a:xfrm>
                <a:off x="4011765" y="4434625"/>
                <a:ext cx="646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9"/>
              <p:cNvCxnSpPr>
                <a:stCxn id="347" idx="4"/>
                <a:endCxn id="357" idx="2"/>
              </p:cNvCxnSpPr>
              <p:nvPr/>
            </p:nvCxnSpPr>
            <p:spPr>
              <a:xfrm>
                <a:off x="1906073" y="3721994"/>
                <a:ext cx="615900" cy="2154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9"/>
              <p:cNvCxnSpPr>
                <a:stCxn id="357" idx="6"/>
                <a:endCxn id="358" idx="2"/>
              </p:cNvCxnSpPr>
              <p:nvPr/>
            </p:nvCxnSpPr>
            <p:spPr>
              <a:xfrm>
                <a:off x="3142444" y="5875986"/>
                <a:ext cx="253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9"/>
              <p:cNvCxnSpPr>
                <a:stCxn id="358" idx="7"/>
                <a:endCxn id="351" idx="4"/>
              </p:cNvCxnSpPr>
              <p:nvPr/>
            </p:nvCxnSpPr>
            <p:spPr>
              <a:xfrm flipH="1" rot="10800000">
                <a:off x="6316949" y="3721952"/>
                <a:ext cx="597000" cy="1984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algn="ctr" dir="5400000" dist="12700">
                  <a:srgbClr val="000000">
                    <a:alpha val="49803"/>
                  </a:srgbClr>
                </a:outerShdw>
              </a:effectLst>
            </p:spPr>
          </p:cxnSp>
        </p:grpSp>
        <p:sp>
          <p:nvSpPr>
            <p:cNvPr id="371" name="Google Shape;371;p9"/>
            <p:cNvSpPr txBox="1"/>
            <p:nvPr/>
          </p:nvSpPr>
          <p:spPr>
            <a:xfrm>
              <a:off x="0" y="3292979"/>
              <a:ext cx="10241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Source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72" name="Google Shape;372;p9"/>
            <p:cNvSpPr txBox="1"/>
            <p:nvPr/>
          </p:nvSpPr>
          <p:spPr>
            <a:xfrm>
              <a:off x="5201076" y="3270661"/>
              <a:ext cx="14260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Destination</a:t>
              </a: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aphicFrame>
        <p:nvGraphicFramePr>
          <p:cNvPr id="373" name="Google Shape;373;p9"/>
          <p:cNvGraphicFramePr/>
          <p:nvPr/>
        </p:nvGraphicFramePr>
        <p:xfrm>
          <a:off x="9371168" y="4112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1373025"/>
                <a:gridCol w="1373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Node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Shortest Distance From</a:t>
                      </a:r>
                      <a:r>
                        <a:rPr lang="en-IN" sz="1800"/>
                        <a:t> Source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374" name="Google Shape;374;p9"/>
          <p:cNvCxnSpPr/>
          <p:nvPr/>
        </p:nvCxnSpPr>
        <p:spPr>
          <a:xfrm rot="10800000">
            <a:off x="5575071" y="4877218"/>
            <a:ext cx="1052028" cy="108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5" name="Google Shape;375;p9"/>
          <p:cNvSpPr txBox="1"/>
          <p:nvPr/>
        </p:nvSpPr>
        <p:spPr>
          <a:xfrm>
            <a:off x="6666267" y="5338293"/>
            <a:ext cx="265304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This edge also gives Shortest distance to 5 = 3 using path 1 – 12 – 13 – 5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 include this edge too in the parent child table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376" name="Google Shape;376;p9"/>
          <p:cNvCxnSpPr>
            <a:stCxn id="375" idx="0"/>
          </p:cNvCxnSpPr>
          <p:nvPr/>
        </p:nvCxnSpPr>
        <p:spPr>
          <a:xfrm rot="10800000">
            <a:off x="7535591" y="4164693"/>
            <a:ext cx="457200" cy="1173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77" name="Google Shape;377;p9"/>
          <p:cNvGraphicFramePr/>
          <p:nvPr/>
        </p:nvGraphicFramePr>
        <p:xfrm>
          <a:off x="7029002" y="4160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{303E0084-4032-41A9-841A-BBDBB6EA8BD4}</a:tableStyleId>
              </a:tblPr>
              <a:tblGrid>
                <a:gridCol w="826300"/>
                <a:gridCol w="826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Child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Parent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7, 13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2020-06-23T06:02:20Z</dcterms:created>
  <dc:creator>DELL</dc:creator>
</cp:coreProperties>
</file>