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1fa5ad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1fa5ad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9891863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9891863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9891863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9891863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a9891863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a9891863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1fa5ad7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1fa5ad7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1fa5ad7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1fa5ad7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1fa5ad79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1fa5ad79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fa5ad7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fa5ad7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1fa5ad79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1fa5ad79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fa5ad7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1fa5ad7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fa5ad7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1fa5ad7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a9891863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a9891863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1fa5ad79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1fa5ad79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fa5ad79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fa5ad79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fa5ad7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fa5ad7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9891863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a9891863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98918632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98918632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a9891863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a9891863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98918632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98918632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9891863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a9891863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9891863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9891863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a98918632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a98918632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fa5ad7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fa5ad7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a9e41eb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a9e41eb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a9e41eb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a9e41eb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1fa5ad79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1fa5ad79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9e41eb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9e41eb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1fa2f64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1fa2f6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1fa2f64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1fa2f64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1fa2f64a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1fa2f64a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fa2f64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1fa2f64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1fa2f64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1fa2f64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9891863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9891863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fa2f64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fa2f64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1fa2f64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1fa2f64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1fa2f64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1fa2f64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1fa2f64a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1fa2f64a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fa2f64a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fa2f64a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1fa2f64a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1fa2f64a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1fa2f64a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1fa2f64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1fa2f64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1fa2f64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1fa2f64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1fa2f64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1fa2f64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1fa2f64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891863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9891863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1fa2f64a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81fa2f64a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1fa2f64a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1fa2f64a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0204f57d930f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00204f57d930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9891863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9891863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9891863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9891863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9891863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9891863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9891863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9891863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CATM - SPOJ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949"/>
            <a:ext cx="6593976" cy="43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6215050" y="226225"/>
            <a:ext cx="31908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main()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Queue with point (x,y)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[x,y] 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[x,y-1] [x,y+1]  [x-1,y]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[x-1,y]  [x-1,y-1] [x+2,y] [x+1,y+1]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522888" y="4393400"/>
            <a:ext cx="5548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that the an already added point is not added again.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0750" y="678675"/>
            <a:ext cx="7061099" cy="46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Case- Soon our James Bond has no place to go, he can’t escape. (What is time Complexity?)</a:t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6084100" y="984600"/>
            <a:ext cx="31908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[x,y] 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[x,y-1] [x,y+1]  [x-1,y]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[x-1,y]  [x-1,y-1] [x+2,y] [x+1,y+1]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"/>
              <a:t>--empty--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252183" y="792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 sz="2600"/>
              <a:t>When no new point as in last case.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 sz="2600"/>
              <a:t>When James Bond finds a Path</a:t>
            </a:r>
            <a:endParaRPr sz="2600"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13310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break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the question CATM (spoj)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check for every path.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one of the</a:t>
            </a:r>
            <a:r>
              <a:rPr lang="en"/>
              <a:t> path is safe then we can say that Mouse can safely exit.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40" y="0"/>
            <a:ext cx="78215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40" y="0"/>
            <a:ext cx="78215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0" y="386962"/>
            <a:ext cx="7821500" cy="48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>
            <p:ph type="title"/>
          </p:nvPr>
        </p:nvSpPr>
        <p:spPr>
          <a:xfrm>
            <a:off x="216450" y="5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What is difference b/w this and James Bond example?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50" y="796550"/>
            <a:ext cx="6487141" cy="4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in our implementation the cat moves first!!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all thus positions will be marked unvisitable for Mouse in future!!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37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552" y="881075"/>
            <a:ext cx="6481699" cy="42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627" y="794950"/>
            <a:ext cx="6499825" cy="427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Case</a:t>
            </a:r>
            <a:endParaRPr/>
          </a:p>
        </p:txBody>
      </p:sp>
      <p:sp>
        <p:nvSpPr>
          <p:cNvPr id="185" name="Google Shape;185;p31"/>
          <p:cNvSpPr txBox="1"/>
          <p:nvPr/>
        </p:nvSpPr>
        <p:spPr>
          <a:xfrm>
            <a:off x="4572000" y="236537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2800"/>
              <a:t>R    C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50" y="394975"/>
            <a:ext cx="6768249" cy="44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1675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for James Bond from initial Position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40" y="0"/>
            <a:ext cx="78215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3988600" y="1952625"/>
            <a:ext cx="1404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     C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40" y="0"/>
            <a:ext cx="78215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3988600" y="1881200"/>
            <a:ext cx="1404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     C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 Condition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while(true)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</a:rPr>
              <a:t>If any of the mouse is on edge of the field or 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all the places has been visited by cat then Exit this loop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Cats Makes all possible moves.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All thus places are marked as dangerous for mouse.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Mouse moves to all possible safe positions.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40" y="0"/>
            <a:ext cx="78215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29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move of CAT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52" y="864900"/>
            <a:ext cx="6506300" cy="427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17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move of RAT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430" y="743875"/>
            <a:ext cx="6690321" cy="4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Move of CAT</a:t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00" y="1071575"/>
            <a:ext cx="5594499" cy="36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 rotWithShape="1">
          <a:blip r:embed="rId4">
            <a:alphaModFix/>
          </a:blip>
          <a:srcRect b="0" l="7585" r="9694" t="0"/>
          <a:stretch/>
        </p:blipFill>
        <p:spPr>
          <a:xfrm>
            <a:off x="-116925" y="1071575"/>
            <a:ext cx="4627814" cy="36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273850" y="583400"/>
            <a:ext cx="7905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Previous                                                                    New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9"/>
          <p:cNvPicPr preferRelativeResize="0"/>
          <p:nvPr/>
        </p:nvPicPr>
        <p:blipFill rotWithShape="1">
          <a:blip r:embed="rId3">
            <a:alphaModFix/>
          </a:blip>
          <a:srcRect b="5267" l="10045" r="10037" t="4989"/>
          <a:stretch/>
        </p:blipFill>
        <p:spPr>
          <a:xfrm>
            <a:off x="4572010" y="1535900"/>
            <a:ext cx="451446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Move of Rat. Notice the moves Cat can go ‘Befikre’, Mouse can’t.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478375" y="1119200"/>
            <a:ext cx="7905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Previous                                                                    New</a:t>
            </a:r>
            <a:endParaRPr sz="1700"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4">
            <a:alphaModFix/>
          </a:blip>
          <a:srcRect b="4856" l="10439" r="11067" t="4530"/>
          <a:stretch/>
        </p:blipFill>
        <p:spPr>
          <a:xfrm>
            <a:off x="97375" y="1535900"/>
            <a:ext cx="43912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216450" y="13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 3rd Move (Diagrams will be confusing, just think about the concept, no need to focus on diagrams) 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Previous                                                        New One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700" y="1702938"/>
            <a:ext cx="5268649" cy="3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0"/>
          <p:cNvPicPr preferRelativeResize="0"/>
          <p:nvPr/>
        </p:nvPicPr>
        <p:blipFill rotWithShape="1">
          <a:blip r:embed="rId4">
            <a:alphaModFix/>
          </a:blip>
          <a:srcRect b="0" l="10615" r="9626" t="0"/>
          <a:stretch/>
        </p:blipFill>
        <p:spPr>
          <a:xfrm>
            <a:off x="0" y="1727088"/>
            <a:ext cx="41433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8850" y="1154900"/>
            <a:ext cx="5627074" cy="37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1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 3rd Move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 rotWithShape="1">
          <a:blip r:embed="rId4">
            <a:alphaModFix/>
          </a:blip>
          <a:srcRect b="0" l="10030" r="10046" t="0"/>
          <a:stretch/>
        </p:blipFill>
        <p:spPr>
          <a:xfrm>
            <a:off x="4586125" y="1129875"/>
            <a:ext cx="4557876" cy="37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845350" y="80962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Previous                                                                          Current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290" y="707450"/>
            <a:ext cx="6745711" cy="443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something propagates  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4162375"/>
            <a:ext cx="89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Original positions                                   After Cats first move, no position left for Rat.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35551" l="11489" r="50149" t="5928"/>
          <a:stretch/>
        </p:blipFill>
        <p:spPr>
          <a:xfrm>
            <a:off x="178600" y="1152475"/>
            <a:ext cx="3000375" cy="30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 rotWithShape="1">
          <a:blip r:embed="rId4">
            <a:alphaModFix/>
          </a:blip>
          <a:srcRect b="34817" l="10261" r="50011" t="4995"/>
          <a:stretch/>
        </p:blipFill>
        <p:spPr>
          <a:xfrm>
            <a:off x="4572000" y="1023938"/>
            <a:ext cx="31075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elements in James Bond were simple positions like [x,y].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time it will also contain info about whose move is this -   [x,y,R]   or [x,y,C]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mouse position be rx and ry and cats be cx cy and dx dy-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Initial queue  {  [cx,cy,C] , [dx,dy,C], [rx,ry,R]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-first Cat moves are inserted in queue.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-Cat can move to any 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-Mouse can only move to safe places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If we encounter a queue element such that it is a Mouse move and it is on edge of graph, then its the end (mouse can escape)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-Otherwise if queue becomes empty then mouse cant escape.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General question….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02" y="1017725"/>
            <a:ext cx="6363426" cy="41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no. 6 as reference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while(!Q.empty())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1)P=top element of queue.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2)Check for breaking condition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3)Pop out top element.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4)Insert all the new elements that can be inserted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5"/>
          <p:cNvSpPr txBox="1"/>
          <p:nvPr/>
        </p:nvSpPr>
        <p:spPr>
          <a:xfrm>
            <a:off x="5641800" y="1676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1)P=</a:t>
            </a:r>
            <a:r>
              <a:rPr lang="en" sz="2800">
                <a:solidFill>
                  <a:schemeClr val="dk2"/>
                </a:solidFill>
              </a:rPr>
              <a:t>[x,y]  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2)Not satisfied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3)pop (x,y) from queue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4) insert these [x,y-1] [x,y+1]  [x-1,y]</a:t>
            </a:r>
            <a:endParaRPr sz="2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Diametre of Tree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cases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300" y="1017725"/>
            <a:ext cx="497205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314325"/>
            <a:ext cx="4514850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25" y="314325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Examples- Fig 1                           Fig 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57150" y="1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find max diametre.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628650"/>
            <a:ext cx="4514850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900" y="-190500"/>
            <a:ext cx="3726650" cy="3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900" y="2263225"/>
            <a:ext cx="3548075" cy="34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925" y="-160300"/>
            <a:ext cx="3233725" cy="32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059900" cy="32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52675"/>
            <a:ext cx="2690825" cy="26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0200" y="2388350"/>
            <a:ext cx="2690825" cy="26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1588" y="22026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/>
          <p:nvPr>
            <p:ph type="title"/>
          </p:nvPr>
        </p:nvSpPr>
        <p:spPr>
          <a:xfrm>
            <a:off x="3405200" y="445025"/>
            <a:ext cx="23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Message-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Boycott China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4702975" y="1309700"/>
            <a:ext cx="41292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Know heights of children then we can find the maximum diameter for this subtree.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0" y="603250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 txBox="1"/>
          <p:nvPr>
            <p:ph type="title"/>
          </p:nvPr>
        </p:nvSpPr>
        <p:spPr>
          <a:xfrm>
            <a:off x="49750" y="290250"/>
            <a:ext cx="89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 choices {2,4,4,1} I will take maximum  two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25" y="123175"/>
            <a:ext cx="7446901" cy="48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Heights and maximum diametre for leaf Nodes=1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311700" y="1152475"/>
            <a:ext cx="42603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can check that if  a Node is Leaf than we can straight away say that its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Height=1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Diametre using that as top node=1</a:t>
            </a:r>
            <a:endParaRPr/>
          </a:p>
        </p:txBody>
      </p:sp>
      <p:pic>
        <p:nvPicPr>
          <p:cNvPr id="341" name="Google Shape;3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25" y="1017725"/>
            <a:ext cx="45148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</a:rPr>
              <a:t>Resemblance to PMI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152475"/>
            <a:ext cx="40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Case=  we trivially prove for F(0) or F(1)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Propagation- We assume for F(k) it is true.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prove- We Prove it for F(k+1)</a:t>
            </a:r>
            <a:endParaRPr/>
          </a:p>
        </p:txBody>
      </p:sp>
      <p:sp>
        <p:nvSpPr>
          <p:cNvPr id="348" name="Google Shape;348;p53"/>
          <p:cNvSpPr txBox="1"/>
          <p:nvPr/>
        </p:nvSpPr>
        <p:spPr>
          <a:xfrm>
            <a:off x="0" y="0"/>
            <a:ext cx="37863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9" name="Google Shape;349;p53"/>
          <p:cNvSpPr txBox="1"/>
          <p:nvPr/>
        </p:nvSpPr>
        <p:spPr>
          <a:xfrm>
            <a:off x="4572000" y="1152475"/>
            <a:ext cx="4155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Base Case= Leaf Nodes, we know height and diametre=1.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Propagation- If we know about the maximum height of all children and maximum diametres for all nodes on a subtree, Then,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Final Prove- We can find Maximum diametre on this Node, we can also find maximum height on this node.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4"/>
          <p:cNvSpPr txBox="1"/>
          <p:nvPr>
            <p:ph idx="1" type="body"/>
          </p:nvPr>
        </p:nvSpPr>
        <p:spPr>
          <a:xfrm>
            <a:off x="311700" y="1152475"/>
            <a:ext cx="38913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50" y="314325"/>
            <a:ext cx="45148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445025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5"/>
          <p:cNvSpPr txBox="1"/>
          <p:nvPr>
            <p:ph idx="1" type="body"/>
          </p:nvPr>
        </p:nvSpPr>
        <p:spPr>
          <a:xfrm>
            <a:off x="4095750" y="1119200"/>
            <a:ext cx="47364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leaf Node, which is a BASE CASE, If we Know a node is leaf, Then,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Height=1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Diametre=1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314325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4143375" y="1154900"/>
            <a:ext cx="46890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data for children, We find that For NODE 12,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Diametre using 12 as head=(1+0)+1 =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6"/>
          <p:cNvSpPr txBox="1"/>
          <p:nvPr/>
        </p:nvSpPr>
        <p:spPr>
          <a:xfrm>
            <a:off x="2559850" y="3964775"/>
            <a:ext cx="571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h=1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325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4131475" y="1202525"/>
            <a:ext cx="47007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data for children, We find that For NODE 11,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=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Diametre using 11 as head=(2+0)+1 =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7"/>
          <p:cNvSpPr txBox="1"/>
          <p:nvPr/>
        </p:nvSpPr>
        <p:spPr>
          <a:xfrm>
            <a:off x="2821775" y="3548050"/>
            <a:ext cx="833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h=2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5509975" y="1185850"/>
            <a:ext cx="3322200" cy="3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for children, We find that For NODE 7,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Height =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Diametre using 7 as head=(2+3)+1 = 6 </a:t>
            </a:r>
            <a:endParaRPr/>
          </a:p>
        </p:txBody>
      </p:sp>
      <p:pic>
        <p:nvPicPr>
          <p:cNvPr id="385" name="Google Shape;3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27387"/>
            <a:ext cx="5198275" cy="51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8"/>
          <p:cNvSpPr txBox="1"/>
          <p:nvPr/>
        </p:nvSpPr>
        <p:spPr>
          <a:xfrm>
            <a:off x="1535900" y="2774175"/>
            <a:ext cx="774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h=2</a:t>
            </a:r>
            <a:endParaRPr/>
          </a:p>
        </p:txBody>
      </p:sp>
      <p:sp>
        <p:nvSpPr>
          <p:cNvPr id="387" name="Google Shape;387;p58"/>
          <p:cNvSpPr txBox="1"/>
          <p:nvPr/>
        </p:nvSpPr>
        <p:spPr>
          <a:xfrm>
            <a:off x="2540675" y="3262275"/>
            <a:ext cx="53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h=1</a:t>
            </a:r>
            <a:endParaRPr/>
          </a:p>
        </p:txBody>
      </p:sp>
      <p:sp>
        <p:nvSpPr>
          <p:cNvPr id="388" name="Google Shape;388;p58"/>
          <p:cNvSpPr txBox="1"/>
          <p:nvPr/>
        </p:nvSpPr>
        <p:spPr>
          <a:xfrm>
            <a:off x="4048175" y="3178800"/>
            <a:ext cx="595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idx="1" type="body"/>
          </p:nvPr>
        </p:nvSpPr>
        <p:spPr>
          <a:xfrm>
            <a:off x="4981325" y="1178725"/>
            <a:ext cx="41628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data for children, We find that For NODE 5,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=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Diametre using 5 as head=(1+4)+1 = 6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250"/>
            <a:ext cx="4669625" cy="46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9"/>
          <p:cNvSpPr txBox="1"/>
          <p:nvPr/>
        </p:nvSpPr>
        <p:spPr>
          <a:xfrm>
            <a:off x="809625" y="2655100"/>
            <a:ext cx="666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h=1</a:t>
            </a:r>
            <a:endParaRPr/>
          </a:p>
        </p:txBody>
      </p:sp>
      <p:sp>
        <p:nvSpPr>
          <p:cNvPr id="396" name="Google Shape;396;p59"/>
          <p:cNvSpPr txBox="1"/>
          <p:nvPr/>
        </p:nvSpPr>
        <p:spPr>
          <a:xfrm>
            <a:off x="2714650" y="2381250"/>
            <a:ext cx="666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h=4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4512475" y="1131100"/>
            <a:ext cx="43197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data for children, We find that For NODE 4,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=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Diametre using 4 as head=(5+2)+1 = 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314325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0"/>
          <p:cNvSpPr txBox="1"/>
          <p:nvPr/>
        </p:nvSpPr>
        <p:spPr>
          <a:xfrm>
            <a:off x="1047750" y="1619250"/>
            <a:ext cx="7857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h=5</a:t>
            </a:r>
            <a:endParaRPr/>
          </a:p>
        </p:txBody>
      </p:sp>
      <p:sp>
        <p:nvSpPr>
          <p:cNvPr id="404" name="Google Shape;404;p60"/>
          <p:cNvSpPr txBox="1"/>
          <p:nvPr/>
        </p:nvSpPr>
        <p:spPr>
          <a:xfrm>
            <a:off x="3083750" y="1524150"/>
            <a:ext cx="714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h=2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850"/>
            <a:ext cx="451485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4500575" y="1166825"/>
            <a:ext cx="43317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data for children, We find that For NODE 1,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=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Diametre using 1 as head=(2+6)+1 = 9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1"/>
          <p:cNvSpPr txBox="1"/>
          <p:nvPr/>
        </p:nvSpPr>
        <p:spPr>
          <a:xfrm>
            <a:off x="2726525" y="1131100"/>
            <a:ext cx="964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h=6</a:t>
            </a:r>
            <a:endParaRPr/>
          </a:p>
        </p:txBody>
      </p:sp>
      <p:sp>
        <p:nvSpPr>
          <p:cNvPr id="412" name="Google Shape;412;p61"/>
          <p:cNvSpPr txBox="1"/>
          <p:nvPr/>
        </p:nvSpPr>
        <p:spPr>
          <a:xfrm>
            <a:off x="559600" y="1166825"/>
            <a:ext cx="1107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h=2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3424" y="-107150"/>
            <a:ext cx="7065899" cy="46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2"/>
          <p:cNvSpPr txBox="1"/>
          <p:nvPr>
            <p:ph type="title"/>
          </p:nvPr>
        </p:nvSpPr>
        <p:spPr>
          <a:xfrm>
            <a:off x="23915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Code</a:t>
            </a:r>
            <a:endParaRPr/>
          </a:p>
        </p:txBody>
      </p:sp>
      <p:sp>
        <p:nvSpPr>
          <p:cNvPr id="418" name="Google Shape;418;p62"/>
          <p:cNvSpPr txBox="1"/>
          <p:nvPr>
            <p:ph idx="1" type="body"/>
          </p:nvPr>
        </p:nvSpPr>
        <p:spPr>
          <a:xfrm>
            <a:off x="166700" y="833450"/>
            <a:ext cx="86655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925" y="101200"/>
            <a:ext cx="4823274" cy="49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Max_Diametre is initially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925" y="0"/>
            <a:ext cx="5512600" cy="55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3"/>
          <p:cNvSpPr txBox="1"/>
          <p:nvPr/>
        </p:nvSpPr>
        <p:spPr>
          <a:xfrm>
            <a:off x="2851600" y="2622475"/>
            <a:ext cx="3274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Max_Diametre=Max(Max_diametre,1)</a:t>
            </a:r>
            <a:endParaRPr/>
          </a:p>
        </p:txBody>
      </p:sp>
      <p:sp>
        <p:nvSpPr>
          <p:cNvPr id="427" name="Google Shape;427;p63"/>
          <p:cNvSpPr txBox="1"/>
          <p:nvPr/>
        </p:nvSpPr>
        <p:spPr>
          <a:xfrm>
            <a:off x="5060150" y="376877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Max_Diametre=Max(Max_diametre,1)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3"/>
          <p:cNvSpPr txBox="1"/>
          <p:nvPr/>
        </p:nvSpPr>
        <p:spPr>
          <a:xfrm>
            <a:off x="6762750" y="223440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Max(Max_diametre,2)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"/>
          <p:cNvSpPr txBox="1"/>
          <p:nvPr/>
        </p:nvSpPr>
        <p:spPr>
          <a:xfrm>
            <a:off x="6307925" y="1285538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Max(Max_diametre,4)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3"/>
          <p:cNvSpPr txBox="1"/>
          <p:nvPr/>
        </p:nvSpPr>
        <p:spPr>
          <a:xfrm>
            <a:off x="6176950" y="110475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Max(Max_diametre,4)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/>
          <p:nvPr/>
        </p:nvSpPr>
        <p:spPr>
          <a:xfrm>
            <a:off x="5673850" y="4116700"/>
            <a:ext cx="3322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Max_Diametre=Max(Max_diametre,1)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4"/>
          <p:cNvSpPr/>
          <p:nvPr/>
        </p:nvSpPr>
        <p:spPr>
          <a:xfrm>
            <a:off x="5718950" y="1957450"/>
            <a:ext cx="468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7" name="Google Shape;437;p64"/>
          <p:cNvSpPr/>
          <p:nvPr/>
        </p:nvSpPr>
        <p:spPr>
          <a:xfrm>
            <a:off x="5718950" y="1028125"/>
            <a:ext cx="468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8" name="Google Shape;438;p64"/>
          <p:cNvSpPr/>
          <p:nvPr/>
        </p:nvSpPr>
        <p:spPr>
          <a:xfrm>
            <a:off x="6489475" y="3122650"/>
            <a:ext cx="468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9" name="Google Shape;439;p64"/>
          <p:cNvSpPr/>
          <p:nvPr/>
        </p:nvSpPr>
        <p:spPr>
          <a:xfrm>
            <a:off x="5160475" y="3122650"/>
            <a:ext cx="468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440" name="Google Shape;440;p64"/>
          <p:cNvCxnSpPr>
            <a:stCxn id="437" idx="4"/>
            <a:endCxn id="436" idx="0"/>
          </p:cNvCxnSpPr>
          <p:nvPr/>
        </p:nvCxnSpPr>
        <p:spPr>
          <a:xfrm>
            <a:off x="5953250" y="1475725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64"/>
          <p:cNvCxnSpPr>
            <a:stCxn id="436" idx="3"/>
            <a:endCxn id="439" idx="0"/>
          </p:cNvCxnSpPr>
          <p:nvPr/>
        </p:nvCxnSpPr>
        <p:spPr>
          <a:xfrm flipH="1">
            <a:off x="5394875" y="2339500"/>
            <a:ext cx="3927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64"/>
          <p:cNvCxnSpPr>
            <a:stCxn id="436" idx="5"/>
            <a:endCxn id="438" idx="0"/>
          </p:cNvCxnSpPr>
          <p:nvPr/>
        </p:nvCxnSpPr>
        <p:spPr>
          <a:xfrm>
            <a:off x="6118925" y="2339500"/>
            <a:ext cx="6048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64"/>
          <p:cNvSpPr/>
          <p:nvPr/>
        </p:nvSpPr>
        <p:spPr>
          <a:xfrm rot="7688955">
            <a:off x="5220850" y="1492911"/>
            <a:ext cx="604651" cy="4474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4"/>
          <p:cNvSpPr/>
          <p:nvPr/>
        </p:nvSpPr>
        <p:spPr>
          <a:xfrm rot="7688955">
            <a:off x="5008825" y="2383873"/>
            <a:ext cx="604651" cy="44741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4"/>
          <p:cNvSpPr/>
          <p:nvPr/>
        </p:nvSpPr>
        <p:spPr>
          <a:xfrm flipH="1" rot="-8618168">
            <a:off x="6334571" y="2300407"/>
            <a:ext cx="604644" cy="542663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4"/>
          <p:cNvSpPr txBox="1"/>
          <p:nvPr/>
        </p:nvSpPr>
        <p:spPr>
          <a:xfrm>
            <a:off x="5673850" y="247200"/>
            <a:ext cx="2755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height=4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Max_Diametre=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Max(Max_diametre,4)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7" name="Google Shape;447;p64"/>
          <p:cNvSpPr/>
          <p:nvPr/>
        </p:nvSpPr>
        <p:spPr>
          <a:xfrm>
            <a:off x="7256150" y="4116700"/>
            <a:ext cx="468600" cy="44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48" name="Google Shape;448;p64"/>
          <p:cNvCxnSpPr/>
          <p:nvPr/>
        </p:nvCxnSpPr>
        <p:spPr>
          <a:xfrm rot="10800000">
            <a:off x="6861325" y="3529750"/>
            <a:ext cx="479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64"/>
          <p:cNvSpPr/>
          <p:nvPr/>
        </p:nvSpPr>
        <p:spPr>
          <a:xfrm flipH="1" rot="-10272825">
            <a:off x="7078124" y="3414085"/>
            <a:ext cx="652052" cy="535751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4"/>
          <p:cNvSpPr txBox="1"/>
          <p:nvPr/>
        </p:nvSpPr>
        <p:spPr>
          <a:xfrm>
            <a:off x="6232650" y="1347138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Max(Max_diametre,4)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4"/>
          <p:cNvSpPr txBox="1"/>
          <p:nvPr/>
        </p:nvSpPr>
        <p:spPr>
          <a:xfrm>
            <a:off x="3080650" y="3108250"/>
            <a:ext cx="3274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height=1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Max_Diametre=Max(Max_diametre,1)</a:t>
            </a:r>
            <a:endParaRPr/>
          </a:p>
        </p:txBody>
      </p:sp>
      <p:sp>
        <p:nvSpPr>
          <p:cNvPr id="452" name="Google Shape;452;p64"/>
          <p:cNvSpPr txBox="1"/>
          <p:nvPr/>
        </p:nvSpPr>
        <p:spPr>
          <a:xfrm>
            <a:off x="7055075" y="25717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height=2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Max_Diametre=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Max(Max_diametre,2)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9860" y="-202375"/>
            <a:ext cx="78215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595575" y="1738325"/>
            <a:ext cx="197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3710" y="-250050"/>
            <a:ext cx="78215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595575" y="1738325"/>
            <a:ext cx="197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</a:t>
            </a:r>
            <a:endParaRPr sz="2500"/>
          </a:p>
        </p:txBody>
      </p:sp>
      <p:sp>
        <p:nvSpPr>
          <p:cNvPr id="94" name="Google Shape;94;p19"/>
          <p:cNvSpPr txBox="1"/>
          <p:nvPr/>
        </p:nvSpPr>
        <p:spPr>
          <a:xfrm>
            <a:off x="1869300" y="1738325"/>
            <a:ext cx="7036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2               2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2               2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8435" y="-202400"/>
            <a:ext cx="78215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678900" y="1714525"/>
            <a:ext cx="197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</a:t>
            </a:r>
            <a:endParaRPr sz="2500"/>
          </a:p>
        </p:txBody>
      </p:sp>
      <p:sp>
        <p:nvSpPr>
          <p:cNvPr id="103" name="Google Shape;103;p20"/>
          <p:cNvSpPr txBox="1"/>
          <p:nvPr/>
        </p:nvSpPr>
        <p:spPr>
          <a:xfrm>
            <a:off x="1964600" y="1714525"/>
            <a:ext cx="7036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2               2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2               2</a:t>
            </a:r>
            <a:endParaRPr sz="2500"/>
          </a:p>
        </p:txBody>
      </p:sp>
      <p:sp>
        <p:nvSpPr>
          <p:cNvPr id="104" name="Google Shape;104;p20"/>
          <p:cNvSpPr txBox="1"/>
          <p:nvPr/>
        </p:nvSpPr>
        <p:spPr>
          <a:xfrm>
            <a:off x="1154900" y="1438350"/>
            <a:ext cx="7334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3                               3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3                                3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4160" y="-238150"/>
            <a:ext cx="78215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690825" y="1738325"/>
            <a:ext cx="197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1</a:t>
            </a:r>
            <a:endParaRPr sz="2500"/>
          </a:p>
        </p:txBody>
      </p:sp>
      <p:sp>
        <p:nvSpPr>
          <p:cNvPr id="113" name="Google Shape;113;p21"/>
          <p:cNvSpPr txBox="1"/>
          <p:nvPr/>
        </p:nvSpPr>
        <p:spPr>
          <a:xfrm>
            <a:off x="1928825" y="1654975"/>
            <a:ext cx="7036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2               2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2               2</a:t>
            </a:r>
            <a:endParaRPr sz="2500"/>
          </a:p>
        </p:txBody>
      </p:sp>
      <p:sp>
        <p:nvSpPr>
          <p:cNvPr id="114" name="Google Shape;114;p21"/>
          <p:cNvSpPr txBox="1"/>
          <p:nvPr/>
        </p:nvSpPr>
        <p:spPr>
          <a:xfrm>
            <a:off x="1154900" y="1359925"/>
            <a:ext cx="73341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3                               3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3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3                                3</a:t>
            </a:r>
            <a:endParaRPr sz="2500"/>
          </a:p>
        </p:txBody>
      </p:sp>
      <p:sp>
        <p:nvSpPr>
          <p:cNvPr id="115" name="Google Shape;115;p21"/>
          <p:cNvSpPr txBox="1"/>
          <p:nvPr/>
        </p:nvSpPr>
        <p:spPr>
          <a:xfrm>
            <a:off x="821525" y="857250"/>
            <a:ext cx="53460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 sz="2500"/>
              <a:t>4                               4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4                                                4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  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                                           4</a:t>
            </a:r>
            <a:endParaRPr sz="2500"/>
          </a:p>
        </p:txBody>
      </p:sp>
      <p:sp>
        <p:nvSpPr>
          <p:cNvPr id="116" name="Google Shape;116;p21"/>
          <p:cNvSpPr txBox="1"/>
          <p:nvPr/>
        </p:nvSpPr>
        <p:spPr>
          <a:xfrm>
            <a:off x="6322200" y="4064775"/>
            <a:ext cx="14286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next move, we can escape through this point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 rot="10800000">
            <a:off x="5441125" y="4655475"/>
            <a:ext cx="690600" cy="2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