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75" r:id="rId3"/>
    <p:sldId id="278" r:id="rId4"/>
    <p:sldId id="279" r:id="rId5"/>
    <p:sldId id="280" r:id="rId6"/>
    <p:sldId id="276" r:id="rId7"/>
    <p:sldId id="284" r:id="rId8"/>
    <p:sldId id="281" r:id="rId9"/>
    <p:sldId id="287" r:id="rId10"/>
    <p:sldId id="285" r:id="rId11"/>
    <p:sldId id="295" r:id="rId12"/>
    <p:sldId id="294" r:id="rId13"/>
    <p:sldId id="288" r:id="rId14"/>
    <p:sldId id="291" r:id="rId15"/>
    <p:sldId id="289" r:id="rId16"/>
    <p:sldId id="292" r:id="rId17"/>
    <p:sldId id="293" r:id="rId18"/>
    <p:sldId id="2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08" autoAdjust="0"/>
    <p:restoredTop sz="94660"/>
  </p:normalViewPr>
  <p:slideViewPr>
    <p:cSldViewPr>
      <p:cViewPr>
        <p:scale>
          <a:sx n="66" d="100"/>
          <a:sy n="66"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CA58F6-E115-4937-B5C5-9F25E6665026}" type="datetimeFigureOut">
              <a:rPr lang="en-US" smtClean="0"/>
              <a:pPr/>
              <a:t>06-Jun-19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9C6C64-A96E-458B-BCA8-4EBA8A9061F0}" type="slidenum">
              <a:rPr lang="en-US" smtClean="0"/>
              <a:pPr/>
              <a:t>‹#›</a:t>
            </a:fld>
            <a:endParaRPr lang="en-US"/>
          </a:p>
        </p:txBody>
      </p:sp>
    </p:spTree>
    <p:extLst>
      <p:ext uri="{BB962C8B-B14F-4D97-AF65-F5344CB8AC3E}">
        <p14:creationId xmlns="" xmlns:p14="http://schemas.microsoft.com/office/powerpoint/2010/main" val="235139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9C6C64-A96E-458B-BCA8-4EBA8A9061F0}"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10E6541-FC52-435D-A63D-518DDD50C9AA}" type="datetime1">
              <a:rPr lang="en-US" smtClean="0"/>
              <a:pPr/>
              <a:t>06-Jun-19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A1FF452-DF04-4BD6-B0BF-EE9EFABE07A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05D35D-CA58-43D4-85E4-1F574AF134A4}" type="datetime1">
              <a:rPr lang="en-US" smtClean="0"/>
              <a:pPr/>
              <a:t>06-Jun-19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FF452-DF04-4BD6-B0BF-EE9EFABE07A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F2C5BA-3ABE-4F02-8754-9E152D14ABEA}" type="datetime1">
              <a:rPr lang="en-US" smtClean="0"/>
              <a:pPr/>
              <a:t>06-Jun-19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FF452-DF04-4BD6-B0BF-EE9EFABE07A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C0E4D5-74B8-4D2C-A12E-CAC437992A55}" type="datetime1">
              <a:rPr lang="en-US" smtClean="0"/>
              <a:pPr/>
              <a:t>06-Jun-19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FF452-DF04-4BD6-B0BF-EE9EFABE07A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DC6B39B-DC27-4499-8F3C-A1DCDB5D6132}" type="datetime1">
              <a:rPr lang="en-US" smtClean="0"/>
              <a:pPr/>
              <a:t>06-Jun-19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FF452-DF04-4BD6-B0BF-EE9EFABE07A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FEF0FEC-CE6D-4199-8AC2-1594C363A572}" type="datetime1">
              <a:rPr lang="en-US" smtClean="0"/>
              <a:pPr/>
              <a:t>06-Jun-19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1FF452-DF04-4BD6-B0BF-EE9EFABE07A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6ACFD9A-A903-4361-BFEA-B17FE947B006}" type="datetime1">
              <a:rPr lang="en-US" smtClean="0"/>
              <a:pPr/>
              <a:t>06-Jun-19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1FF452-DF04-4BD6-B0BF-EE9EFABE07A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DB92E4-8329-4B7C-8069-B8C9BA58E29D}" type="datetime1">
              <a:rPr lang="en-US" smtClean="0"/>
              <a:pPr/>
              <a:t>06-Jun-19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1FF452-DF04-4BD6-B0BF-EE9EFABE07A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F004A-DABB-4CCE-993E-2A6054059F17}" type="datetime1">
              <a:rPr lang="en-US" smtClean="0"/>
              <a:pPr/>
              <a:t>06-Jun-19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1FF452-DF04-4BD6-B0BF-EE9EFABE07A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5AC288-5011-4B15-B7F6-64C7FAC2021C}" type="datetime1">
              <a:rPr lang="en-US" smtClean="0"/>
              <a:pPr/>
              <a:t>06-Jun-19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1FF452-DF04-4BD6-B0BF-EE9EFABE07A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F5DE9E-BAF9-493C-9C5A-09FE32543A6C}" type="datetime1">
              <a:rPr lang="en-US" smtClean="0"/>
              <a:pPr/>
              <a:t>06-Jun-19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A1FF452-DF04-4BD6-B0BF-EE9EFABE07A1}"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603CE9B-8DE8-4BDA-8193-495F01ED7F69}" type="datetime1">
              <a:rPr lang="en-US" smtClean="0"/>
              <a:pPr/>
              <a:t>06-Jun-19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A1FF452-DF04-4BD6-B0BF-EE9EFABE07A1}"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714356"/>
            <a:ext cx="8072494" cy="923330"/>
          </a:xfrm>
          <a:prstGeom prst="rect">
            <a:avLst/>
          </a:prstGeom>
          <a:noFill/>
        </p:spPr>
        <p:txBody>
          <a:bodyPr wrap="square" rtlCol="0">
            <a:spAutoFit/>
          </a:bodyPr>
          <a:lstStyle/>
          <a:p>
            <a:pPr algn="ctr"/>
            <a:r>
              <a:rPr lang="en-US" dirty="0" smtClean="0">
                <a:solidFill>
                  <a:schemeClr val="tx2">
                    <a:lumMod val="50000"/>
                  </a:schemeClr>
                </a:solidFill>
                <a:latin typeface="Copperplate Gothic Bold" pitchFamily="34" charset="0"/>
              </a:rPr>
              <a:t>PES’s </a:t>
            </a:r>
          </a:p>
          <a:p>
            <a:pPr algn="ctr"/>
            <a:r>
              <a:rPr lang="en-US" dirty="0" smtClean="0">
                <a:solidFill>
                  <a:schemeClr val="tx2">
                    <a:lumMod val="50000"/>
                  </a:schemeClr>
                </a:solidFill>
                <a:latin typeface="Copperplate Gothic Bold" pitchFamily="34" charset="0"/>
              </a:rPr>
              <a:t>Modern College of Engineering </a:t>
            </a:r>
          </a:p>
          <a:p>
            <a:pPr algn="ctr"/>
            <a:r>
              <a:rPr lang="en-US" dirty="0" smtClean="0">
                <a:solidFill>
                  <a:schemeClr val="tx2">
                    <a:lumMod val="50000"/>
                  </a:schemeClr>
                </a:solidFill>
                <a:latin typeface="Copperplate Gothic Bold" pitchFamily="34" charset="0"/>
              </a:rPr>
              <a:t>Department of Electrical Engineering</a:t>
            </a:r>
            <a:endParaRPr lang="en-US" dirty="0" smtClean="0"/>
          </a:p>
        </p:txBody>
      </p:sp>
      <p:sp>
        <p:nvSpPr>
          <p:cNvPr id="6" name="Slide Number Placeholder 5"/>
          <p:cNvSpPr>
            <a:spLocks noGrp="1"/>
          </p:cNvSpPr>
          <p:nvPr>
            <p:ph type="sldNum" sz="quarter" idx="12"/>
          </p:nvPr>
        </p:nvSpPr>
        <p:spPr/>
        <p:txBody>
          <a:bodyPr/>
          <a:lstStyle/>
          <a:p>
            <a:fld id="{6A1FF452-DF04-4BD6-B0BF-EE9EFABE07A1}" type="slidenum">
              <a:rPr lang="en-IN" smtClean="0"/>
              <a:pPr/>
              <a:t>1</a:t>
            </a:fld>
            <a:endParaRPr lang="en-IN" dirty="0"/>
          </a:p>
        </p:txBody>
      </p:sp>
      <p:sp>
        <p:nvSpPr>
          <p:cNvPr id="8" name="TextBox 7"/>
          <p:cNvSpPr txBox="1"/>
          <p:nvPr/>
        </p:nvSpPr>
        <p:spPr>
          <a:xfrm>
            <a:off x="642910" y="2286000"/>
            <a:ext cx="7929618" cy="954107"/>
          </a:xfrm>
          <a:prstGeom prst="rect">
            <a:avLst/>
          </a:prstGeom>
          <a:noFill/>
        </p:spPr>
        <p:txBody>
          <a:bodyPr wrap="square" rtlCol="0">
            <a:spAutoFit/>
          </a:bodyPr>
          <a:lstStyle/>
          <a:p>
            <a:pPr algn="ctr"/>
            <a:r>
              <a:rPr lang="en-US" sz="2800" b="1" dirty="0">
                <a:solidFill>
                  <a:schemeClr val="bg2">
                    <a:lumMod val="50000"/>
                  </a:schemeClr>
                </a:solidFill>
                <a:latin typeface="Times New Roman" pitchFamily="18" charset="0"/>
                <a:cs typeface="Times New Roman" pitchFamily="18" charset="0"/>
              </a:rPr>
              <a:t>“DESIGN &amp; SIMULATION </a:t>
            </a:r>
            <a:r>
              <a:rPr lang="en-US" sz="2800" b="1" dirty="0" smtClean="0">
                <a:solidFill>
                  <a:schemeClr val="bg2">
                    <a:lumMod val="50000"/>
                  </a:schemeClr>
                </a:solidFill>
                <a:latin typeface="Times New Roman" pitchFamily="18" charset="0"/>
                <a:cs typeface="Times New Roman" pitchFamily="18" charset="0"/>
              </a:rPr>
              <a:t>OF SOLAR </a:t>
            </a:r>
            <a:r>
              <a:rPr lang="en-US" sz="2800" b="1" dirty="0">
                <a:solidFill>
                  <a:schemeClr val="bg2">
                    <a:lumMod val="50000"/>
                  </a:schemeClr>
                </a:solidFill>
                <a:latin typeface="Times New Roman" pitchFamily="18" charset="0"/>
                <a:cs typeface="Times New Roman" pitchFamily="18" charset="0"/>
              </a:rPr>
              <a:t>POWERED </a:t>
            </a:r>
            <a:r>
              <a:rPr lang="en-US" sz="2800" b="1" dirty="0" smtClean="0">
                <a:solidFill>
                  <a:schemeClr val="bg2">
                    <a:lumMod val="50000"/>
                  </a:schemeClr>
                </a:solidFill>
                <a:latin typeface="Times New Roman" pitchFamily="18" charset="0"/>
                <a:cs typeface="Times New Roman" pitchFamily="18" charset="0"/>
              </a:rPr>
              <a:t>BLDC Motor”</a:t>
            </a:r>
            <a:endParaRPr lang="en-IN" sz="2800" b="1" dirty="0" smtClean="0">
              <a:solidFill>
                <a:schemeClr val="bg2">
                  <a:lumMod val="50000"/>
                </a:schemeClr>
              </a:solidFill>
              <a:latin typeface="Times New Roman" pitchFamily="18" charset="0"/>
              <a:cs typeface="Times New Roman" pitchFamily="18" charset="0"/>
            </a:endParaRPr>
          </a:p>
        </p:txBody>
      </p:sp>
      <p:pic>
        <p:nvPicPr>
          <p:cNvPr id="1026" name="Picture 2" descr="C:\Users\rupesh.borkar\Desktop\Modern 2017 logo.png"/>
          <p:cNvPicPr>
            <a:picLocks noChangeAspect="1" noChangeArrowheads="1"/>
          </p:cNvPicPr>
          <p:nvPr/>
        </p:nvPicPr>
        <p:blipFill>
          <a:blip r:embed="rId3" cstate="print"/>
          <a:srcRect/>
          <a:stretch>
            <a:fillRect/>
          </a:stretch>
        </p:blipFill>
        <p:spPr bwMode="auto">
          <a:xfrm>
            <a:off x="928662" y="642918"/>
            <a:ext cx="1000132" cy="1071570"/>
          </a:xfrm>
          <a:prstGeom prst="rect">
            <a:avLst/>
          </a:prstGeom>
          <a:noFill/>
        </p:spPr>
      </p:pic>
      <p:sp>
        <p:nvSpPr>
          <p:cNvPr id="3" name="TextBox 2"/>
          <p:cNvSpPr txBox="1"/>
          <p:nvPr/>
        </p:nvSpPr>
        <p:spPr>
          <a:xfrm>
            <a:off x="5220072" y="4543960"/>
            <a:ext cx="3528392" cy="1569660"/>
          </a:xfrm>
          <a:prstGeom prst="rect">
            <a:avLst/>
          </a:prstGeom>
          <a:noFill/>
        </p:spPr>
        <p:txBody>
          <a:bodyPr wrap="square" rtlCol="0">
            <a:spAutoFit/>
          </a:bodyPr>
          <a:lstStyle/>
          <a:p>
            <a:r>
              <a:rPr lang="en-US" sz="2400" dirty="0" smtClean="0"/>
              <a:t>Name of Students :</a:t>
            </a:r>
          </a:p>
          <a:p>
            <a:pPr marL="342900" indent="-342900">
              <a:buFont typeface="+mj-lt"/>
              <a:buAutoNum type="arabicPeriod"/>
            </a:pPr>
            <a:r>
              <a:rPr lang="en-US" sz="2400" dirty="0" smtClean="0"/>
              <a:t>Ramkrishna Kadam</a:t>
            </a:r>
          </a:p>
          <a:p>
            <a:pPr marL="342900" indent="-342900">
              <a:buFont typeface="+mj-lt"/>
              <a:buAutoNum type="arabicPeriod"/>
            </a:pPr>
            <a:r>
              <a:rPr lang="en-US" sz="2400" dirty="0" smtClean="0"/>
              <a:t>Krushna Padile</a:t>
            </a:r>
          </a:p>
          <a:p>
            <a:pPr marL="342900" indent="-342900">
              <a:buFont typeface="+mj-lt"/>
              <a:buAutoNum type="arabicPeriod"/>
            </a:pPr>
            <a:r>
              <a:rPr lang="en-US" sz="2400" dirty="0" smtClean="0"/>
              <a:t>Abhishek Patil</a:t>
            </a:r>
          </a:p>
        </p:txBody>
      </p:sp>
      <p:sp>
        <p:nvSpPr>
          <p:cNvPr id="7" name="TextBox 6"/>
          <p:cNvSpPr txBox="1"/>
          <p:nvPr/>
        </p:nvSpPr>
        <p:spPr>
          <a:xfrm>
            <a:off x="467544" y="5053749"/>
            <a:ext cx="3600400" cy="830997"/>
          </a:xfrm>
          <a:prstGeom prst="rect">
            <a:avLst/>
          </a:prstGeom>
          <a:noFill/>
        </p:spPr>
        <p:txBody>
          <a:bodyPr wrap="square" rtlCol="0">
            <a:spAutoFit/>
          </a:bodyPr>
          <a:lstStyle/>
          <a:p>
            <a:r>
              <a:rPr lang="en-US" sz="2400" dirty="0" smtClean="0"/>
              <a:t>Name of Guide :</a:t>
            </a:r>
          </a:p>
          <a:p>
            <a:r>
              <a:rPr lang="en-US" sz="2400" dirty="0" smtClean="0"/>
              <a:t>Prof. R. V. Borkar</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1FF452-DF04-4BD6-B0BF-EE9EFABE07A1}" type="slidenum">
              <a:rPr lang="en-IN" smtClean="0"/>
              <a:pPr/>
              <a:t>10</a:t>
            </a:fld>
            <a:endParaRPr lang="en-IN"/>
          </a:p>
        </p:txBody>
      </p:sp>
      <p:sp>
        <p:nvSpPr>
          <p:cNvPr id="5" name="Title 1"/>
          <p:cNvSpPr>
            <a:spLocks noGrp="1"/>
          </p:cNvSpPr>
          <p:nvPr>
            <p:ph type="title"/>
          </p:nvPr>
        </p:nvSpPr>
        <p:spPr>
          <a:xfrm>
            <a:off x="533400" y="609600"/>
            <a:ext cx="8229600" cy="1143000"/>
          </a:xfrm>
        </p:spPr>
        <p:txBody>
          <a:bodyPr>
            <a:normAutofit/>
          </a:bodyPr>
          <a:lstStyle/>
          <a:p>
            <a:r>
              <a:rPr lang="en-IN" dirty="0" smtClean="0">
                <a:latin typeface="Times New Roman" panose="02020603050405020304" pitchFamily="18" charset="0"/>
                <a:cs typeface="Times New Roman" panose="02020603050405020304" pitchFamily="18" charset="0"/>
              </a:rPr>
              <a:t>Result:-</a:t>
            </a:r>
            <a:endParaRPr lang="en-US" dirty="0">
              <a:latin typeface="Times New Roman" pitchFamily="18" charset="0"/>
              <a:cs typeface="Times New Roman" pitchFamily="18" charset="0"/>
            </a:endParaRPr>
          </a:p>
        </p:txBody>
      </p:sp>
      <p:sp>
        <p:nvSpPr>
          <p:cNvPr id="9" name="TextBox 8"/>
          <p:cNvSpPr txBox="1"/>
          <p:nvPr/>
        </p:nvSpPr>
        <p:spPr>
          <a:xfrm>
            <a:off x="1371601" y="6167735"/>
            <a:ext cx="6324600" cy="461665"/>
          </a:xfrm>
          <a:prstGeom prst="rect">
            <a:avLst/>
          </a:prstGeom>
          <a:noFill/>
        </p:spPr>
        <p:txBody>
          <a:bodyPr wrap="square" rtlCol="0">
            <a:spAutoFit/>
          </a:bodyPr>
          <a:lstStyle/>
          <a:p>
            <a:pPr algn="ctr"/>
            <a:r>
              <a:rPr lang="en-US" sz="2400" dirty="0" smtClean="0">
                <a:solidFill>
                  <a:srgbClr val="0070C0"/>
                </a:solidFill>
                <a:latin typeface="Times New Roman" pitchFamily="18" charset="0"/>
                <a:cs typeface="Times New Roman" pitchFamily="18" charset="0"/>
              </a:rPr>
              <a:t>Figure </a:t>
            </a:r>
            <a:r>
              <a:rPr lang="en-US" sz="2400" dirty="0" smtClean="0">
                <a:solidFill>
                  <a:srgbClr val="0070C0"/>
                </a:solidFill>
                <a:latin typeface="Times New Roman" pitchFamily="18" charset="0"/>
                <a:cs typeface="Times New Roman" pitchFamily="18" charset="0"/>
              </a:rPr>
              <a:t>5 :  </a:t>
            </a:r>
            <a:r>
              <a:rPr lang="en-US" sz="2400" dirty="0" smtClean="0">
                <a:solidFill>
                  <a:srgbClr val="0070C0"/>
                </a:solidFill>
                <a:latin typeface="Times New Roman" pitchFamily="18" charset="0"/>
                <a:cs typeface="Times New Roman" pitchFamily="18" charset="0"/>
              </a:rPr>
              <a:t>Solar PV array output Vpv and Ipv</a:t>
            </a:r>
            <a:endParaRPr lang="en-US" sz="2400" dirty="0">
              <a:solidFill>
                <a:srgbClr val="0070C0"/>
              </a:solidFill>
              <a:latin typeface="Times New Roman" pitchFamily="18" charset="0"/>
              <a:cs typeface="Times New Roman" pitchFamily="18" charset="0"/>
            </a:endParaRPr>
          </a:p>
        </p:txBody>
      </p:sp>
      <p:pic>
        <p:nvPicPr>
          <p:cNvPr id="10" name="Picture 9" descr="Vpv and Ipv.jpg"/>
          <p:cNvPicPr/>
          <p:nvPr/>
        </p:nvPicPr>
        <p:blipFill>
          <a:blip r:embed="rId2" cstate="print"/>
          <a:stretch>
            <a:fillRect/>
          </a:stretch>
        </p:blipFill>
        <p:spPr>
          <a:xfrm>
            <a:off x="762000" y="1844337"/>
            <a:ext cx="7543800" cy="4018598"/>
          </a:xfrm>
          <a:prstGeom prst="rect">
            <a:avLst/>
          </a:prstGeom>
        </p:spPr>
      </p:pic>
    </p:spTree>
    <p:extLst>
      <p:ext uri="{BB962C8B-B14F-4D97-AF65-F5344CB8AC3E}">
        <p14:creationId xmlns="" xmlns:p14="http://schemas.microsoft.com/office/powerpoint/2010/main" val="3807472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Result:-</a:t>
            </a:r>
            <a:endParaRPr lang="en-US" dirty="0"/>
          </a:p>
        </p:txBody>
      </p:sp>
      <p:sp>
        <p:nvSpPr>
          <p:cNvPr id="4" name="Slide Number Placeholder 3"/>
          <p:cNvSpPr>
            <a:spLocks noGrp="1"/>
          </p:cNvSpPr>
          <p:nvPr>
            <p:ph type="sldNum" sz="quarter" idx="12"/>
          </p:nvPr>
        </p:nvSpPr>
        <p:spPr/>
        <p:txBody>
          <a:bodyPr/>
          <a:lstStyle/>
          <a:p>
            <a:fld id="{6A1FF452-DF04-4BD6-B0BF-EE9EFABE07A1}" type="slidenum">
              <a:rPr lang="en-IN" smtClean="0"/>
              <a:pPr/>
              <a:t>11</a:t>
            </a:fld>
            <a:endParaRPr lang="en-IN"/>
          </a:p>
        </p:txBody>
      </p:sp>
      <p:sp>
        <p:nvSpPr>
          <p:cNvPr id="5" name="Title 1"/>
          <p:cNvSpPr txBox="1">
            <a:spLocks/>
          </p:cNvSpPr>
          <p:nvPr/>
        </p:nvSpPr>
        <p:spPr>
          <a:xfrm>
            <a:off x="228600" y="6019800"/>
            <a:ext cx="7239000" cy="5334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2400" dirty="0" smtClean="0">
                <a:solidFill>
                  <a:srgbClr val="0070C0"/>
                </a:solidFill>
              </a:rPr>
              <a:t>                       </a:t>
            </a:r>
            <a:r>
              <a:rPr lang="en-US" sz="2400" dirty="0" smtClean="0">
                <a:solidFill>
                  <a:srgbClr val="0070C0"/>
                </a:solidFill>
                <a:latin typeface="Times New Roman" pitchFamily="18" charset="0"/>
                <a:cs typeface="Times New Roman" pitchFamily="18" charset="0"/>
              </a:rPr>
              <a:t>Figure </a:t>
            </a:r>
            <a:r>
              <a:rPr lang="en-US" sz="2400" dirty="0" smtClean="0">
                <a:solidFill>
                  <a:srgbClr val="0070C0"/>
                </a:solidFill>
                <a:latin typeface="Times New Roman" pitchFamily="18" charset="0"/>
                <a:cs typeface="Times New Roman" pitchFamily="18" charset="0"/>
              </a:rPr>
              <a:t>6 : </a:t>
            </a:r>
            <a:r>
              <a:rPr lang="en-US" sz="2400" dirty="0" smtClean="0">
                <a:solidFill>
                  <a:srgbClr val="0070C0"/>
                </a:solidFill>
                <a:latin typeface="Times New Roman" pitchFamily="18" charset="0"/>
                <a:cs typeface="Times New Roman" pitchFamily="18" charset="0"/>
              </a:rPr>
              <a:t>Zeta Convertor Output </a:t>
            </a:r>
            <a:endParaRPr lang="en-US" sz="2400" dirty="0">
              <a:solidFill>
                <a:srgbClr val="0070C0"/>
              </a:solidFill>
              <a:latin typeface="Times New Roman" pitchFamily="18" charset="0"/>
              <a:cs typeface="Times New Roman" pitchFamily="18" charset="0"/>
            </a:endParaRPr>
          </a:p>
        </p:txBody>
      </p:sp>
      <p:pic>
        <p:nvPicPr>
          <p:cNvPr id="6" name="Picture 5" descr="zeta output Vdc.jpg"/>
          <p:cNvPicPr/>
          <p:nvPr/>
        </p:nvPicPr>
        <p:blipFill>
          <a:blip r:embed="rId2" cstate="print"/>
          <a:stretch>
            <a:fillRect/>
          </a:stretch>
        </p:blipFill>
        <p:spPr>
          <a:xfrm>
            <a:off x="991218" y="2133600"/>
            <a:ext cx="7162182" cy="33805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Result:-</a:t>
            </a:r>
            <a:endParaRPr lang="en-US" dirty="0"/>
          </a:p>
        </p:txBody>
      </p:sp>
      <p:sp>
        <p:nvSpPr>
          <p:cNvPr id="4" name="Slide Number Placeholder 3"/>
          <p:cNvSpPr>
            <a:spLocks noGrp="1"/>
          </p:cNvSpPr>
          <p:nvPr>
            <p:ph type="sldNum" sz="quarter" idx="12"/>
          </p:nvPr>
        </p:nvSpPr>
        <p:spPr/>
        <p:txBody>
          <a:bodyPr/>
          <a:lstStyle/>
          <a:p>
            <a:fld id="{6A1FF452-DF04-4BD6-B0BF-EE9EFABE07A1}" type="slidenum">
              <a:rPr lang="en-IN" smtClean="0"/>
              <a:pPr/>
              <a:t>12</a:t>
            </a:fld>
            <a:endParaRPr lang="en-IN"/>
          </a:p>
        </p:txBody>
      </p:sp>
      <p:pic>
        <p:nvPicPr>
          <p:cNvPr id="2050" name="Picture 2" descr="C:\Users\Abhishek\Desktop\project 2k18\Data\images\VSI Line -Line Voltage.png"/>
          <p:cNvPicPr>
            <a:picLocks noGrp="1" noChangeAspect="1" noChangeArrowheads="1"/>
          </p:cNvPicPr>
          <p:nvPr>
            <p:ph idx="1"/>
          </p:nvPr>
        </p:nvPicPr>
        <p:blipFill>
          <a:blip r:embed="rId2"/>
          <a:srcRect/>
          <a:stretch>
            <a:fillRect/>
          </a:stretch>
        </p:blipFill>
        <p:spPr bwMode="auto">
          <a:xfrm>
            <a:off x="457200" y="2232133"/>
            <a:ext cx="8229600" cy="3795496"/>
          </a:xfrm>
          <a:prstGeom prst="rect">
            <a:avLst/>
          </a:prstGeom>
          <a:noFill/>
        </p:spPr>
      </p:pic>
      <p:sp>
        <p:nvSpPr>
          <p:cNvPr id="6" name="TextBox 5"/>
          <p:cNvSpPr txBox="1"/>
          <p:nvPr/>
        </p:nvSpPr>
        <p:spPr>
          <a:xfrm>
            <a:off x="2895600" y="6172200"/>
            <a:ext cx="5867400" cy="461665"/>
          </a:xfrm>
          <a:prstGeom prst="rect">
            <a:avLst/>
          </a:prstGeom>
          <a:noFill/>
        </p:spPr>
        <p:txBody>
          <a:bodyPr wrap="square" rtlCol="0">
            <a:spAutoFit/>
          </a:bodyPr>
          <a:lstStyle/>
          <a:p>
            <a:r>
              <a:rPr lang="en-US" sz="2400" dirty="0" smtClean="0">
                <a:solidFill>
                  <a:srgbClr val="0070C0"/>
                </a:solidFill>
                <a:latin typeface="Times New Roman" pitchFamily="18" charset="0"/>
                <a:cs typeface="Times New Roman" pitchFamily="18" charset="0"/>
              </a:rPr>
              <a:t>Figure 7 : </a:t>
            </a:r>
            <a:r>
              <a:rPr lang="en-US" sz="2400" dirty="0" smtClean="0">
                <a:solidFill>
                  <a:srgbClr val="0070C0"/>
                </a:solidFill>
                <a:latin typeface="Times New Roman" pitchFamily="18" charset="0"/>
                <a:cs typeface="Times New Roman" pitchFamily="18" charset="0"/>
              </a:rPr>
              <a:t>VSI Line-Line Voltage</a:t>
            </a:r>
            <a:endParaRPr lang="en-US" sz="2400" dirty="0">
              <a:solidFill>
                <a:srgbClr val="0070C0"/>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1FF452-DF04-4BD6-B0BF-EE9EFABE07A1}" type="slidenum">
              <a:rPr lang="en-IN" smtClean="0"/>
              <a:pPr/>
              <a:t>13</a:t>
            </a:fld>
            <a:endParaRPr lang="en-IN"/>
          </a:p>
        </p:txBody>
      </p:sp>
      <p:sp>
        <p:nvSpPr>
          <p:cNvPr id="6" name="Title 1"/>
          <p:cNvSpPr>
            <a:spLocks noGrp="1"/>
          </p:cNvSpPr>
          <p:nvPr>
            <p:ph type="title"/>
          </p:nvPr>
        </p:nvSpPr>
        <p:spPr>
          <a:xfrm>
            <a:off x="762000" y="457200"/>
            <a:ext cx="8229600" cy="1143000"/>
          </a:xfrm>
        </p:spPr>
        <p:txBody>
          <a:bodyPr>
            <a:normAutofit/>
          </a:bodyPr>
          <a:lstStyle/>
          <a:p>
            <a:r>
              <a:rPr lang="en-IN" dirty="0" smtClean="0">
                <a:latin typeface="Times New Roman" panose="02020603050405020304" pitchFamily="18" charset="0"/>
                <a:cs typeface="Times New Roman" panose="02020603050405020304" pitchFamily="18" charset="0"/>
              </a:rPr>
              <a:t>Result:-</a:t>
            </a:r>
            <a:endParaRPr lang="en-US" dirty="0">
              <a:latin typeface="Times New Roman" pitchFamily="18" charset="0"/>
              <a:cs typeface="Times New Roman" pitchFamily="18" charset="0"/>
            </a:endParaRPr>
          </a:p>
        </p:txBody>
      </p:sp>
      <p:sp>
        <p:nvSpPr>
          <p:cNvPr id="2" name="TextBox 1"/>
          <p:cNvSpPr txBox="1"/>
          <p:nvPr/>
        </p:nvSpPr>
        <p:spPr>
          <a:xfrm>
            <a:off x="228600" y="5867400"/>
            <a:ext cx="8610600" cy="830997"/>
          </a:xfrm>
          <a:prstGeom prst="rect">
            <a:avLst/>
          </a:prstGeom>
          <a:noFill/>
        </p:spPr>
        <p:txBody>
          <a:bodyPr wrap="square" rtlCol="0">
            <a:spAutoFit/>
          </a:bodyPr>
          <a:lstStyle/>
          <a:p>
            <a:pPr algn="ctr"/>
            <a:r>
              <a:rPr lang="en-US" sz="2400" dirty="0" smtClean="0">
                <a:solidFill>
                  <a:srgbClr val="0070C0"/>
                </a:solidFill>
                <a:latin typeface="Times New Roman" pitchFamily="18" charset="0"/>
                <a:cs typeface="Times New Roman" pitchFamily="18" charset="0"/>
              </a:rPr>
              <a:t>Figure 8 : </a:t>
            </a:r>
            <a:r>
              <a:rPr lang="en-US" sz="2400" dirty="0" smtClean="0">
                <a:solidFill>
                  <a:srgbClr val="0070C0"/>
                </a:solidFill>
                <a:latin typeface="Times New Roman" pitchFamily="18" charset="0"/>
                <a:cs typeface="Times New Roman" pitchFamily="18" charset="0"/>
              </a:rPr>
              <a:t>Stator Current and Electromotive Force </a:t>
            </a:r>
            <a:r>
              <a:rPr lang="en-US" sz="2400" dirty="0" smtClean="0">
                <a:solidFill>
                  <a:srgbClr val="0070C0"/>
                </a:solidFill>
                <a:latin typeface="Times New Roman" pitchFamily="18" charset="0"/>
                <a:cs typeface="Times New Roman" pitchFamily="18" charset="0"/>
              </a:rPr>
              <a:t>Developed </a:t>
            </a:r>
            <a:r>
              <a:rPr lang="en-US" sz="2400" dirty="0" smtClean="0">
                <a:solidFill>
                  <a:srgbClr val="0070C0"/>
                </a:solidFill>
                <a:latin typeface="Times New Roman" pitchFamily="18" charset="0"/>
                <a:cs typeface="Times New Roman" pitchFamily="18" charset="0"/>
              </a:rPr>
              <a:t>in BLDC Motor</a:t>
            </a:r>
          </a:p>
        </p:txBody>
      </p:sp>
      <p:pic>
        <p:nvPicPr>
          <p:cNvPr id="7" name="Picture 6" descr="stator current and emf.jpg"/>
          <p:cNvPicPr/>
          <p:nvPr/>
        </p:nvPicPr>
        <p:blipFill>
          <a:blip r:embed="rId2" cstate="print"/>
          <a:stretch>
            <a:fillRect/>
          </a:stretch>
        </p:blipFill>
        <p:spPr>
          <a:xfrm>
            <a:off x="914400" y="1600200"/>
            <a:ext cx="7315200" cy="3927475"/>
          </a:xfrm>
          <a:prstGeom prst="rect">
            <a:avLst/>
          </a:prstGeom>
        </p:spPr>
      </p:pic>
    </p:spTree>
    <p:extLst>
      <p:ext uri="{BB962C8B-B14F-4D97-AF65-F5344CB8AC3E}">
        <p14:creationId xmlns="" xmlns:p14="http://schemas.microsoft.com/office/powerpoint/2010/main" val="2855258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Result:-</a:t>
            </a:r>
            <a:endParaRPr lang="en-US" dirty="0"/>
          </a:p>
        </p:txBody>
      </p:sp>
      <p:sp>
        <p:nvSpPr>
          <p:cNvPr id="4" name="Slide Number Placeholder 3"/>
          <p:cNvSpPr>
            <a:spLocks noGrp="1"/>
          </p:cNvSpPr>
          <p:nvPr>
            <p:ph type="sldNum" sz="quarter" idx="12"/>
          </p:nvPr>
        </p:nvSpPr>
        <p:spPr/>
        <p:txBody>
          <a:bodyPr/>
          <a:lstStyle/>
          <a:p>
            <a:fld id="{6A1FF452-DF04-4BD6-B0BF-EE9EFABE07A1}" type="slidenum">
              <a:rPr lang="en-IN" smtClean="0"/>
              <a:pPr/>
              <a:t>14</a:t>
            </a:fld>
            <a:endParaRPr lang="en-IN"/>
          </a:p>
        </p:txBody>
      </p:sp>
      <p:pic>
        <p:nvPicPr>
          <p:cNvPr id="5" name="Content Placeholder 4" descr="Electromagnetic torque.jpg"/>
          <p:cNvPicPr>
            <a:picLocks noGrp="1"/>
          </p:cNvPicPr>
          <p:nvPr>
            <p:ph idx="1"/>
          </p:nvPr>
        </p:nvPicPr>
        <p:blipFill>
          <a:blip r:embed="rId2" cstate="print"/>
          <a:stretch>
            <a:fillRect/>
          </a:stretch>
        </p:blipFill>
        <p:spPr>
          <a:xfrm>
            <a:off x="457200" y="1752600"/>
            <a:ext cx="8229600" cy="3966437"/>
          </a:xfrm>
          <a:prstGeom prst="rect">
            <a:avLst/>
          </a:prstGeom>
        </p:spPr>
      </p:pic>
      <p:sp>
        <p:nvSpPr>
          <p:cNvPr id="6" name="TextBox 5"/>
          <p:cNvSpPr txBox="1"/>
          <p:nvPr/>
        </p:nvSpPr>
        <p:spPr>
          <a:xfrm>
            <a:off x="1371600" y="5943600"/>
            <a:ext cx="6858000" cy="830997"/>
          </a:xfrm>
          <a:prstGeom prst="rect">
            <a:avLst/>
          </a:prstGeom>
          <a:noFill/>
        </p:spPr>
        <p:txBody>
          <a:bodyPr wrap="square" rtlCol="0">
            <a:spAutoFit/>
          </a:bodyPr>
          <a:lstStyle/>
          <a:p>
            <a:r>
              <a:rPr lang="en-US" sz="2400" dirty="0" smtClean="0">
                <a:solidFill>
                  <a:srgbClr val="0070C0"/>
                </a:solidFill>
                <a:latin typeface="Times New Roman" pitchFamily="18" charset="0"/>
                <a:cs typeface="Times New Roman" pitchFamily="18" charset="0"/>
              </a:rPr>
              <a:t>Figure 9 </a:t>
            </a:r>
            <a:r>
              <a:rPr lang="en-US" sz="2400" dirty="0" smtClean="0">
                <a:solidFill>
                  <a:srgbClr val="0070C0"/>
                </a:solidFill>
                <a:latin typeface="Times New Roman" pitchFamily="18" charset="0"/>
                <a:cs typeface="Times New Roman" pitchFamily="18" charset="0"/>
              </a:rPr>
              <a:t>:  Electromagnetic Torque of BLDC Motor</a:t>
            </a:r>
          </a:p>
          <a:p>
            <a:endParaRPr lang="en-US" sz="2400" dirty="0">
              <a:solidFill>
                <a:srgbClr val="0070C0"/>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1FF452-DF04-4BD6-B0BF-EE9EFABE07A1}" type="slidenum">
              <a:rPr lang="en-IN" smtClean="0"/>
              <a:pPr/>
              <a:t>15</a:t>
            </a:fld>
            <a:endParaRPr lang="en-IN"/>
          </a:p>
        </p:txBody>
      </p:sp>
      <p:sp>
        <p:nvSpPr>
          <p:cNvPr id="6" name="Title 1"/>
          <p:cNvSpPr>
            <a:spLocks noGrp="1"/>
          </p:cNvSpPr>
          <p:nvPr>
            <p:ph type="title"/>
          </p:nvPr>
        </p:nvSpPr>
        <p:spPr>
          <a:xfrm>
            <a:off x="762000" y="457200"/>
            <a:ext cx="8229600" cy="1143000"/>
          </a:xfrm>
        </p:spPr>
        <p:txBody>
          <a:bodyPr>
            <a:normAutofit/>
          </a:bodyPr>
          <a:lstStyle/>
          <a:p>
            <a:r>
              <a:rPr lang="en-IN" dirty="0" smtClean="0">
                <a:latin typeface="Times New Roman" panose="02020603050405020304" pitchFamily="18" charset="0"/>
                <a:cs typeface="Times New Roman" panose="02020603050405020304" pitchFamily="18" charset="0"/>
              </a:rPr>
              <a:t>Result:-</a:t>
            </a:r>
            <a:endParaRPr lang="en-US" dirty="0">
              <a:latin typeface="Times New Roman" pitchFamily="18" charset="0"/>
              <a:cs typeface="Times New Roman" pitchFamily="18" charset="0"/>
            </a:endParaRPr>
          </a:p>
        </p:txBody>
      </p:sp>
      <p:sp>
        <p:nvSpPr>
          <p:cNvPr id="2" name="TextBox 1"/>
          <p:cNvSpPr txBox="1"/>
          <p:nvPr/>
        </p:nvSpPr>
        <p:spPr>
          <a:xfrm>
            <a:off x="1371600" y="6096000"/>
            <a:ext cx="7010400" cy="461665"/>
          </a:xfrm>
          <a:prstGeom prst="rect">
            <a:avLst/>
          </a:prstGeom>
          <a:noFill/>
        </p:spPr>
        <p:txBody>
          <a:bodyPr wrap="square" rtlCol="0">
            <a:spAutoFit/>
          </a:bodyPr>
          <a:lstStyle/>
          <a:p>
            <a:r>
              <a:rPr lang="en-US" sz="2400" dirty="0" smtClean="0">
                <a:solidFill>
                  <a:srgbClr val="0070C0"/>
                </a:solidFill>
                <a:latin typeface="Times New Roman" pitchFamily="18" charset="0"/>
                <a:cs typeface="Times New Roman" pitchFamily="18" charset="0"/>
              </a:rPr>
              <a:t>Figure </a:t>
            </a:r>
            <a:r>
              <a:rPr lang="en-US" sz="2400" dirty="0" smtClean="0">
                <a:solidFill>
                  <a:srgbClr val="0070C0"/>
                </a:solidFill>
                <a:latin typeface="Times New Roman" pitchFamily="18" charset="0"/>
                <a:cs typeface="Times New Roman" pitchFamily="18" charset="0"/>
              </a:rPr>
              <a:t>10:  </a:t>
            </a:r>
            <a:r>
              <a:rPr lang="en-US" sz="2400" dirty="0" smtClean="0">
                <a:solidFill>
                  <a:srgbClr val="0070C0"/>
                </a:solidFill>
                <a:latin typeface="Times New Roman" pitchFamily="18" charset="0"/>
                <a:cs typeface="Times New Roman" pitchFamily="18" charset="0"/>
              </a:rPr>
              <a:t>Rotor Speed of BLDC Motor</a:t>
            </a:r>
            <a:endParaRPr lang="en-US" sz="2400" dirty="0">
              <a:solidFill>
                <a:srgbClr val="0070C0"/>
              </a:solidFill>
              <a:latin typeface="Times New Roman" pitchFamily="18" charset="0"/>
              <a:cs typeface="Times New Roman" pitchFamily="18" charset="0"/>
            </a:endParaRPr>
          </a:p>
        </p:txBody>
      </p:sp>
      <p:pic>
        <p:nvPicPr>
          <p:cNvPr id="7" name="Picture 6" descr="rotor speed.jpg"/>
          <p:cNvPicPr/>
          <p:nvPr/>
        </p:nvPicPr>
        <p:blipFill>
          <a:blip r:embed="rId2" cstate="print"/>
          <a:stretch>
            <a:fillRect/>
          </a:stretch>
        </p:blipFill>
        <p:spPr>
          <a:xfrm>
            <a:off x="990600" y="1998662"/>
            <a:ext cx="7010400" cy="3716338"/>
          </a:xfrm>
          <a:prstGeom prst="rect">
            <a:avLst/>
          </a:prstGeom>
        </p:spPr>
      </p:pic>
    </p:spTree>
    <p:extLst>
      <p:ext uri="{BB962C8B-B14F-4D97-AF65-F5344CB8AC3E}">
        <p14:creationId xmlns="" xmlns:p14="http://schemas.microsoft.com/office/powerpoint/2010/main" val="372504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IN" dirty="0" smtClean="0"/>
              <a:t>The proposed system has been designed and modelled appropriately to accomplish the desired objectives and validated to examine various performances. The performance evaluation has justified the combination of zeta converter and BLDC motor for SPV array based water pumping. The system under study has shown various desired functions such as MPP extraction of the SPV array, soft starting of BLDC motor, fundamental frequency switching of VSI resulting in a reduced switching losses, speed control of BLDC motor without any additional control and an elimination of phase current and DC link voltage sensing, resulting in the reduced cost and complexity. The proposed system has operated successfully even under minimum solar irradiance. </a:t>
            </a:r>
            <a:endParaRPr lang="en-US" dirty="0" smtClean="0"/>
          </a:p>
          <a:p>
            <a:endParaRPr lang="en-US" dirty="0"/>
          </a:p>
        </p:txBody>
      </p:sp>
      <p:sp>
        <p:nvSpPr>
          <p:cNvPr id="4" name="Slide Number Placeholder 3"/>
          <p:cNvSpPr>
            <a:spLocks noGrp="1"/>
          </p:cNvSpPr>
          <p:nvPr>
            <p:ph type="sldNum" sz="quarter" idx="12"/>
          </p:nvPr>
        </p:nvSpPr>
        <p:spPr/>
        <p:txBody>
          <a:bodyPr/>
          <a:lstStyle/>
          <a:p>
            <a:fld id="{6A1FF452-DF04-4BD6-B0BF-EE9EFABE07A1}"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marL="514350" lvl="0" indent="-514350">
              <a:buFont typeface="+mj-lt"/>
              <a:buAutoNum type="arabicPeriod"/>
            </a:pPr>
            <a:r>
              <a:rPr lang="en-IN" dirty="0" err="1" smtClean="0"/>
              <a:t>Rajan</a:t>
            </a:r>
            <a:r>
              <a:rPr lang="en-IN" dirty="0" smtClean="0"/>
              <a:t> Kumar, </a:t>
            </a:r>
            <a:r>
              <a:rPr lang="en-IN" dirty="0" err="1" smtClean="0"/>
              <a:t>Bhim</a:t>
            </a:r>
            <a:r>
              <a:rPr lang="en-IN" dirty="0" smtClean="0"/>
              <a:t> Singh </a:t>
            </a:r>
            <a:r>
              <a:rPr lang="en-IN" b="1" dirty="0" smtClean="0"/>
              <a:t>“BLDC Motor Driven Solar PV Array Fed Water Pumping System Employing Zeta Converter”</a:t>
            </a:r>
            <a:r>
              <a:rPr lang="en-IN" dirty="0" smtClean="0"/>
              <a:t> IEEE Transactions on Industry Applications  0093-9994 (c) 2015 IEEE  DOI 10.1109/TIA.2016.2522943</a:t>
            </a:r>
            <a:endParaRPr lang="en-US" dirty="0" smtClean="0"/>
          </a:p>
          <a:p>
            <a:pPr marL="514350" lvl="0" indent="-514350">
              <a:buFont typeface="+mj-lt"/>
              <a:buAutoNum type="arabicPeriod"/>
            </a:pPr>
            <a:r>
              <a:rPr lang="en-IN" dirty="0" smtClean="0"/>
              <a:t>S. </a:t>
            </a:r>
            <a:r>
              <a:rPr lang="en-IN" dirty="0" err="1" smtClean="0"/>
              <a:t>Iyappan</a:t>
            </a:r>
            <a:r>
              <a:rPr lang="en-IN" dirty="0" smtClean="0"/>
              <a:t>, R. </a:t>
            </a:r>
            <a:r>
              <a:rPr lang="en-IN" dirty="0" err="1" smtClean="0"/>
              <a:t>Ramaprabha</a:t>
            </a:r>
            <a:r>
              <a:rPr lang="en-IN" dirty="0" smtClean="0"/>
              <a:t> </a:t>
            </a:r>
            <a:r>
              <a:rPr lang="en-IN" b="1" dirty="0" smtClean="0"/>
              <a:t>“Design and Implementation of Brushless DC Motor based Solar Water Pumping System for Agriculture using </a:t>
            </a:r>
            <a:r>
              <a:rPr lang="en-IN" b="1" dirty="0" err="1" smtClean="0"/>
              <a:t>Arduino</a:t>
            </a:r>
            <a:r>
              <a:rPr lang="en-IN" b="1" dirty="0" smtClean="0"/>
              <a:t> UNO”</a:t>
            </a:r>
            <a:r>
              <a:rPr lang="en-IN" dirty="0" smtClean="0"/>
              <a:t> Article in International Journal of Engineering and Technology · February 2017</a:t>
            </a:r>
            <a:endParaRPr lang="en-US" dirty="0" smtClean="0"/>
          </a:p>
          <a:p>
            <a:pPr marL="514350" lvl="0" indent="-514350">
              <a:buFont typeface="+mj-lt"/>
              <a:buAutoNum type="arabicPeriod"/>
            </a:pPr>
            <a:r>
              <a:rPr lang="en-IN" dirty="0" err="1" smtClean="0"/>
              <a:t>Ashish</a:t>
            </a:r>
            <a:r>
              <a:rPr lang="en-IN" dirty="0" smtClean="0"/>
              <a:t> Kumar </a:t>
            </a:r>
            <a:r>
              <a:rPr lang="en-IN" dirty="0" err="1" smtClean="0"/>
              <a:t>Singhal</a:t>
            </a:r>
            <a:r>
              <a:rPr lang="en-IN" dirty="0" smtClean="0"/>
              <a:t> </a:t>
            </a:r>
            <a:r>
              <a:rPr lang="en-IN" b="1" dirty="0" smtClean="0"/>
              <a:t>“Journal of Electronic Design Technology Solar Electric Powered Hybrid Vehicle”</a:t>
            </a:r>
            <a:r>
              <a:rPr lang="en-IN" dirty="0" smtClean="0"/>
              <a:t>  https://www.researchgate.net/publication/282356190 Article · September 2015</a:t>
            </a:r>
            <a:endParaRPr lang="en-US" dirty="0" smtClean="0"/>
          </a:p>
          <a:p>
            <a:pPr marL="514350" lvl="0" indent="-514350">
              <a:buFont typeface="+mj-lt"/>
              <a:buAutoNum type="arabicPeriod"/>
            </a:pPr>
            <a:r>
              <a:rPr lang="en-IN" dirty="0" err="1" smtClean="0"/>
              <a:t>Trishan</a:t>
            </a:r>
            <a:r>
              <a:rPr lang="en-IN" dirty="0" smtClean="0"/>
              <a:t> </a:t>
            </a:r>
            <a:r>
              <a:rPr lang="en-IN" dirty="0" err="1" smtClean="0"/>
              <a:t>Esram</a:t>
            </a:r>
            <a:r>
              <a:rPr lang="en-IN" dirty="0" smtClean="0"/>
              <a:t> and Patrick L. Chapman </a:t>
            </a:r>
            <a:r>
              <a:rPr lang="en-IN" b="1" dirty="0" smtClean="0"/>
              <a:t>“Comparison of Photovoltaic Array Maximum Power Point Tracking Techniques”</a:t>
            </a:r>
            <a:r>
              <a:rPr lang="en-IN" dirty="0" smtClean="0"/>
              <a:t> IEEE Transactions On Energy Conversion, Vol. 22, No. 2, June 2007 439</a:t>
            </a:r>
            <a:endParaRPr lang="en-US" dirty="0" smtClean="0"/>
          </a:p>
          <a:p>
            <a:pPr marL="514350" lvl="0" indent="-514350">
              <a:buFont typeface="+mj-lt"/>
              <a:buAutoNum type="arabicPeriod"/>
            </a:pPr>
            <a:r>
              <a:rPr lang="en-IN" dirty="0" err="1" smtClean="0"/>
              <a:t>Arjav</a:t>
            </a:r>
            <a:r>
              <a:rPr lang="en-IN" dirty="0" smtClean="0"/>
              <a:t> </a:t>
            </a:r>
            <a:r>
              <a:rPr lang="en-IN" dirty="0" err="1" smtClean="0"/>
              <a:t>Harjai</a:t>
            </a:r>
            <a:r>
              <a:rPr lang="en-IN" dirty="0" smtClean="0"/>
              <a:t> </a:t>
            </a:r>
            <a:r>
              <a:rPr lang="en-IN" dirty="0" err="1" smtClean="0"/>
              <a:t>Abhishek</a:t>
            </a:r>
            <a:r>
              <a:rPr lang="en-IN" dirty="0" smtClean="0"/>
              <a:t>, </a:t>
            </a:r>
            <a:r>
              <a:rPr lang="en-IN" dirty="0" err="1" smtClean="0"/>
              <a:t>Bhardwaj</a:t>
            </a:r>
            <a:r>
              <a:rPr lang="en-IN" dirty="0" smtClean="0"/>
              <a:t> </a:t>
            </a:r>
            <a:r>
              <a:rPr lang="en-IN" dirty="0" err="1" smtClean="0"/>
              <a:t>Mrutyunjaya</a:t>
            </a:r>
            <a:r>
              <a:rPr lang="en-IN" dirty="0" smtClean="0"/>
              <a:t>, </a:t>
            </a:r>
            <a:r>
              <a:rPr lang="en-IN" dirty="0" err="1" smtClean="0"/>
              <a:t>Sandhibigraha</a:t>
            </a:r>
            <a:r>
              <a:rPr lang="en-IN" dirty="0" smtClean="0"/>
              <a:t> </a:t>
            </a:r>
            <a:r>
              <a:rPr lang="en-IN" b="1" dirty="0" smtClean="0"/>
              <a:t>“Study Of Maximum Power Point</a:t>
            </a:r>
            <a:endParaRPr lang="en-US" dirty="0" smtClean="0"/>
          </a:p>
          <a:p>
            <a:pPr marL="514350" indent="-514350">
              <a:buFont typeface="+mj-lt"/>
              <a:buAutoNum type="arabicPeriod"/>
            </a:pPr>
            <a:r>
              <a:rPr lang="en-IN" b="1" dirty="0" smtClean="0"/>
              <a:t>Tracking (</a:t>
            </a:r>
            <a:r>
              <a:rPr lang="en-IN" b="1" dirty="0" err="1" smtClean="0"/>
              <a:t>Mppt</a:t>
            </a:r>
            <a:r>
              <a:rPr lang="en-IN" b="1" dirty="0" smtClean="0"/>
              <a:t>) Techniques In A Solar Photovoltaic Array”</a:t>
            </a:r>
            <a:r>
              <a:rPr lang="en-IN" dirty="0" smtClean="0"/>
              <a:t> B-Tech Project NIT Rourkela-2014</a:t>
            </a:r>
            <a:endParaRPr lang="en-US" dirty="0" smtClean="0"/>
          </a:p>
          <a:p>
            <a:pPr marL="514350" lvl="0" indent="-514350">
              <a:buFont typeface="+mj-lt"/>
              <a:buAutoNum type="arabicPeriod"/>
            </a:pPr>
            <a:r>
              <a:rPr lang="en-IN" dirty="0" smtClean="0"/>
              <a:t>Dr. R. </a:t>
            </a:r>
            <a:r>
              <a:rPr lang="en-IN" dirty="0" err="1" smtClean="0"/>
              <a:t>Anand</a:t>
            </a:r>
            <a:r>
              <a:rPr lang="en-IN" dirty="0" smtClean="0"/>
              <a:t> and M. </a:t>
            </a:r>
            <a:r>
              <a:rPr lang="en-IN" dirty="0" err="1" smtClean="0"/>
              <a:t>Chella</a:t>
            </a:r>
            <a:r>
              <a:rPr lang="en-IN" dirty="0" smtClean="0"/>
              <a:t> </a:t>
            </a:r>
            <a:r>
              <a:rPr lang="en-IN" dirty="0" err="1" smtClean="0"/>
              <a:t>Deepika</a:t>
            </a:r>
            <a:r>
              <a:rPr lang="en-IN" dirty="0" smtClean="0"/>
              <a:t>  </a:t>
            </a:r>
            <a:r>
              <a:rPr lang="en-US" b="1" dirty="0" smtClean="0"/>
              <a:t>“</a:t>
            </a:r>
            <a:r>
              <a:rPr lang="en-IN" b="1" dirty="0" smtClean="0"/>
              <a:t>Solar PV Array Employing Zeta Converter Based MPPT Controller Supplying BLDC Motor Drive</a:t>
            </a:r>
            <a:r>
              <a:rPr lang="en-US" b="1" dirty="0" smtClean="0"/>
              <a:t>”</a:t>
            </a:r>
            <a:r>
              <a:rPr lang="en-IN" dirty="0" smtClean="0"/>
              <a:t> Published BYAENSI Publication </a:t>
            </a:r>
            <a:r>
              <a:rPr lang="en-US" dirty="0" smtClean="0"/>
              <a:t>EISSN: 1998-1090 </a:t>
            </a:r>
            <a:r>
              <a:rPr lang="en-IN" dirty="0" smtClean="0"/>
              <a:t>http://www.aensiweb.com/ANAS 2017 May 11(7): pages 15-25 Open Access Journal</a:t>
            </a:r>
            <a:endParaRPr lang="en-US" dirty="0" smtClean="0"/>
          </a:p>
          <a:p>
            <a:endParaRPr lang="en-US" dirty="0"/>
          </a:p>
        </p:txBody>
      </p:sp>
      <p:sp>
        <p:nvSpPr>
          <p:cNvPr id="4" name="Slide Number Placeholder 3"/>
          <p:cNvSpPr>
            <a:spLocks noGrp="1"/>
          </p:cNvSpPr>
          <p:nvPr>
            <p:ph type="sldNum" sz="quarter" idx="12"/>
          </p:nvPr>
        </p:nvSpPr>
        <p:spPr/>
        <p:txBody>
          <a:bodyPr/>
          <a:lstStyle/>
          <a:p>
            <a:fld id="{6A1FF452-DF04-4BD6-B0BF-EE9EFABE07A1}"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6A1FF452-DF04-4BD6-B0BF-EE9EFABE07A1}" type="slidenum">
              <a:rPr lang="en-IN" smtClean="0"/>
              <a:pPr/>
              <a:t>18</a:t>
            </a:fld>
            <a:endParaRPr lang="en-IN"/>
          </a:p>
        </p:txBody>
      </p:sp>
      <p:sp>
        <p:nvSpPr>
          <p:cNvPr id="5" name="Text Placeholder 9"/>
          <p:cNvSpPr>
            <a:spLocks noGrp="1"/>
          </p:cNvSpPr>
          <p:nvPr>
            <p:ph idx="1"/>
          </p:nvPr>
        </p:nvSpPr>
        <p:spPr>
          <a:xfrm>
            <a:off x="457200" y="3505200"/>
            <a:ext cx="8229600" cy="4389120"/>
          </a:xfrm>
        </p:spPr>
        <p:txBody>
          <a:bodyPr>
            <a:normAutofit/>
          </a:bodyPr>
          <a:lstStyle/>
          <a:p>
            <a:pPr>
              <a:buNone/>
            </a:pPr>
            <a:r>
              <a:rPr lang="en-IN" sz="2400" b="1" dirty="0">
                <a:solidFill>
                  <a:schemeClr val="bg2">
                    <a:lumMod val="50000"/>
                  </a:schemeClr>
                </a:solidFill>
                <a:latin typeface="Times New Roman" pitchFamily="18" charset="0"/>
                <a:cs typeface="Times New Roman" pitchFamily="18" charset="0"/>
              </a:rPr>
              <a:t>Save Electricity for your future generations.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40280"/>
            <a:ext cx="8229600" cy="4389120"/>
          </a:xfrm>
        </p:spPr>
        <p:txBody>
          <a:bodyPr/>
          <a:lstStyle/>
          <a:p>
            <a:r>
              <a:rPr lang="en-US" dirty="0"/>
              <a:t>Introduction</a:t>
            </a:r>
          </a:p>
          <a:p>
            <a:r>
              <a:rPr lang="en-US" dirty="0"/>
              <a:t>Aim &amp; Objective</a:t>
            </a:r>
          </a:p>
          <a:p>
            <a:r>
              <a:rPr lang="en-US" dirty="0"/>
              <a:t>Methodology</a:t>
            </a:r>
          </a:p>
          <a:p>
            <a:r>
              <a:rPr lang="en-US" dirty="0"/>
              <a:t>Block Diagram</a:t>
            </a:r>
          </a:p>
          <a:p>
            <a:r>
              <a:rPr lang="en-IN" dirty="0">
                <a:latin typeface="Times New Roman" panose="02020603050405020304" pitchFamily="18" charset="0"/>
                <a:cs typeface="Times New Roman" panose="02020603050405020304" pitchFamily="18" charset="0"/>
              </a:rPr>
              <a:t>Software Simulink Model</a:t>
            </a:r>
          </a:p>
          <a:p>
            <a:r>
              <a:rPr lang="en-IN" dirty="0">
                <a:latin typeface="Times New Roman" panose="02020603050405020304" pitchFamily="18" charset="0"/>
                <a:cs typeface="Times New Roman" panose="02020603050405020304" pitchFamily="18" charset="0"/>
              </a:rPr>
              <a:t>Results</a:t>
            </a:r>
          </a:p>
          <a:p>
            <a:r>
              <a:rPr lang="en-IN" dirty="0">
                <a:latin typeface="Times New Roman" panose="02020603050405020304" pitchFamily="18" charset="0"/>
                <a:cs typeface="Times New Roman" panose="02020603050405020304" pitchFamily="18" charset="0"/>
              </a:rPr>
              <a:t>Conclusion</a:t>
            </a:r>
          </a:p>
          <a:p>
            <a:r>
              <a:rPr lang="en-IN"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A1FF452-DF04-4BD6-B0BF-EE9EFABE07A1}" type="slidenum">
              <a:rPr lang="en-IN" smtClean="0"/>
              <a:pPr/>
              <a:t>2</a:t>
            </a:fld>
            <a:endParaRPr lang="en-IN" dirty="0"/>
          </a:p>
        </p:txBody>
      </p:sp>
    </p:spTree>
    <p:extLst>
      <p:ext uri="{BB962C8B-B14F-4D97-AF65-F5344CB8AC3E}">
        <p14:creationId xmlns="" xmlns:p14="http://schemas.microsoft.com/office/powerpoint/2010/main" val="1557163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AIM:-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2971800"/>
            <a:ext cx="7467600" cy="1349504"/>
          </a:xfrm>
        </p:spPr>
        <p:txBody>
          <a:bodyPr/>
          <a:lstStyle/>
          <a:p>
            <a:pPr algn="ctr"/>
            <a:r>
              <a:rPr lang="en-US" dirty="0" smtClean="0"/>
              <a:t>To Develop Simulink Model Of Solar Powered BLDC Motor</a:t>
            </a:r>
            <a:endParaRPr lang="en-US" dirty="0"/>
          </a:p>
        </p:txBody>
      </p:sp>
      <p:sp>
        <p:nvSpPr>
          <p:cNvPr id="5" name="Slide Number Placeholder 4"/>
          <p:cNvSpPr>
            <a:spLocks noGrp="1"/>
          </p:cNvSpPr>
          <p:nvPr>
            <p:ph type="sldNum" sz="quarter" idx="12"/>
          </p:nvPr>
        </p:nvSpPr>
        <p:spPr/>
        <p:txBody>
          <a:bodyPr/>
          <a:lstStyle/>
          <a:p>
            <a:fld id="{6A1FF452-DF04-4BD6-B0BF-EE9EFABE07A1}" type="slidenum">
              <a:rPr lang="en-IN" smtClean="0"/>
              <a:pPr/>
              <a:t>3</a:t>
            </a:fld>
            <a:endParaRPr lang="en-IN" dirty="0"/>
          </a:p>
        </p:txBody>
      </p:sp>
    </p:spTree>
    <p:extLst>
      <p:ext uri="{BB962C8B-B14F-4D97-AF65-F5344CB8AC3E}">
        <p14:creationId xmlns="" xmlns:p14="http://schemas.microsoft.com/office/powerpoint/2010/main" val="555036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OBJECTIVES</a:t>
            </a:r>
            <a:r>
              <a:rPr lang="en-US" dirty="0" smtClean="0"/>
              <a:t>:-</a:t>
            </a:r>
            <a:endParaRPr lang="en-US" dirty="0"/>
          </a:p>
        </p:txBody>
      </p:sp>
      <p:sp>
        <p:nvSpPr>
          <p:cNvPr id="3" name="Content Placeholder 2"/>
          <p:cNvSpPr>
            <a:spLocks noGrp="1"/>
          </p:cNvSpPr>
          <p:nvPr>
            <p:ph idx="1"/>
          </p:nvPr>
        </p:nvSpPr>
        <p:spPr>
          <a:xfrm>
            <a:off x="467544" y="1981200"/>
            <a:ext cx="8229600" cy="3962400"/>
          </a:xfrm>
        </p:spPr>
        <p:txBody>
          <a:bodyPr>
            <a:normAutofit/>
          </a:bodyPr>
          <a:lstStyle/>
          <a:p>
            <a:r>
              <a:rPr lang="en-US" dirty="0" smtClean="0"/>
              <a:t>To Develop Solar PV Array</a:t>
            </a:r>
          </a:p>
          <a:p>
            <a:r>
              <a:rPr lang="en-US" dirty="0" smtClean="0"/>
              <a:t>To Develop Converter</a:t>
            </a:r>
          </a:p>
          <a:p>
            <a:r>
              <a:rPr lang="en-US" dirty="0" smtClean="0"/>
              <a:t>To Develop VSI</a:t>
            </a:r>
          </a:p>
          <a:p>
            <a:r>
              <a:rPr lang="en-US" dirty="0" smtClean="0"/>
              <a:t>To Simulate the Solar Powered BLDC Motor </a:t>
            </a:r>
          </a:p>
          <a:p>
            <a:r>
              <a:rPr lang="en-US" dirty="0" smtClean="0"/>
              <a:t>Comparison of software </a:t>
            </a:r>
            <a:r>
              <a:rPr lang="en-US" smtClean="0"/>
              <a:t>results with </a:t>
            </a:r>
            <a:r>
              <a:rPr lang="en-US" dirty="0" smtClean="0"/>
              <a:t>IEEE paper results.</a:t>
            </a:r>
          </a:p>
        </p:txBody>
      </p:sp>
      <p:sp>
        <p:nvSpPr>
          <p:cNvPr id="5" name="Slide Number Placeholder 4"/>
          <p:cNvSpPr>
            <a:spLocks noGrp="1"/>
          </p:cNvSpPr>
          <p:nvPr>
            <p:ph type="sldNum" sz="quarter" idx="12"/>
          </p:nvPr>
        </p:nvSpPr>
        <p:spPr/>
        <p:txBody>
          <a:bodyPr/>
          <a:lstStyle/>
          <a:p>
            <a:fld id="{6A1FF452-DF04-4BD6-B0BF-EE9EFABE07A1}" type="slidenum">
              <a:rPr lang="en-IN" smtClean="0"/>
              <a:pPr/>
              <a:t>4</a:t>
            </a:fld>
            <a:endParaRPr lang="en-IN" dirty="0"/>
          </a:p>
        </p:txBody>
      </p:sp>
    </p:spTree>
    <p:extLst>
      <p:ext uri="{BB962C8B-B14F-4D97-AF65-F5344CB8AC3E}">
        <p14:creationId xmlns="" xmlns:p14="http://schemas.microsoft.com/office/powerpoint/2010/main" val="1828264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METHODOLOGY</a:t>
            </a:r>
            <a:r>
              <a:rPr lang="en-US" dirty="0" smtClean="0"/>
              <a:t>:-</a:t>
            </a:r>
            <a:endParaRPr lang="en-US" dirty="0"/>
          </a:p>
        </p:txBody>
      </p:sp>
      <p:sp>
        <p:nvSpPr>
          <p:cNvPr id="3" name="Content Placeholder 2"/>
          <p:cNvSpPr>
            <a:spLocks noGrp="1"/>
          </p:cNvSpPr>
          <p:nvPr>
            <p:ph idx="1"/>
          </p:nvPr>
        </p:nvSpPr>
        <p:spPr>
          <a:xfrm>
            <a:off x="457200" y="3140968"/>
            <a:ext cx="8311952" cy="1152128"/>
          </a:xfrm>
        </p:spPr>
        <p:txBody>
          <a:bodyPr>
            <a:normAutofit fontScale="92500" lnSpcReduction="20000"/>
          </a:bodyPr>
          <a:lstStyle/>
          <a:p>
            <a:r>
              <a:rPr lang="en-US" dirty="0" smtClean="0">
                <a:latin typeface="Times New Roman" pitchFamily="18" charset="0"/>
                <a:cs typeface="Times New Roman" pitchFamily="18" charset="0"/>
              </a:rPr>
              <a:t>SOFTWARE BASED SIMULATION</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SOFTWARE USED:- MATLAB </a:t>
            </a:r>
            <a:r>
              <a:rPr lang="en-US" dirty="0" smtClean="0">
                <a:latin typeface="Times New Roman" pitchFamily="18" charset="0"/>
                <a:cs typeface="Times New Roman" pitchFamily="18" charset="0"/>
              </a:rPr>
              <a:t>R2014a </a:t>
            </a:r>
            <a:r>
              <a:rPr lang="en-US" dirty="0" smtClean="0">
                <a:latin typeface="Times New Roman" pitchFamily="18" charset="0"/>
                <a:cs typeface="Times New Roman" pitchFamily="18" charset="0"/>
              </a:rPr>
              <a:t>, MATLAB </a:t>
            </a:r>
            <a:r>
              <a:rPr lang="en-US" dirty="0" smtClean="0">
                <a:latin typeface="Times New Roman" pitchFamily="18" charset="0"/>
                <a:cs typeface="Times New Roman" pitchFamily="18" charset="0"/>
              </a:rPr>
              <a:t>R2017a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A1FF452-DF04-4BD6-B0BF-EE9EFABE07A1}" type="slidenum">
              <a:rPr lang="en-IN" smtClean="0"/>
              <a:pPr/>
              <a:t>5</a:t>
            </a:fld>
            <a:endParaRPr lang="en-IN"/>
          </a:p>
        </p:txBody>
      </p:sp>
    </p:spTree>
    <p:extLst>
      <p:ext uri="{BB962C8B-B14F-4D97-AF65-F5344CB8AC3E}">
        <p14:creationId xmlns="" xmlns:p14="http://schemas.microsoft.com/office/powerpoint/2010/main" val="4293864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BLOCK DIAGRAM:-</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A1FF452-DF04-4BD6-B0BF-EE9EFABE07A1}" type="slidenum">
              <a:rPr lang="en-IN" smtClean="0"/>
              <a:pPr/>
              <a:t>6</a:t>
            </a:fld>
            <a:endParaRPr lang="en-IN" dirty="0"/>
          </a:p>
        </p:txBody>
      </p:sp>
      <p:pic>
        <p:nvPicPr>
          <p:cNvPr id="10" name="Content Placeholder 9"/>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3395" y="2209800"/>
            <a:ext cx="1075805" cy="2057034"/>
          </a:xfrm>
        </p:spPr>
      </p:pic>
      <p:sp>
        <p:nvSpPr>
          <p:cNvPr id="11" name="TextBox 10"/>
          <p:cNvSpPr txBox="1"/>
          <p:nvPr/>
        </p:nvSpPr>
        <p:spPr>
          <a:xfrm>
            <a:off x="2209800" y="2935069"/>
            <a:ext cx="1676400" cy="646331"/>
          </a:xfrm>
          <a:prstGeom prst="rect">
            <a:avLst/>
          </a:prstGeom>
          <a:solidFill>
            <a:schemeClr val="bg2">
              <a:lumMod val="9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ZETA CONVERTOR</a:t>
            </a:r>
            <a:endParaRPr lang="en-US" b="1" dirty="0"/>
          </a:p>
        </p:txBody>
      </p:sp>
      <p:sp>
        <p:nvSpPr>
          <p:cNvPr id="13" name="TextBox 12"/>
          <p:cNvSpPr txBox="1"/>
          <p:nvPr/>
        </p:nvSpPr>
        <p:spPr>
          <a:xfrm>
            <a:off x="2286000" y="4916269"/>
            <a:ext cx="1584176" cy="646331"/>
          </a:xfrm>
          <a:prstGeom prst="rect">
            <a:avLst/>
          </a:prstGeom>
          <a:solidFill>
            <a:schemeClr val="bg2">
              <a:lumMod val="9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CONTROL CIRCUIT</a:t>
            </a:r>
            <a:endParaRPr lang="en-US" b="1" dirty="0"/>
          </a:p>
        </p:txBody>
      </p:sp>
      <p:sp>
        <p:nvSpPr>
          <p:cNvPr id="14" name="TextBox 13"/>
          <p:cNvSpPr txBox="1"/>
          <p:nvPr/>
        </p:nvSpPr>
        <p:spPr>
          <a:xfrm>
            <a:off x="4648200" y="2796569"/>
            <a:ext cx="990600" cy="923330"/>
          </a:xfrm>
          <a:prstGeom prst="rect">
            <a:avLst/>
          </a:prstGeom>
          <a:solidFill>
            <a:schemeClr val="bg2">
              <a:lumMod val="9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THREE PHASE VSI</a:t>
            </a:r>
            <a:endParaRPr lang="en-US" b="1" dirty="0"/>
          </a:p>
        </p:txBody>
      </p:sp>
      <p:pic>
        <p:nvPicPr>
          <p:cNvPr id="1027" name="Picture 3" descr="C:\Users\hp\Desktop\th7X8GYLQF.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20179" y="2820219"/>
            <a:ext cx="1108763" cy="865490"/>
          </a:xfrm>
          <a:prstGeom prst="rect">
            <a:avLst/>
          </a:prstGeom>
          <a:ln w="28575"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 xmlns:a14="http://schemas.microsoft.com/office/drawing/2010/main">
                <a:solidFill>
                  <a:srgbClr val="FFFFFF"/>
                </a:solidFill>
              </a14:hiddenFill>
            </a:ext>
          </a:extLst>
        </p:spPr>
      </p:pic>
      <p:sp>
        <p:nvSpPr>
          <p:cNvPr id="12" name="Right Arrow 11"/>
          <p:cNvSpPr/>
          <p:nvPr/>
        </p:nvSpPr>
        <p:spPr>
          <a:xfrm>
            <a:off x="1295400" y="3134472"/>
            <a:ext cx="838200" cy="236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18"/>
          <p:cNvSpPr/>
          <p:nvPr/>
        </p:nvSpPr>
        <p:spPr>
          <a:xfrm>
            <a:off x="3962400" y="3134472"/>
            <a:ext cx="622176" cy="236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Arrow 19"/>
          <p:cNvSpPr/>
          <p:nvPr/>
        </p:nvSpPr>
        <p:spPr>
          <a:xfrm>
            <a:off x="5715000" y="3173109"/>
            <a:ext cx="533400" cy="236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Up Arrow 14"/>
          <p:cNvSpPr/>
          <p:nvPr/>
        </p:nvSpPr>
        <p:spPr>
          <a:xfrm>
            <a:off x="2931612" y="3657600"/>
            <a:ext cx="192588" cy="12005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92224" y="5069312"/>
            <a:ext cx="1584176" cy="369332"/>
          </a:xfrm>
          <a:prstGeom prst="rect">
            <a:avLst/>
          </a:prstGeom>
          <a:solidFill>
            <a:schemeClr val="bg2">
              <a:lumMod val="9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INC MPPT</a:t>
            </a:r>
            <a:endParaRPr lang="en-US" b="1" dirty="0"/>
          </a:p>
        </p:txBody>
      </p:sp>
      <p:sp>
        <p:nvSpPr>
          <p:cNvPr id="23" name="Footer Placeholder 22"/>
          <p:cNvSpPr>
            <a:spLocks noGrp="1"/>
          </p:cNvSpPr>
          <p:nvPr>
            <p:ph type="ftr" sz="quarter" idx="11"/>
          </p:nvPr>
        </p:nvSpPr>
        <p:spPr>
          <a:xfrm>
            <a:off x="1828800" y="6127750"/>
            <a:ext cx="5257800" cy="501650"/>
          </a:xfrm>
        </p:spPr>
        <p:txBody>
          <a:bodyPr/>
          <a:lstStyle/>
          <a:p>
            <a:pPr algn="ctr"/>
            <a:r>
              <a:rPr lang="en-IN" sz="2400" dirty="0" smtClean="0">
                <a:solidFill>
                  <a:srgbClr val="0070C0"/>
                </a:solidFill>
                <a:latin typeface="Times New Roman" pitchFamily="18" charset="0"/>
                <a:cs typeface="Times New Roman" pitchFamily="18" charset="0"/>
              </a:rPr>
              <a:t>Figure 1 : Block Diagram OF Proposed system</a:t>
            </a:r>
            <a:endParaRPr lang="en-IN" sz="2400" dirty="0">
              <a:solidFill>
                <a:srgbClr val="0070C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752600" y="5141100"/>
            <a:ext cx="500214" cy="2288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 name="Picture 3" descr="C:\Users\abhishek.patil\Desktop\index.jp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8016659" y="2772624"/>
            <a:ext cx="1066800" cy="889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7543800" y="3145551"/>
            <a:ext cx="507517" cy="2645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4343400"/>
            <a:ext cx="1697907"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SPV ARRAY</a:t>
            </a:r>
            <a:endParaRPr lang="en-IN" b="1" dirty="0">
              <a:latin typeface="Times New Roman" pitchFamily="18" charset="0"/>
              <a:cs typeface="Times New Roman" pitchFamily="18" charset="0"/>
            </a:endParaRPr>
          </a:p>
        </p:txBody>
      </p:sp>
      <p:sp>
        <p:nvSpPr>
          <p:cNvPr id="6" name="TextBox 5"/>
          <p:cNvSpPr txBox="1"/>
          <p:nvPr/>
        </p:nvSpPr>
        <p:spPr>
          <a:xfrm>
            <a:off x="6172200" y="3886200"/>
            <a:ext cx="1295400"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BLDC MOTOR</a:t>
            </a:r>
            <a:endParaRPr lang="en-IN" b="1" dirty="0">
              <a:latin typeface="Times New Roman" pitchFamily="18" charset="0"/>
              <a:cs typeface="Times New Roman" pitchFamily="18" charset="0"/>
            </a:endParaRPr>
          </a:p>
        </p:txBody>
      </p:sp>
      <p:sp>
        <p:nvSpPr>
          <p:cNvPr id="7" name="TextBox 6"/>
          <p:cNvSpPr txBox="1"/>
          <p:nvPr/>
        </p:nvSpPr>
        <p:spPr>
          <a:xfrm>
            <a:off x="8127517" y="3821668"/>
            <a:ext cx="940283"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PUMP</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207864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257800"/>
            <a:ext cx="8229600" cy="1143000"/>
          </a:xfrm>
        </p:spPr>
        <p:txBody>
          <a:bodyPr>
            <a:normAutofit/>
          </a:bodyPr>
          <a:lstStyle/>
          <a:p>
            <a:r>
              <a:rPr lang="en-US" sz="2400" dirty="0" smtClean="0">
                <a:solidFill>
                  <a:srgbClr val="0070C0"/>
                </a:solidFill>
                <a:latin typeface="Times New Roman" pitchFamily="18" charset="0"/>
                <a:cs typeface="Times New Roman" pitchFamily="18" charset="0"/>
              </a:rPr>
              <a:t>Figure 2: Proposed SPV zeta Convertor fed BLDC Motor</a:t>
            </a:r>
            <a:endParaRPr lang="en-US" sz="2400" dirty="0">
              <a:solidFill>
                <a:srgbClr val="0070C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A1FF452-DF04-4BD6-B0BF-EE9EFABE07A1}" type="slidenum">
              <a:rPr lang="en-IN" smtClean="0"/>
              <a:pPr/>
              <a:t>7</a:t>
            </a:fld>
            <a:endParaRPr lang="en-IN" dirty="0"/>
          </a:p>
        </p:txBody>
      </p:sp>
      <p:pic>
        <p:nvPicPr>
          <p:cNvPr id="1026" name="Picture 2" descr="C:\Users\Abhishek\Desktop\proect 2k18\Research papers\Screenshot (67).png"/>
          <p:cNvPicPr>
            <a:picLocks noGrp="1" noChangeAspect="1" noChangeArrowheads="1"/>
          </p:cNvPicPr>
          <p:nvPr>
            <p:ph idx="1"/>
          </p:nvPr>
        </p:nvPicPr>
        <p:blipFill>
          <a:blip r:embed="rId2"/>
          <a:srcRect/>
          <a:stretch>
            <a:fillRect/>
          </a:stretch>
        </p:blipFill>
        <p:spPr bwMode="auto">
          <a:xfrm>
            <a:off x="446314" y="1295400"/>
            <a:ext cx="8392886" cy="4267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a:bodyPr>
          <a:lstStyle/>
          <a:p>
            <a:r>
              <a:rPr lang="en-IN" dirty="0">
                <a:latin typeface="Times New Roman" panose="02020603050405020304" pitchFamily="18" charset="0"/>
                <a:cs typeface="Times New Roman" panose="02020603050405020304" pitchFamily="18" charset="0"/>
              </a:rPr>
              <a:t>Software Simulink </a:t>
            </a:r>
            <a:r>
              <a:rPr lang="en-IN" dirty="0" smtClean="0">
                <a:latin typeface="Times New Roman" panose="02020603050405020304" pitchFamily="18" charset="0"/>
                <a:cs typeface="Times New Roman" panose="02020603050405020304" pitchFamily="18" charset="0"/>
              </a:rPr>
              <a:t>Model:-</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A1FF452-DF04-4BD6-B0BF-EE9EFABE07A1}" type="slidenum">
              <a:rPr lang="en-IN" smtClean="0"/>
              <a:pPr/>
              <a:t>8</a:t>
            </a:fld>
            <a:endParaRPr lang="en-IN"/>
          </a:p>
        </p:txBody>
      </p:sp>
      <p:sp>
        <p:nvSpPr>
          <p:cNvPr id="9" name="Title 1"/>
          <p:cNvSpPr txBox="1">
            <a:spLocks/>
          </p:cNvSpPr>
          <p:nvPr/>
        </p:nvSpPr>
        <p:spPr>
          <a:xfrm>
            <a:off x="1219200" y="5638800"/>
            <a:ext cx="8229600" cy="762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2400" dirty="0" smtClean="0">
                <a:solidFill>
                  <a:srgbClr val="0070C0"/>
                </a:solidFill>
                <a:latin typeface="Times New Roman" pitchFamily="18" charset="0"/>
                <a:cs typeface="Times New Roman" pitchFamily="18" charset="0"/>
              </a:rPr>
              <a:t> Figure </a:t>
            </a:r>
            <a:r>
              <a:rPr lang="en-US" sz="2400" dirty="0" smtClean="0">
                <a:solidFill>
                  <a:srgbClr val="0070C0"/>
                </a:solidFill>
                <a:latin typeface="Times New Roman" pitchFamily="18" charset="0"/>
                <a:cs typeface="Times New Roman" pitchFamily="18" charset="0"/>
              </a:rPr>
              <a:t>3:  </a:t>
            </a:r>
            <a:r>
              <a:rPr lang="en-US" sz="2400" dirty="0" smtClean="0">
                <a:solidFill>
                  <a:srgbClr val="0070C0"/>
                </a:solidFill>
                <a:latin typeface="Times New Roman" pitchFamily="18" charset="0"/>
                <a:cs typeface="Times New Roman" pitchFamily="18" charset="0"/>
              </a:rPr>
              <a:t>MATLAB model of proposed system</a:t>
            </a:r>
            <a:endParaRPr lang="en-US" sz="2400" dirty="0">
              <a:solidFill>
                <a:srgbClr val="0070C0"/>
              </a:solidFill>
              <a:latin typeface="Times New Roman" pitchFamily="18" charset="0"/>
              <a:cs typeface="Times New Roman" pitchFamily="18" charset="0"/>
            </a:endParaRPr>
          </a:p>
        </p:txBody>
      </p:sp>
      <p:pic>
        <p:nvPicPr>
          <p:cNvPr id="6" name="Picture 2" descr="C:\Users\Abhishek\Desktop\project 2k18\Data\images\model 2017a.png"/>
          <p:cNvPicPr>
            <a:picLocks noChangeAspect="1" noChangeArrowheads="1"/>
          </p:cNvPicPr>
          <p:nvPr/>
        </p:nvPicPr>
        <p:blipFill>
          <a:blip r:embed="rId2"/>
          <a:srcRect/>
          <a:stretch>
            <a:fillRect/>
          </a:stretch>
        </p:blipFill>
        <p:spPr bwMode="auto">
          <a:xfrm>
            <a:off x="152400" y="1752600"/>
            <a:ext cx="8830182" cy="4343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1FF452-DF04-4BD6-B0BF-EE9EFABE07A1}" type="slidenum">
              <a:rPr lang="en-IN" smtClean="0"/>
              <a:pPr/>
              <a:t>9</a:t>
            </a:fld>
            <a:endParaRPr lang="en-IN"/>
          </a:p>
        </p:txBody>
      </p:sp>
      <p:sp>
        <p:nvSpPr>
          <p:cNvPr id="9" name="Title 1"/>
          <p:cNvSpPr>
            <a:spLocks noGrp="1"/>
          </p:cNvSpPr>
          <p:nvPr>
            <p:ph type="title"/>
          </p:nvPr>
        </p:nvSpPr>
        <p:spPr>
          <a:xfrm>
            <a:off x="762000" y="457200"/>
            <a:ext cx="8229600" cy="1143000"/>
          </a:xfrm>
        </p:spPr>
        <p:txBody>
          <a:bodyPr>
            <a:normAutofit/>
          </a:bodyPr>
          <a:lstStyle/>
          <a:p>
            <a:r>
              <a:rPr lang="en-IN" dirty="0" smtClean="0">
                <a:latin typeface="Times New Roman" panose="02020603050405020304" pitchFamily="18" charset="0"/>
                <a:cs typeface="Times New Roman" panose="02020603050405020304" pitchFamily="18" charset="0"/>
              </a:rPr>
              <a:t>Results:-</a:t>
            </a:r>
            <a:endParaRPr lang="en-US" dirty="0">
              <a:latin typeface="Times New Roman" pitchFamily="18" charset="0"/>
              <a:cs typeface="Times New Roman" pitchFamily="18" charset="0"/>
            </a:endParaRPr>
          </a:p>
        </p:txBody>
      </p:sp>
      <p:sp>
        <p:nvSpPr>
          <p:cNvPr id="2" name="TextBox 1"/>
          <p:cNvSpPr txBox="1"/>
          <p:nvPr/>
        </p:nvSpPr>
        <p:spPr>
          <a:xfrm>
            <a:off x="2133600" y="6107668"/>
            <a:ext cx="5410200" cy="461665"/>
          </a:xfrm>
          <a:prstGeom prst="rect">
            <a:avLst/>
          </a:prstGeom>
          <a:noFill/>
        </p:spPr>
        <p:txBody>
          <a:bodyPr wrap="square" rtlCol="0">
            <a:spAutoFit/>
          </a:bodyPr>
          <a:lstStyle/>
          <a:p>
            <a:pPr algn="ctr"/>
            <a:r>
              <a:rPr lang="en-US" sz="2400" dirty="0" smtClean="0">
                <a:solidFill>
                  <a:srgbClr val="0070C0"/>
                </a:solidFill>
                <a:latin typeface="Times New Roman" pitchFamily="18" charset="0"/>
                <a:cs typeface="Times New Roman" pitchFamily="18" charset="0"/>
              </a:rPr>
              <a:t>Figure 4 : </a:t>
            </a:r>
            <a:r>
              <a:rPr lang="en-US" sz="2400" dirty="0" smtClean="0">
                <a:solidFill>
                  <a:srgbClr val="0070C0"/>
                </a:solidFill>
                <a:latin typeface="Times New Roman" pitchFamily="18" charset="0"/>
                <a:cs typeface="Times New Roman" pitchFamily="18" charset="0"/>
              </a:rPr>
              <a:t>P-V, I-V Characteristics of Solar</a:t>
            </a:r>
            <a:endParaRPr lang="en-US" sz="2400" dirty="0">
              <a:solidFill>
                <a:srgbClr val="0070C0"/>
              </a:solidFill>
              <a:latin typeface="Times New Roman" pitchFamily="18" charset="0"/>
              <a:cs typeface="Times New Roman" pitchFamily="18" charset="0"/>
            </a:endParaRPr>
          </a:p>
        </p:txBody>
      </p:sp>
      <p:pic>
        <p:nvPicPr>
          <p:cNvPr id="7" name="Picture 6" descr="solar mppt.jpg"/>
          <p:cNvPicPr/>
          <p:nvPr/>
        </p:nvPicPr>
        <p:blipFill>
          <a:blip r:embed="rId2" cstate="print"/>
          <a:stretch>
            <a:fillRect/>
          </a:stretch>
        </p:blipFill>
        <p:spPr>
          <a:xfrm>
            <a:off x="304800" y="1600200"/>
            <a:ext cx="8458200" cy="4419600"/>
          </a:xfrm>
          <a:prstGeom prst="rect">
            <a:avLst/>
          </a:prstGeom>
        </p:spPr>
      </p:pic>
    </p:spTree>
    <p:extLst>
      <p:ext uri="{BB962C8B-B14F-4D97-AF65-F5344CB8AC3E}">
        <p14:creationId xmlns="" xmlns:p14="http://schemas.microsoft.com/office/powerpoint/2010/main" val="436158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880</TotalTime>
  <Words>580</Words>
  <Application>Microsoft Office PowerPoint</Application>
  <PresentationFormat>On-screen Show (4:3)</PresentationFormat>
  <Paragraphs>88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Slide 1</vt:lpstr>
      <vt:lpstr>CONTENT:-</vt:lpstr>
      <vt:lpstr>AIM:-</vt:lpstr>
      <vt:lpstr>OBJECTIVES:-</vt:lpstr>
      <vt:lpstr>METHODOLOGY:-</vt:lpstr>
      <vt:lpstr>BLOCK DIAGRAM:-</vt:lpstr>
      <vt:lpstr>Figure 2: Proposed SPV zeta Convertor fed BLDC Motor</vt:lpstr>
      <vt:lpstr>Software Simulink Model:-</vt:lpstr>
      <vt:lpstr>Results:-</vt:lpstr>
      <vt:lpstr>Result:-</vt:lpstr>
      <vt:lpstr>Result:-</vt:lpstr>
      <vt:lpstr>Result:-</vt:lpstr>
      <vt:lpstr>Result:-</vt:lpstr>
      <vt:lpstr>Result:-</vt:lpstr>
      <vt:lpstr>Result:-</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IRRIGATION TECHNOLOGY TOWARDS FUZZY</dc:title>
  <dc:creator>Dell</dc:creator>
  <cp:lastModifiedBy>Abhishek</cp:lastModifiedBy>
  <cp:revision>113</cp:revision>
  <dcterms:created xsi:type="dcterms:W3CDTF">2016-09-23T07:30:40Z</dcterms:created>
  <dcterms:modified xsi:type="dcterms:W3CDTF">2019-06-06T12:27:15Z</dcterms:modified>
</cp:coreProperties>
</file>