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00356ca4a719a2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00356ca4a719a2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0356ca4a719a2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0356ca4a719a2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95adc9ed2ceef6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5adc9ed2ceef6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00356ca4a719a2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00356ca4a719a2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2eba9a5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2eba9a5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2eba9a5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2eba9a5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2eba9a5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2eba9a5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2eba9a5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2eba9a5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82eba9a5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82eba9a5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2eba9a5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2eba9a5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2eba9a5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2eba9a5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2eba9a5e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2eba9a5e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 y="812456"/>
            <a:ext cx="7382400" cy="22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Seismology, geology and environment</a:t>
            </a:r>
            <a:endParaRPr>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86" name="Google Shape;86;p13"/>
          <p:cNvSpPr txBox="1"/>
          <p:nvPr>
            <p:ph idx="1" type="subTitle"/>
          </p:nvPr>
        </p:nvSpPr>
        <p:spPr>
          <a:xfrm>
            <a:off x="3477125" y="3989175"/>
            <a:ext cx="57834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AA84F"/>
                </a:solidFill>
                <a:latin typeface="Montserrat"/>
                <a:ea typeface="Montserrat"/>
                <a:cs typeface="Montserrat"/>
                <a:sym typeface="Montserrat"/>
              </a:rPr>
              <a:t>Group 3 Final Project Report</a:t>
            </a:r>
            <a:endParaRPr sz="2400">
              <a:solidFill>
                <a:srgbClr val="6AA84F"/>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Shake table</a:t>
            </a:r>
            <a:endParaRPr/>
          </a:p>
        </p:txBody>
      </p:sp>
      <p:pic>
        <p:nvPicPr>
          <p:cNvPr id="141" name="Google Shape;141;p22"/>
          <p:cNvPicPr preferRelativeResize="0"/>
          <p:nvPr/>
        </p:nvPicPr>
        <p:blipFill>
          <a:blip r:embed="rId3">
            <a:alphaModFix/>
          </a:blip>
          <a:stretch>
            <a:fillRect/>
          </a:stretch>
        </p:blipFill>
        <p:spPr>
          <a:xfrm>
            <a:off x="1603989" y="1229864"/>
            <a:ext cx="5936000" cy="333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Earthquake alarm</a:t>
            </a:r>
            <a:endParaRPr/>
          </a:p>
        </p:txBody>
      </p:sp>
      <p:pic>
        <p:nvPicPr>
          <p:cNvPr id="147" name="Google Shape;147;p23"/>
          <p:cNvPicPr preferRelativeResize="0"/>
          <p:nvPr/>
        </p:nvPicPr>
        <p:blipFill rotWithShape="1">
          <a:blip r:embed="rId3">
            <a:alphaModFix/>
          </a:blip>
          <a:srcRect b="16604" l="0" r="1234" t="0"/>
          <a:stretch/>
        </p:blipFill>
        <p:spPr>
          <a:xfrm>
            <a:off x="1855525" y="1113550"/>
            <a:ext cx="5432950" cy="3440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Isolation technique:</a:t>
            </a:r>
            <a:endParaRPr b="1"/>
          </a:p>
        </p:txBody>
      </p:sp>
      <p:pic>
        <p:nvPicPr>
          <p:cNvPr id="153" name="Google Shape;153;p24"/>
          <p:cNvPicPr preferRelativeResize="0"/>
          <p:nvPr/>
        </p:nvPicPr>
        <p:blipFill>
          <a:blip r:embed="rId3">
            <a:alphaModFix/>
          </a:blip>
          <a:stretch>
            <a:fillRect/>
          </a:stretch>
        </p:blipFill>
        <p:spPr>
          <a:xfrm>
            <a:off x="616500" y="1229875"/>
            <a:ext cx="3536861" cy="3456675"/>
          </a:xfrm>
          <a:prstGeom prst="rect">
            <a:avLst/>
          </a:prstGeom>
          <a:noFill/>
          <a:ln>
            <a:noFill/>
          </a:ln>
        </p:spPr>
      </p:pic>
      <p:pic>
        <p:nvPicPr>
          <p:cNvPr id="154" name="Google Shape;154;p24"/>
          <p:cNvPicPr preferRelativeResize="0"/>
          <p:nvPr/>
        </p:nvPicPr>
        <p:blipFill>
          <a:blip r:embed="rId4">
            <a:alphaModFix/>
          </a:blip>
          <a:stretch>
            <a:fillRect/>
          </a:stretch>
        </p:blipFill>
        <p:spPr>
          <a:xfrm>
            <a:off x="5043925" y="1229875"/>
            <a:ext cx="3198901" cy="34566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TUNED MASS DAMPER</a:t>
            </a:r>
            <a:endParaRPr/>
          </a:p>
        </p:txBody>
      </p:sp>
      <p:sp>
        <p:nvSpPr>
          <p:cNvPr id="160" name="Google Shape;160;p25"/>
          <p:cNvSpPr txBox="1"/>
          <p:nvPr>
            <p:ph idx="1" type="body"/>
          </p:nvPr>
        </p:nvSpPr>
        <p:spPr>
          <a:xfrm>
            <a:off x="311700" y="1224925"/>
            <a:ext cx="5088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impact is reduced on the building by sharing the impulse with the heavy mass.</a:t>
            </a:r>
            <a:endParaRPr/>
          </a:p>
          <a:p>
            <a:pPr indent="-342900" lvl="0" marL="457200" rtl="0" algn="l">
              <a:spcBef>
                <a:spcPts val="0"/>
              </a:spcBef>
              <a:spcAft>
                <a:spcPts val="0"/>
              </a:spcAft>
              <a:buSzPts val="1800"/>
              <a:buChar char="●"/>
            </a:pPr>
            <a:r>
              <a:rPr lang="en"/>
              <a:t>The dampers eventually reduce the kinetic energy of the structure</a:t>
            </a:r>
            <a:endParaRPr/>
          </a:p>
        </p:txBody>
      </p:sp>
      <p:pic>
        <p:nvPicPr>
          <p:cNvPr id="161" name="Google Shape;161;p25"/>
          <p:cNvPicPr preferRelativeResize="0"/>
          <p:nvPr/>
        </p:nvPicPr>
        <p:blipFill>
          <a:blip r:embed="rId3">
            <a:alphaModFix/>
          </a:blip>
          <a:stretch>
            <a:fillRect/>
          </a:stretch>
        </p:blipFill>
        <p:spPr>
          <a:xfrm>
            <a:off x="5836429" y="1224925"/>
            <a:ext cx="2995871" cy="333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79125" y="45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Earth</a:t>
            </a:r>
            <a:r>
              <a:rPr lang="en"/>
              <a:t>’s cross section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216225" y="602200"/>
            <a:ext cx="8846376" cy="427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Seismology</a:t>
            </a:r>
            <a:endParaRPr/>
          </a:p>
        </p:txBody>
      </p:sp>
      <p:sp>
        <p:nvSpPr>
          <p:cNvPr id="99" name="Google Shape;99;p15"/>
          <p:cNvSpPr txBox="1"/>
          <p:nvPr>
            <p:ph idx="1" type="body"/>
          </p:nvPr>
        </p:nvSpPr>
        <p:spPr>
          <a:xfrm>
            <a:off x="-184805" y="902249"/>
            <a:ext cx="90171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Aristotle was one of the first to attempt an explanation of earthquakes based on natural phenomena. He postulated that winds within the earth whipped up the occasional shaking of the earth's surface.</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However, these old explanations came to an end when the reign of science took over.</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Now we know earthquakes are generated by </a:t>
            </a:r>
            <a:r>
              <a:rPr b="1" lang="en" sz="1600">
                <a:solidFill>
                  <a:srgbClr val="333333"/>
                </a:solidFill>
                <a:highlight>
                  <a:srgbClr val="FFFFFF"/>
                </a:highlight>
                <a:latin typeface="Arial"/>
                <a:ea typeface="Arial"/>
                <a:cs typeface="Arial"/>
                <a:sym typeface="Arial"/>
              </a:rPr>
              <a:t>seismic waves</a:t>
            </a:r>
            <a:r>
              <a:rPr lang="en" sz="1600">
                <a:solidFill>
                  <a:srgbClr val="333333"/>
                </a:solidFill>
                <a:highlight>
                  <a:srgbClr val="FFFFFF"/>
                </a:highlight>
                <a:latin typeface="Arial"/>
                <a:ea typeface="Arial"/>
                <a:cs typeface="Arial"/>
                <a:sym typeface="Arial"/>
              </a:rPr>
              <a:t>.</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b="1" lang="en" sz="1600">
                <a:solidFill>
                  <a:srgbClr val="000000"/>
                </a:solidFill>
                <a:latin typeface="Arial"/>
                <a:ea typeface="Arial"/>
                <a:cs typeface="Arial"/>
                <a:sym typeface="Arial"/>
              </a:rPr>
              <a:t>Seismic waves</a:t>
            </a:r>
            <a:r>
              <a:rPr lang="en" sz="1600">
                <a:solidFill>
                  <a:srgbClr val="000000"/>
                </a:solidFill>
                <a:latin typeface="Arial"/>
                <a:ea typeface="Arial"/>
                <a:cs typeface="Arial"/>
                <a:sym typeface="Arial"/>
              </a:rPr>
              <a:t> are the waves of energy caused by the sudden breaking of rock within the earth or an explosion. They are the energy that travels through the earth and is recorded on seismographs.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are several different kinds of seismic waves, and they all move in different ways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Two of the most </a:t>
            </a:r>
            <a:r>
              <a:rPr lang="en" sz="1600">
                <a:solidFill>
                  <a:srgbClr val="000000"/>
                </a:solidFill>
                <a:latin typeface="Arial"/>
                <a:ea typeface="Arial"/>
                <a:cs typeface="Arial"/>
                <a:sym typeface="Arial"/>
              </a:rPr>
              <a:t>common</a:t>
            </a:r>
            <a:r>
              <a:rPr lang="en" sz="1600">
                <a:solidFill>
                  <a:srgbClr val="000000"/>
                </a:solidFill>
                <a:latin typeface="Arial"/>
                <a:ea typeface="Arial"/>
                <a:cs typeface="Arial"/>
                <a:sym typeface="Arial"/>
              </a:rPr>
              <a:t> types of waves are:-</a:t>
            </a:r>
            <a:endParaRPr sz="1600">
              <a:solidFill>
                <a:srgbClr val="000000"/>
              </a:solidFill>
              <a:latin typeface="Arial"/>
              <a:ea typeface="Arial"/>
              <a:cs typeface="Arial"/>
              <a:sym typeface="Arial"/>
            </a:endParaRPr>
          </a:p>
          <a:p>
            <a:pPr indent="0" lvl="0" marL="457200" rtl="0" algn="l">
              <a:spcBef>
                <a:spcPts val="1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2"/>
                </a:solidFill>
                <a:latin typeface="Arial"/>
                <a:ea typeface="Arial"/>
                <a:cs typeface="Arial"/>
                <a:sym typeface="Arial"/>
              </a:rPr>
              <a:t>P waves</a:t>
            </a:r>
            <a:endParaRPr b="1" sz="2400">
              <a:solidFill>
                <a:schemeClr val="dk2"/>
              </a:solidFill>
              <a:latin typeface="Arial"/>
              <a:ea typeface="Arial"/>
              <a:cs typeface="Arial"/>
              <a:sym typeface="Arial"/>
            </a:endParaRPr>
          </a:p>
          <a:p>
            <a:pPr indent="0" lvl="0" marL="0" rtl="0" algn="l">
              <a:spcBef>
                <a:spcPts val="1600"/>
              </a:spcBef>
              <a:spcAft>
                <a:spcPts val="0"/>
              </a:spcAft>
              <a:buNone/>
            </a:pPr>
            <a:r>
              <a:t/>
            </a:r>
            <a:endParaRPr b="1" sz="2400">
              <a:solidFill>
                <a:schemeClr val="dk2"/>
              </a:solidFill>
              <a:latin typeface="Arial"/>
              <a:ea typeface="Arial"/>
              <a:cs typeface="Arial"/>
              <a:sym typeface="Arial"/>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sz="2400">
              <a:latin typeface="Arial"/>
              <a:ea typeface="Arial"/>
              <a:cs typeface="Arial"/>
              <a:sym typeface="Arial"/>
            </a:endParaRPr>
          </a:p>
        </p:txBody>
      </p:sp>
      <p:pic>
        <p:nvPicPr>
          <p:cNvPr id="106" name="Google Shape;106;p16"/>
          <p:cNvPicPr preferRelativeResize="0"/>
          <p:nvPr/>
        </p:nvPicPr>
        <p:blipFill>
          <a:blip r:embed="rId3">
            <a:alphaModFix/>
          </a:blip>
          <a:stretch>
            <a:fillRect/>
          </a:stretch>
        </p:blipFill>
        <p:spPr>
          <a:xfrm>
            <a:off x="411775" y="1093700"/>
            <a:ext cx="7222701" cy="361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idx="1" type="body"/>
          </p:nvPr>
        </p:nvSpPr>
        <p:spPr>
          <a:xfrm rot="121">
            <a:off x="311728" y="1229956"/>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rgbClr val="000000"/>
                </a:solidFill>
                <a:latin typeface="Arial"/>
                <a:ea typeface="Arial"/>
                <a:cs typeface="Arial"/>
                <a:sym typeface="Arial"/>
              </a:rPr>
              <a:t>The first kind of body wave is the </a:t>
            </a:r>
            <a:r>
              <a:rPr b="1" lang="en" sz="1600">
                <a:solidFill>
                  <a:srgbClr val="000000"/>
                </a:solidFill>
                <a:latin typeface="Arial"/>
                <a:ea typeface="Arial"/>
                <a:cs typeface="Arial"/>
                <a:sym typeface="Arial"/>
              </a:rPr>
              <a:t>P wave</a:t>
            </a:r>
            <a:r>
              <a:rPr lang="en" sz="1600">
                <a:solidFill>
                  <a:srgbClr val="000000"/>
                </a:solidFill>
                <a:latin typeface="Arial"/>
                <a:ea typeface="Arial"/>
                <a:cs typeface="Arial"/>
                <a:sym typeface="Arial"/>
              </a:rPr>
              <a:t> or </a:t>
            </a:r>
            <a:r>
              <a:rPr b="1" lang="en" sz="1600">
                <a:solidFill>
                  <a:srgbClr val="000000"/>
                </a:solidFill>
                <a:latin typeface="Arial"/>
                <a:ea typeface="Arial"/>
                <a:cs typeface="Arial"/>
                <a:sym typeface="Arial"/>
              </a:rPr>
              <a:t>primary wave</a:t>
            </a:r>
            <a:r>
              <a:rPr lang="en" sz="1600">
                <a:solidFill>
                  <a:srgbClr val="000000"/>
                </a:solidFill>
                <a:latin typeface="Arial"/>
                <a:ea typeface="Arial"/>
                <a:cs typeface="Arial"/>
                <a:sym typeface="Arial"/>
              </a:rPr>
              <a:t>. This is the fastest kind of seismic wave, and, consequently, the first to 'arrive' at a seismic station. The P wave can move through solid rock and fluids, like water or the liquid layers of the earth. It pushes and pulls the rock it moves through just like sound waves push and pull the air.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windows rattle because the sound waves were pushing and pulling on the window glass much like P waves push and pull on rock.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Sometimes animals can hear the P waves of an earthquake. Dogs, for instance, commonly begin barking hysterically just before an earthquake 'hits' (or more specifically, before the surface waves arrive). Usually people can only feel the bump and rattle of these waves.</a:t>
            </a:r>
            <a:endParaRPr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 waves</a:t>
            </a:r>
            <a:endParaRPr/>
          </a:p>
        </p:txBody>
      </p:sp>
      <p:pic>
        <p:nvPicPr>
          <p:cNvPr id="117" name="Google Shape;117;p18"/>
          <p:cNvPicPr preferRelativeResize="0"/>
          <p:nvPr/>
        </p:nvPicPr>
        <p:blipFill>
          <a:blip r:embed="rId3">
            <a:alphaModFix/>
          </a:blip>
          <a:stretch>
            <a:fillRect/>
          </a:stretch>
        </p:blipFill>
        <p:spPr>
          <a:xfrm>
            <a:off x="1204074" y="1054188"/>
            <a:ext cx="6326344" cy="369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rgbClr val="000000"/>
                </a:solidFill>
                <a:latin typeface="Arial"/>
                <a:ea typeface="Arial"/>
                <a:cs typeface="Arial"/>
                <a:sym typeface="Arial"/>
              </a:rPr>
              <a:t>The second type of body wave is the </a:t>
            </a:r>
            <a:r>
              <a:rPr b="1" lang="en" sz="1600">
                <a:solidFill>
                  <a:srgbClr val="000000"/>
                </a:solidFill>
                <a:latin typeface="Arial"/>
                <a:ea typeface="Arial"/>
                <a:cs typeface="Arial"/>
                <a:sym typeface="Arial"/>
              </a:rPr>
              <a:t>S wave</a:t>
            </a:r>
            <a:r>
              <a:rPr lang="en" sz="1600">
                <a:solidFill>
                  <a:srgbClr val="000000"/>
                </a:solidFill>
                <a:latin typeface="Arial"/>
                <a:ea typeface="Arial"/>
                <a:cs typeface="Arial"/>
                <a:sym typeface="Arial"/>
              </a:rPr>
              <a:t> or </a:t>
            </a:r>
            <a:r>
              <a:rPr b="1" lang="en" sz="1600">
                <a:solidFill>
                  <a:srgbClr val="000000"/>
                </a:solidFill>
                <a:latin typeface="Arial"/>
                <a:ea typeface="Arial"/>
                <a:cs typeface="Arial"/>
                <a:sym typeface="Arial"/>
              </a:rPr>
              <a:t>secondary wave</a:t>
            </a:r>
            <a:r>
              <a:rPr lang="en" sz="1600">
                <a:solidFill>
                  <a:srgbClr val="000000"/>
                </a:solidFill>
                <a:latin typeface="Arial"/>
                <a:ea typeface="Arial"/>
                <a:cs typeface="Arial"/>
                <a:sym typeface="Arial"/>
              </a:rPr>
              <a:t>, which is the second wave you feel in an earthquake.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An S wave is slower than a P wave and can only move through solid rock, not through any liquid medium.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is this property of S waves that led seismologists to conclude that the Earth's </a:t>
            </a:r>
            <a:r>
              <a:rPr b="1" lang="en" sz="1600">
                <a:solidFill>
                  <a:srgbClr val="000000"/>
                </a:solidFill>
                <a:latin typeface="Arial"/>
                <a:ea typeface="Arial"/>
                <a:cs typeface="Arial"/>
                <a:sym typeface="Arial"/>
              </a:rPr>
              <a:t>outer core</a:t>
            </a:r>
            <a:r>
              <a:rPr lang="en" sz="1600">
                <a:solidFill>
                  <a:srgbClr val="000000"/>
                </a:solidFill>
                <a:latin typeface="Arial"/>
                <a:ea typeface="Arial"/>
                <a:cs typeface="Arial"/>
                <a:sym typeface="Arial"/>
              </a:rPr>
              <a:t> is a liquid.</a:t>
            </a:r>
            <a:endParaRPr sz="16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Seismograph</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300">
                <a:solidFill>
                  <a:srgbClr val="333333"/>
                </a:solidFill>
                <a:latin typeface="Arial"/>
                <a:ea typeface="Arial"/>
                <a:cs typeface="Arial"/>
                <a:sym typeface="Arial"/>
              </a:rPr>
              <a:t>A seismograph, or seismometer, is an instrument used to detect and record earthquakes.</a:t>
            </a:r>
            <a:endParaRPr sz="1300">
              <a:solidFill>
                <a:srgbClr val="333333"/>
              </a:solidFill>
              <a:latin typeface="Arial"/>
              <a:ea typeface="Arial"/>
              <a:cs typeface="Arial"/>
              <a:sym typeface="Arial"/>
            </a:endParaRPr>
          </a:p>
          <a:p>
            <a:pPr indent="0" lvl="0" marL="457200" rtl="0" algn="l">
              <a:spcBef>
                <a:spcPts val="1600"/>
              </a:spcBef>
              <a:spcAft>
                <a:spcPts val="1600"/>
              </a:spcAft>
              <a:buNone/>
            </a:pPr>
            <a:r>
              <a:t/>
            </a:r>
            <a:endParaRPr sz="1300">
              <a:solidFill>
                <a:srgbClr val="333333"/>
              </a:solidFill>
              <a:latin typeface="Arial"/>
              <a:ea typeface="Arial"/>
              <a:cs typeface="Arial"/>
              <a:sym typeface="Arial"/>
            </a:endParaRPr>
          </a:p>
        </p:txBody>
      </p:sp>
      <p:pic>
        <p:nvPicPr>
          <p:cNvPr id="129" name="Google Shape;129;p20"/>
          <p:cNvPicPr preferRelativeResize="0"/>
          <p:nvPr/>
        </p:nvPicPr>
        <p:blipFill>
          <a:blip r:embed="rId3">
            <a:alphaModFix/>
          </a:blip>
          <a:stretch>
            <a:fillRect/>
          </a:stretch>
        </p:blipFill>
        <p:spPr>
          <a:xfrm>
            <a:off x="945375" y="1795450"/>
            <a:ext cx="2152650" cy="232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 seismograph</a:t>
            </a:r>
            <a:endParaRPr/>
          </a:p>
        </p:txBody>
      </p:sp>
      <p:pic>
        <p:nvPicPr>
          <p:cNvPr id="135" name="Google Shape;135;p21"/>
          <p:cNvPicPr preferRelativeResize="0"/>
          <p:nvPr/>
        </p:nvPicPr>
        <p:blipFill rotWithShape="1">
          <a:blip r:embed="rId3">
            <a:alphaModFix/>
          </a:blip>
          <a:srcRect b="0" l="0" r="0" t="0"/>
          <a:stretch/>
        </p:blipFill>
        <p:spPr>
          <a:xfrm>
            <a:off x="1603996" y="1229875"/>
            <a:ext cx="5935997" cy="33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