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9" r:id="rId3"/>
    <p:sldId id="257" r:id="rId4"/>
    <p:sldId id="258" r:id="rId5"/>
    <p:sldId id="260" r:id="rId6"/>
    <p:sldId id="261" r:id="rId7"/>
    <p:sldId id="262" r:id="rId8"/>
    <p:sldId id="263" r:id="rId9"/>
    <p:sldId id="265" r:id="rId10"/>
    <p:sldId id="266" r:id="rId11"/>
    <p:sldId id="267" r:id="rId12"/>
    <p:sldId id="268" r:id="rId13"/>
    <p:sldId id="273" r:id="rId14"/>
    <p:sldId id="269" r:id="rId15"/>
    <p:sldId id="270" r:id="rId16"/>
    <p:sldId id="271" r:id="rId17"/>
    <p:sldId id="264" r:id="rId18"/>
    <p:sldId id="272" r:id="rId19"/>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16" autoAdjust="0"/>
    <p:restoredTop sz="94610"/>
  </p:normalViewPr>
  <p:slideViewPr>
    <p:cSldViewPr snapToGrid="0" snapToObjects="1">
      <p:cViewPr>
        <p:scale>
          <a:sx n="160" d="100"/>
          <a:sy n="160" d="100"/>
        </p:scale>
        <p:origin x="-4338" y="-121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067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8803319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jpe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notesSlide" Target="../notesSlides/notesSlide17.xml"/><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a:effectLst/>
      </p:bgPr>
    </p:bg>
    <p:spTree>
      <p:nvGrpSpPr>
        <p:cNvPr id="1" name=""/>
        <p:cNvGrpSpPr/>
        <p:nvPr/>
      </p:nvGrpSpPr>
      <p:grpSpPr>
        <a:xfrm>
          <a:off x="0" y="0"/>
          <a:ext cx="0" cy="0"/>
          <a:chOff x="0" y="0"/>
          <a:chExt cx="0" cy="0"/>
        </a:xfrm>
      </p:grpSpPr>
      <p:sp>
        <p:nvSpPr>
          <p:cNvPr id="3" name="Text 0"/>
          <p:cNvSpPr/>
          <p:nvPr/>
        </p:nvSpPr>
        <p:spPr>
          <a:xfrm>
            <a:off x="474291" y="477115"/>
            <a:ext cx="6667500" cy="1714411"/>
          </a:xfrm>
          <a:prstGeom prst="rect">
            <a:avLst/>
          </a:prstGeom>
          <a:noFill/>
          <a:ln/>
        </p:spPr>
        <p:txBody>
          <a:bodyPr wrap="square" lIns="0" tIns="0" rIns="0" bIns="0" rtlCol="0" anchor="ctr"/>
          <a:lstStyle/>
          <a:p>
            <a:pPr algn="l">
              <a:lnSpc>
                <a:spcPts val="6750"/>
              </a:lnSpc>
            </a:pPr>
            <a:r>
              <a:rPr lang="en-US" sz="3000" b="1" dirty="0">
                <a:solidFill>
                  <a:srgbClr val="0C042A"/>
                </a:solidFill>
                <a:latin typeface="Apfel Grotezk" pitchFamily="34" charset="0"/>
                <a:ea typeface="Apfel Grotezk" pitchFamily="34" charset="-122"/>
                <a:cs typeface="Apfel Grotezk" pitchFamily="34" charset="-120"/>
              </a:rPr>
              <a:t>SwarSync - The AI Powered Music Collaboration Platform</a:t>
            </a:r>
            <a:endParaRPr lang="en-US" sz="5625" dirty="0"/>
          </a:p>
        </p:txBody>
      </p:sp>
      <p:sp>
        <p:nvSpPr>
          <p:cNvPr id="4" name="Text 1"/>
          <p:cNvSpPr/>
          <p:nvPr/>
        </p:nvSpPr>
        <p:spPr>
          <a:xfrm>
            <a:off x="7012644" y="1697454"/>
            <a:ext cx="1666764" cy="182814"/>
          </a:xfrm>
          <a:prstGeom prst="rect">
            <a:avLst/>
          </a:prstGeom>
          <a:noFill/>
          <a:ln/>
        </p:spPr>
        <p:txBody>
          <a:bodyPr wrap="square" lIns="0" tIns="0" rIns="0" bIns="0" rtlCol="0" anchor="ctr"/>
          <a:lstStyle/>
          <a:p>
            <a:pPr algn="r">
              <a:lnSpc>
                <a:spcPts val="1440"/>
              </a:lnSpc>
            </a:pPr>
            <a:r>
              <a:rPr lang="en-US" sz="900" b="0" kern="0" spc="24" dirty="0">
                <a:solidFill>
                  <a:srgbClr val="000000"/>
                </a:solidFill>
                <a:latin typeface="Apfel Grotezk" pitchFamily="34" charset="0"/>
                <a:ea typeface="Apfel Grotezk" pitchFamily="34" charset="-122"/>
                <a:cs typeface="Apfel Grotezk" pitchFamily="34" charset="-120"/>
              </a:rPr>
              <a:t>MAY 2024</a:t>
            </a:r>
            <a:endParaRPr lang="en-US" sz="900" dirty="0"/>
          </a:p>
        </p:txBody>
      </p:sp>
      <p:sp>
        <p:nvSpPr>
          <p:cNvPr id="5" name="Shape 2"/>
          <p:cNvSpPr/>
          <p:nvPr/>
        </p:nvSpPr>
        <p:spPr>
          <a:xfrm>
            <a:off x="733639" y="4278704"/>
            <a:ext cx="7397487" cy="863295"/>
          </a:xfrm>
          <a:prstGeom prst="roundRect">
            <a:avLst>
              <a:gd name="adj" fmla="val 80000"/>
            </a:avLst>
          </a:prstGeom>
          <a:solidFill>
            <a:schemeClr val="tx1">
              <a:lumMod val="85000"/>
              <a:lumOff val="15000"/>
            </a:schemeClr>
          </a:solidFill>
          <a:ln/>
        </p:spPr>
      </p:sp>
      <p:sp>
        <p:nvSpPr>
          <p:cNvPr id="8" name="Shape 5"/>
          <p:cNvSpPr/>
          <p:nvPr/>
        </p:nvSpPr>
        <p:spPr>
          <a:xfrm>
            <a:off x="822960" y="3420219"/>
            <a:ext cx="8321041" cy="863295"/>
          </a:xfrm>
          <a:prstGeom prst="roundRect">
            <a:avLst>
              <a:gd name="adj" fmla="val 80000"/>
            </a:avLst>
          </a:prstGeom>
          <a:solidFill>
            <a:schemeClr val="accent5">
              <a:lumMod val="60000"/>
              <a:lumOff val="40000"/>
              <a:alpha val="25000"/>
            </a:schemeClr>
          </a:solidFill>
          <a:ln/>
        </p:spPr>
      </p:sp>
      <p:sp>
        <p:nvSpPr>
          <p:cNvPr id="11" name="Shape 8"/>
          <p:cNvSpPr/>
          <p:nvPr/>
        </p:nvSpPr>
        <p:spPr>
          <a:xfrm>
            <a:off x="4212775" y="2529854"/>
            <a:ext cx="4931226" cy="863295"/>
          </a:xfrm>
          <a:prstGeom prst="roundRect">
            <a:avLst>
              <a:gd name="adj" fmla="val 80000"/>
            </a:avLst>
          </a:prstGeom>
          <a:solidFill>
            <a:srgbClr val="608DB7"/>
          </a:solidFill>
          <a:ln/>
        </p:spPr>
      </p:sp>
      <p:sp>
        <p:nvSpPr>
          <p:cNvPr id="12" name="Shape 9"/>
          <p:cNvSpPr/>
          <p:nvPr/>
        </p:nvSpPr>
        <p:spPr>
          <a:xfrm>
            <a:off x="0" y="2553149"/>
            <a:ext cx="4212774" cy="863295"/>
          </a:xfrm>
          <a:prstGeom prst="roundRect">
            <a:avLst>
              <a:gd name="adj" fmla="val 80000"/>
            </a:avLst>
          </a:prstGeom>
          <a:solidFill>
            <a:srgbClr val="608DB7"/>
          </a:solidFill>
          <a:ln/>
        </p:spPr>
      </p:sp>
      <p:sp>
        <p:nvSpPr>
          <p:cNvPr id="14" name="Flowchart: Delay 13">
            <a:extLst>
              <a:ext uri="{FF2B5EF4-FFF2-40B4-BE49-F238E27FC236}">
                <a16:creationId xmlns:a16="http://schemas.microsoft.com/office/drawing/2014/main" id="{BC909D6D-793E-7DC1-28F9-E953DCCBF384}"/>
              </a:ext>
            </a:extLst>
          </p:cNvPr>
          <p:cNvSpPr/>
          <p:nvPr/>
        </p:nvSpPr>
        <p:spPr>
          <a:xfrm>
            <a:off x="0" y="3420219"/>
            <a:ext cx="822960" cy="854710"/>
          </a:xfrm>
          <a:prstGeom prst="flowChartDelay">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Flowchart: Delay 14">
            <a:extLst>
              <a:ext uri="{FF2B5EF4-FFF2-40B4-BE49-F238E27FC236}">
                <a16:creationId xmlns:a16="http://schemas.microsoft.com/office/drawing/2014/main" id="{B21FB7C0-6ABA-D823-54A7-1F3BAEB27B03}"/>
              </a:ext>
            </a:extLst>
          </p:cNvPr>
          <p:cNvSpPr/>
          <p:nvPr/>
        </p:nvSpPr>
        <p:spPr>
          <a:xfrm>
            <a:off x="0" y="4274929"/>
            <a:ext cx="733639" cy="868571"/>
          </a:xfrm>
          <a:prstGeom prst="flowChartDelay">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Flowchart: Delay 15">
            <a:extLst>
              <a:ext uri="{FF2B5EF4-FFF2-40B4-BE49-F238E27FC236}">
                <a16:creationId xmlns:a16="http://schemas.microsoft.com/office/drawing/2014/main" id="{DEBAEDBC-9442-2692-EE30-3F710DB04680}"/>
              </a:ext>
            </a:extLst>
          </p:cNvPr>
          <p:cNvSpPr/>
          <p:nvPr/>
        </p:nvSpPr>
        <p:spPr>
          <a:xfrm flipH="1">
            <a:off x="8131126" y="4274930"/>
            <a:ext cx="1006066" cy="904226"/>
          </a:xfrm>
          <a:prstGeom prst="flowChartDelay">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1">
    <p:bg>
      <p:bgPr>
        <a:solidFill>
          <a:srgbClr val="FFFFFF"/>
        </a:solidFill>
        <a:effectLst/>
      </p:bgPr>
    </p:bg>
    <p:spTree>
      <p:nvGrpSpPr>
        <p:cNvPr id="1" name=""/>
        <p:cNvGrpSpPr/>
        <p:nvPr/>
      </p:nvGrpSpPr>
      <p:grpSpPr>
        <a:xfrm>
          <a:off x="0" y="0"/>
          <a:ext cx="0" cy="0"/>
          <a:chOff x="0" y="0"/>
          <a:chExt cx="0" cy="0"/>
        </a:xfrm>
      </p:grpSpPr>
      <p:sp>
        <p:nvSpPr>
          <p:cNvPr id="3" name="Text 0"/>
          <p:cNvSpPr/>
          <p:nvPr/>
        </p:nvSpPr>
        <p:spPr>
          <a:xfrm>
            <a:off x="4907590" y="477831"/>
            <a:ext cx="4116800" cy="4422738"/>
          </a:xfrm>
          <a:prstGeom prst="roundRect">
            <a:avLst>
              <a:gd name="adj" fmla="val 6768"/>
            </a:avLst>
          </a:prstGeom>
          <a:solidFill>
            <a:srgbClr val="FFFFFF"/>
          </a:solidFill>
          <a:ln w="21167">
            <a:solidFill>
              <a:srgbClr val="0C042A"/>
            </a:solidFill>
          </a:ln>
        </p:spPr>
        <p:txBody>
          <a:bodyPr wrap="square" lIns="228711" tIns="522129" rIns="228711" bIns="522129" rtlCol="0" anchor="ctr"/>
          <a:lstStyle/>
          <a:p>
            <a:pPr algn="ctr">
              <a:lnSpc>
                <a:spcPts val="2880"/>
              </a:lnSpc>
            </a:pPr>
            <a:endParaRPr lang="en-US" sz="1800" dirty="0"/>
          </a:p>
        </p:txBody>
      </p:sp>
      <p:sp>
        <p:nvSpPr>
          <p:cNvPr id="4" name="Text 1"/>
          <p:cNvSpPr/>
          <p:nvPr/>
        </p:nvSpPr>
        <p:spPr>
          <a:xfrm>
            <a:off x="478358" y="210850"/>
            <a:ext cx="5238750" cy="396227"/>
          </a:xfrm>
          <a:prstGeom prst="rect">
            <a:avLst/>
          </a:prstGeom>
          <a:noFill/>
          <a:ln/>
        </p:spPr>
        <p:txBody>
          <a:bodyPr wrap="square" lIns="0" tIns="0" rIns="0" bIns="0" rtlCol="0" anchor="t"/>
          <a:lstStyle/>
          <a:p>
            <a:pPr algn="l">
              <a:lnSpc>
                <a:spcPts val="3120"/>
              </a:lnSpc>
            </a:pPr>
            <a:r>
              <a:rPr lang="en-US" sz="2400" b="0" dirty="0">
                <a:solidFill>
                  <a:srgbClr val="000000"/>
                </a:solidFill>
                <a:latin typeface="Apfel Grotezk" pitchFamily="34" charset="0"/>
                <a:ea typeface="Apfel Grotezk" pitchFamily="34" charset="-122"/>
                <a:cs typeface="Apfel Grotezk" pitchFamily="34" charset="-120"/>
              </a:rPr>
              <a:t>Unique Features</a:t>
            </a:r>
            <a:endParaRPr lang="en-US" sz="2400" dirty="0"/>
          </a:p>
        </p:txBody>
      </p:sp>
      <p:sp>
        <p:nvSpPr>
          <p:cNvPr id="5" name="Text 2"/>
          <p:cNvSpPr/>
          <p:nvPr/>
        </p:nvSpPr>
        <p:spPr>
          <a:xfrm>
            <a:off x="5970164" y="607077"/>
            <a:ext cx="1982828" cy="473354"/>
          </a:xfrm>
          <a:prstGeom prst="roundRect">
            <a:avLst>
              <a:gd name="adj" fmla="val 80000"/>
            </a:avLst>
          </a:prstGeom>
          <a:solidFill>
            <a:srgbClr val="0C042A"/>
          </a:solidFill>
          <a:ln/>
        </p:spPr>
        <p:txBody>
          <a:bodyPr wrap="square" lIns="110157" tIns="55882" rIns="110157" bIns="55882" rtlCol="0" anchor="ctr"/>
          <a:lstStyle/>
          <a:p>
            <a:pPr algn="ctr">
              <a:lnSpc>
                <a:spcPts val="1680"/>
              </a:lnSpc>
            </a:pPr>
            <a:r>
              <a:rPr lang="en-US" sz="1000" kern="0" spc="180" dirty="0">
                <a:solidFill>
                  <a:srgbClr val="FFFFFF"/>
                </a:solidFill>
                <a:latin typeface="Apfel Grotezk" pitchFamily="34" charset="0"/>
                <a:ea typeface="Apfel Grotezk" pitchFamily="34" charset="-122"/>
                <a:cs typeface="Apfel Grotezk" pitchFamily="34" charset="-120"/>
              </a:rPr>
              <a:t>PROTOTYPE</a:t>
            </a:r>
            <a:endParaRPr lang="en-US" sz="563" dirty="0"/>
          </a:p>
        </p:txBody>
      </p:sp>
      <p:sp>
        <p:nvSpPr>
          <p:cNvPr id="7" name="Text 4"/>
          <p:cNvSpPr/>
          <p:nvPr/>
        </p:nvSpPr>
        <p:spPr>
          <a:xfrm>
            <a:off x="294641" y="843754"/>
            <a:ext cx="4484224" cy="4666206"/>
          </a:xfrm>
          <a:prstGeom prst="rect">
            <a:avLst/>
          </a:prstGeom>
          <a:noFill/>
          <a:ln/>
        </p:spPr>
        <p:txBody>
          <a:bodyPr wrap="square" lIns="0" tIns="0" rIns="0" bIns="0" rtlCol="0" anchor="t"/>
          <a:lstStyle/>
          <a:p>
            <a:pPr marL="190500" indent="-190500" algn="just">
              <a:lnSpc>
                <a:spcPts val="1313"/>
              </a:lnSpc>
              <a:buSzPct val="100000"/>
              <a:buChar char="•"/>
            </a:pPr>
            <a:r>
              <a:rPr lang="en-US" sz="1100" b="1" kern="0" spc="120" dirty="0">
                <a:solidFill>
                  <a:srgbClr val="000000"/>
                </a:solidFill>
                <a:latin typeface="Apfel Grotezk" pitchFamily="34" charset="0"/>
                <a:ea typeface="Apfel Grotezk" pitchFamily="34" charset="-122"/>
                <a:cs typeface="Apfel Grotezk" pitchFamily="34" charset="-120"/>
              </a:rPr>
              <a:t>AI-Driven Composition:</a:t>
            </a:r>
            <a:r>
              <a:rPr lang="en-US" sz="900" b="0" kern="0" spc="120" dirty="0">
                <a:solidFill>
                  <a:srgbClr val="000000"/>
                </a:solidFill>
                <a:latin typeface="Apfel Grotezk" pitchFamily="34" charset="0"/>
                <a:ea typeface="Apfel Grotezk" pitchFamily="34" charset="-122"/>
                <a:cs typeface="Apfel Grotezk" pitchFamily="34" charset="-120"/>
              </a:rPr>
              <a:t> Experience the power of artificial intelligence in music creation. Our platform utilizes cutting-edge AI algorithms to analyze, interpret, and generate original musical compositions , revolutionizing the way music is made</a:t>
            </a:r>
            <a:r>
              <a:rPr lang="en-US" sz="1100" b="0" kern="0" spc="120" dirty="0">
                <a:solidFill>
                  <a:srgbClr val="000000"/>
                </a:solidFill>
                <a:latin typeface="Apfel Grotezk" pitchFamily="34" charset="0"/>
                <a:ea typeface="Apfel Grotezk" pitchFamily="34" charset="-122"/>
                <a:cs typeface="Apfel Grotezk" pitchFamily="34" charset="-120"/>
              </a:rPr>
              <a:t>.</a:t>
            </a:r>
            <a:endParaRPr lang="en-US" sz="900" dirty="0"/>
          </a:p>
          <a:p>
            <a:pPr algn="just">
              <a:lnSpc>
                <a:spcPts val="1125"/>
              </a:lnSpc>
            </a:pPr>
            <a:endParaRPr lang="en-US" sz="900" dirty="0"/>
          </a:p>
          <a:p>
            <a:pPr marL="190500" indent="-190500" algn="just">
              <a:lnSpc>
                <a:spcPts val="1313"/>
              </a:lnSpc>
              <a:buSzPct val="100000"/>
              <a:buChar char="•"/>
            </a:pPr>
            <a:r>
              <a:rPr lang="en-US" sz="1100" b="1" kern="0" spc="120" dirty="0">
                <a:solidFill>
                  <a:srgbClr val="000000"/>
                </a:solidFill>
                <a:latin typeface="Apfel Grotezk" pitchFamily="34" charset="0"/>
                <a:ea typeface="Apfel Grotezk" pitchFamily="34" charset="-122"/>
                <a:cs typeface="Apfel Grotezk" pitchFamily="34" charset="-120"/>
              </a:rPr>
              <a:t>Chord and Note Recognition: </a:t>
            </a:r>
            <a:r>
              <a:rPr lang="en-US" sz="900" b="0" kern="0" spc="120" dirty="0">
                <a:solidFill>
                  <a:srgbClr val="000000"/>
                </a:solidFill>
                <a:latin typeface="Apfel Grotezk" pitchFamily="34" charset="0"/>
                <a:ea typeface="Apfel Grotezk" pitchFamily="34" charset="-122"/>
                <a:cs typeface="Apfel Grotezk" pitchFamily="34" charset="-120"/>
              </a:rPr>
              <a:t>Unlock the secrets of your compositions with advanced chord and note recognition capabilities. Our system analyzes uploaded music files to identify chords and notes, providing invaluable insights for refining your creations.</a:t>
            </a:r>
            <a:endParaRPr lang="en-US" sz="900" dirty="0"/>
          </a:p>
          <a:p>
            <a:pPr algn="just">
              <a:lnSpc>
                <a:spcPts val="1125"/>
              </a:lnSpc>
            </a:pPr>
            <a:endParaRPr lang="en-US" sz="900" dirty="0"/>
          </a:p>
          <a:p>
            <a:pPr marL="190500" indent="-190500" algn="just">
              <a:lnSpc>
                <a:spcPts val="1313"/>
              </a:lnSpc>
              <a:buSzPct val="100000"/>
              <a:buChar char="•"/>
            </a:pPr>
            <a:r>
              <a:rPr lang="en-US" sz="1100" b="1" kern="0" spc="120" dirty="0">
                <a:solidFill>
                  <a:srgbClr val="000000"/>
                </a:solidFill>
                <a:latin typeface="Apfel Grotezk" pitchFamily="34" charset="0"/>
                <a:ea typeface="Apfel Grotezk" pitchFamily="34" charset="-122"/>
                <a:cs typeface="Apfel Grotezk" pitchFamily="34" charset="-120"/>
              </a:rPr>
              <a:t>Lyrics Generation:</a:t>
            </a:r>
            <a:r>
              <a:rPr lang="en-US" sz="900" b="0" kern="0" spc="120" dirty="0">
                <a:solidFill>
                  <a:srgbClr val="000000"/>
                </a:solidFill>
                <a:latin typeface="Apfel Grotezk" pitchFamily="34" charset="0"/>
                <a:ea typeface="Apfel Grotezk" pitchFamily="34" charset="-122"/>
                <a:cs typeface="Apfel Grotezk" pitchFamily="34" charset="-120"/>
              </a:rPr>
              <a:t> Say goodbye to writer's block with our AI-powered lyrics generation tool. Seamlessly generate captivating lyrics based on your musical inspiration, whether it's a catchy melody or an emotional chord progression.</a:t>
            </a:r>
            <a:endParaRPr lang="en-US" sz="900" dirty="0"/>
          </a:p>
          <a:p>
            <a:pPr algn="just">
              <a:lnSpc>
                <a:spcPts val="1125"/>
              </a:lnSpc>
            </a:pPr>
            <a:endParaRPr lang="en-US" sz="900" dirty="0"/>
          </a:p>
          <a:p>
            <a:pPr marL="190500" indent="-190500" algn="just">
              <a:lnSpc>
                <a:spcPts val="1313"/>
              </a:lnSpc>
              <a:buSzPct val="100000"/>
              <a:buChar char="•"/>
            </a:pPr>
            <a:r>
              <a:rPr lang="en-US" sz="1100" b="1" kern="0" spc="120" dirty="0">
                <a:solidFill>
                  <a:srgbClr val="000000"/>
                </a:solidFill>
                <a:latin typeface="Apfel Grotezk" pitchFamily="34" charset="0"/>
                <a:ea typeface="Apfel Grotezk" pitchFamily="34" charset="-122"/>
                <a:cs typeface="Apfel Grotezk" pitchFamily="34" charset="-120"/>
              </a:rPr>
              <a:t>Language Classification: </a:t>
            </a:r>
            <a:r>
              <a:rPr lang="en-US" sz="900" b="0" kern="0" spc="120" dirty="0">
                <a:solidFill>
                  <a:srgbClr val="000000"/>
                </a:solidFill>
                <a:latin typeface="Apfel Grotezk" pitchFamily="34" charset="0"/>
                <a:ea typeface="Apfel Grotezk" pitchFamily="34" charset="-122"/>
                <a:cs typeface="Apfel Grotezk" pitchFamily="34" charset="-120"/>
              </a:rPr>
              <a:t>Break down language barriers with our language classification feature. Ensure accurate processing and analysis of multilingual music files, catering to a global community of musicians and artists.</a:t>
            </a:r>
            <a:endParaRPr lang="en-US" sz="900" dirty="0"/>
          </a:p>
          <a:p>
            <a:pPr algn="just">
              <a:lnSpc>
                <a:spcPts val="1125"/>
              </a:lnSpc>
            </a:pPr>
            <a:endParaRPr lang="en-US" sz="900" dirty="0"/>
          </a:p>
          <a:p>
            <a:pPr marL="190500" indent="-190500">
              <a:lnSpc>
                <a:spcPts val="1313"/>
              </a:lnSpc>
              <a:buSzPct val="100000"/>
              <a:buChar char="•"/>
            </a:pPr>
            <a:r>
              <a:rPr lang="en-US" sz="1100" b="1" kern="0" spc="120" dirty="0">
                <a:solidFill>
                  <a:srgbClr val="000000"/>
                </a:solidFill>
                <a:latin typeface="Apfel Grotezk" pitchFamily="34" charset="0"/>
                <a:ea typeface="Apfel Grotezk" pitchFamily="34" charset="-122"/>
                <a:cs typeface="Apfel Grotezk" pitchFamily="34" charset="-120"/>
              </a:rPr>
              <a:t>Multilingual Support</a:t>
            </a:r>
            <a:r>
              <a:rPr lang="en-US" sz="900" b="0" kern="0" spc="120" dirty="0">
                <a:solidFill>
                  <a:srgbClr val="000000"/>
                </a:solidFill>
                <a:latin typeface="Apfel Grotezk" pitchFamily="34" charset="0"/>
                <a:ea typeface="Apfel Grotezk" pitchFamily="34" charset="-122"/>
                <a:cs typeface="Apfel Grotezk" pitchFamily="34" charset="-120"/>
              </a:rPr>
              <a:t>: Embrace diversity and inclusivity with </a:t>
            </a:r>
            <a:endParaRPr lang="en-US" sz="900" dirty="0"/>
          </a:p>
          <a:p>
            <a:pPr>
              <a:lnSpc>
                <a:spcPts val="1313"/>
              </a:lnSpc>
            </a:pPr>
            <a:r>
              <a:rPr lang="en-US" sz="1100" b="0" kern="0" spc="120" dirty="0">
                <a:solidFill>
                  <a:srgbClr val="000000"/>
                </a:solidFill>
                <a:latin typeface="Apfel Grotezk" pitchFamily="34" charset="0"/>
                <a:ea typeface="Apfel Grotezk" pitchFamily="34" charset="-122"/>
                <a:cs typeface="Apfel Grotezk" pitchFamily="34" charset="-120"/>
              </a:rPr>
              <a:t>   </a:t>
            </a:r>
            <a:r>
              <a:rPr lang="en-US" sz="900" b="0" kern="0" spc="120" dirty="0">
                <a:solidFill>
                  <a:srgbClr val="000000"/>
                </a:solidFill>
                <a:latin typeface="Apfel Grotezk" panose="020B0604020202020204" charset="0"/>
                <a:ea typeface="Apfel Grotezk" pitchFamily="34" charset="-122"/>
                <a:cs typeface="Apfel Grotezk" pitchFamily="34" charset="-120"/>
              </a:rPr>
              <a:t>multilingual support for music files. Our platform </a:t>
            </a:r>
            <a:endParaRPr lang="en-US" sz="900" dirty="0">
              <a:latin typeface="Apfel Grotezk" panose="020B0604020202020204" charset="0"/>
            </a:endParaRPr>
          </a:p>
          <a:p>
            <a:pPr>
              <a:lnSpc>
                <a:spcPts val="1313"/>
              </a:lnSpc>
            </a:pPr>
            <a:r>
              <a:rPr lang="en-US" sz="900" b="0" kern="0" spc="120" dirty="0">
                <a:solidFill>
                  <a:srgbClr val="000000"/>
                </a:solidFill>
                <a:latin typeface="Apfel Grotezk" panose="020B0604020202020204" charset="0"/>
                <a:ea typeface="Apfel Grotezk" pitchFamily="34" charset="-122"/>
                <a:cs typeface="Apfel Grotezk" pitchFamily="34" charset="-120"/>
              </a:rPr>
              <a:t>   accommodates various languages, allowing users from</a:t>
            </a:r>
            <a:endParaRPr lang="en-US" sz="900" dirty="0">
              <a:latin typeface="Apfel Grotezk" panose="020B0604020202020204" charset="0"/>
            </a:endParaRPr>
          </a:p>
          <a:p>
            <a:pPr>
              <a:lnSpc>
                <a:spcPts val="1313"/>
              </a:lnSpc>
            </a:pPr>
            <a:r>
              <a:rPr lang="en-US" sz="900" b="0" kern="0" spc="120" dirty="0">
                <a:solidFill>
                  <a:srgbClr val="000000"/>
                </a:solidFill>
                <a:latin typeface="Apfel Grotezk" panose="020B0604020202020204" charset="0"/>
                <a:ea typeface="Apfel Grotezk" pitchFamily="34" charset="-122"/>
                <a:cs typeface="Apfel Grotezk" pitchFamily="34" charset="-120"/>
              </a:rPr>
              <a:t>  different cultural backgrounds to express themselves freely</a:t>
            </a:r>
            <a:r>
              <a:rPr lang="en-US" sz="1100" b="0" kern="0" spc="120" dirty="0">
                <a:solidFill>
                  <a:srgbClr val="000000"/>
                </a:solidFill>
                <a:latin typeface="Apfel Grotezk" pitchFamily="34" charset="0"/>
                <a:ea typeface="Apfel Grotezk" pitchFamily="34" charset="-122"/>
                <a:cs typeface="Apfel Grotezk" pitchFamily="34" charset="-120"/>
              </a:rPr>
              <a:t>.</a:t>
            </a:r>
            <a:endParaRPr lang="en-US" sz="900" dirty="0"/>
          </a:p>
          <a:p>
            <a:pPr algn="just">
              <a:lnSpc>
                <a:spcPts val="1125"/>
              </a:lnSpc>
            </a:pPr>
            <a:endParaRPr lang="en-US" sz="900" dirty="0"/>
          </a:p>
          <a:p>
            <a:pPr algn="just">
              <a:lnSpc>
                <a:spcPts val="1125"/>
              </a:lnSpc>
            </a:pPr>
            <a:endParaRPr lang="en-US" sz="900" dirty="0"/>
          </a:p>
        </p:txBody>
      </p:sp>
      <p:sp>
        <p:nvSpPr>
          <p:cNvPr id="2" name="Flowchart: Delay 1">
            <a:extLst>
              <a:ext uri="{FF2B5EF4-FFF2-40B4-BE49-F238E27FC236}">
                <a16:creationId xmlns:a16="http://schemas.microsoft.com/office/drawing/2014/main" id="{0556EED4-3D3F-F332-08C0-A221F14517B5}"/>
              </a:ext>
            </a:extLst>
          </p:cNvPr>
          <p:cNvSpPr/>
          <p:nvPr/>
        </p:nvSpPr>
        <p:spPr>
          <a:xfrm>
            <a:off x="-4701" y="128775"/>
            <a:ext cx="398596" cy="506437"/>
          </a:xfrm>
          <a:prstGeom prst="flowChartDelay">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2">
    <p:bg>
      <p:bgPr>
        <a:solidFill>
          <a:srgbClr val="FFFFFF"/>
        </a:solidFill>
        <a:effectLst/>
      </p:bgPr>
    </p:bg>
    <p:spTree>
      <p:nvGrpSpPr>
        <p:cNvPr id="1" name=""/>
        <p:cNvGrpSpPr/>
        <p:nvPr/>
      </p:nvGrpSpPr>
      <p:grpSpPr>
        <a:xfrm>
          <a:off x="0" y="0"/>
          <a:ext cx="0" cy="0"/>
          <a:chOff x="0" y="0"/>
          <a:chExt cx="0" cy="0"/>
        </a:xfrm>
      </p:grpSpPr>
      <p:sp>
        <p:nvSpPr>
          <p:cNvPr id="3" name="Text 0"/>
          <p:cNvSpPr/>
          <p:nvPr/>
        </p:nvSpPr>
        <p:spPr>
          <a:xfrm>
            <a:off x="4907590" y="477831"/>
            <a:ext cx="4116800" cy="4422738"/>
          </a:xfrm>
          <a:prstGeom prst="roundRect">
            <a:avLst>
              <a:gd name="adj" fmla="val 6768"/>
            </a:avLst>
          </a:prstGeom>
          <a:solidFill>
            <a:srgbClr val="FFFFFF"/>
          </a:solidFill>
          <a:ln w="21167">
            <a:solidFill>
              <a:srgbClr val="0C042A"/>
            </a:solidFill>
          </a:ln>
        </p:spPr>
        <p:txBody>
          <a:bodyPr wrap="square" lIns="228711" tIns="522129" rIns="228711" bIns="522129" rtlCol="0" anchor="ctr"/>
          <a:lstStyle/>
          <a:p>
            <a:pPr algn="ctr">
              <a:lnSpc>
                <a:spcPts val="2880"/>
              </a:lnSpc>
            </a:pPr>
            <a:endParaRPr lang="en-US" sz="1800" dirty="0"/>
          </a:p>
        </p:txBody>
      </p:sp>
      <p:sp>
        <p:nvSpPr>
          <p:cNvPr id="4" name="Text 1"/>
          <p:cNvSpPr/>
          <p:nvPr/>
        </p:nvSpPr>
        <p:spPr>
          <a:xfrm>
            <a:off x="603917" y="174822"/>
            <a:ext cx="5238750" cy="397182"/>
          </a:xfrm>
          <a:prstGeom prst="rect">
            <a:avLst/>
          </a:prstGeom>
          <a:noFill/>
          <a:ln/>
        </p:spPr>
        <p:txBody>
          <a:bodyPr wrap="square" lIns="0" tIns="0" rIns="0" bIns="0" rtlCol="0" anchor="t"/>
          <a:lstStyle/>
          <a:p>
            <a:pPr algn="l">
              <a:lnSpc>
                <a:spcPts val="3120"/>
              </a:lnSpc>
            </a:pPr>
            <a:r>
              <a:rPr lang="en-US" sz="2400" b="0" dirty="0">
                <a:solidFill>
                  <a:srgbClr val="000000"/>
                </a:solidFill>
                <a:latin typeface="Apfel Grotezk" pitchFamily="34" charset="0"/>
                <a:ea typeface="Apfel Grotezk" pitchFamily="34" charset="-122"/>
                <a:cs typeface="Apfel Grotezk" pitchFamily="34" charset="-120"/>
              </a:rPr>
              <a:t>Unique Features</a:t>
            </a:r>
            <a:endParaRPr lang="en-US" sz="2400" dirty="0"/>
          </a:p>
        </p:txBody>
      </p:sp>
      <p:sp>
        <p:nvSpPr>
          <p:cNvPr id="5" name="Text 2"/>
          <p:cNvSpPr/>
          <p:nvPr/>
        </p:nvSpPr>
        <p:spPr>
          <a:xfrm>
            <a:off x="5970164" y="607077"/>
            <a:ext cx="1982828" cy="473354"/>
          </a:xfrm>
          <a:prstGeom prst="roundRect">
            <a:avLst>
              <a:gd name="adj" fmla="val 80000"/>
            </a:avLst>
          </a:prstGeom>
          <a:solidFill>
            <a:srgbClr val="0C042A"/>
          </a:solidFill>
          <a:ln/>
        </p:spPr>
        <p:txBody>
          <a:bodyPr wrap="square" lIns="110157" tIns="55882" rIns="110157" bIns="55882" rtlCol="0" anchor="ctr"/>
          <a:lstStyle/>
          <a:p>
            <a:pPr algn="ctr">
              <a:lnSpc>
                <a:spcPts val="1680"/>
              </a:lnSpc>
            </a:pPr>
            <a:r>
              <a:rPr lang="en-US" sz="1000" kern="0" spc="180" dirty="0">
                <a:solidFill>
                  <a:srgbClr val="FFFFFF"/>
                </a:solidFill>
                <a:latin typeface="Apfel Grotezk" pitchFamily="34" charset="0"/>
                <a:ea typeface="Apfel Grotezk" pitchFamily="34" charset="-122"/>
                <a:cs typeface="Apfel Grotezk" pitchFamily="34" charset="-120"/>
              </a:rPr>
              <a:t>PROTOTYPE</a:t>
            </a:r>
            <a:endParaRPr lang="en-US" sz="563" dirty="0"/>
          </a:p>
        </p:txBody>
      </p:sp>
      <p:sp>
        <p:nvSpPr>
          <p:cNvPr id="7" name="Text 4"/>
          <p:cNvSpPr/>
          <p:nvPr/>
        </p:nvSpPr>
        <p:spPr>
          <a:xfrm>
            <a:off x="284540" y="800855"/>
            <a:ext cx="4484224" cy="4690030"/>
          </a:xfrm>
          <a:prstGeom prst="rect">
            <a:avLst/>
          </a:prstGeom>
          <a:noFill/>
          <a:ln/>
        </p:spPr>
        <p:txBody>
          <a:bodyPr wrap="square" lIns="0" tIns="0" rIns="0" bIns="0" rtlCol="0" anchor="t"/>
          <a:lstStyle/>
          <a:p>
            <a:pPr marL="190500" indent="-190500" algn="l">
              <a:lnSpc>
                <a:spcPts val="1313"/>
              </a:lnSpc>
              <a:buSzPct val="100000"/>
              <a:buChar char="•"/>
            </a:pPr>
            <a:r>
              <a:rPr lang="en-US" sz="1100" b="1" kern="0" spc="120" dirty="0">
                <a:solidFill>
                  <a:srgbClr val="000000"/>
                </a:solidFill>
                <a:latin typeface="Apfel Grotezk" pitchFamily="34" charset="0"/>
                <a:ea typeface="Apfel Grotezk" pitchFamily="34" charset="-122"/>
                <a:cs typeface="Apfel Grotezk" pitchFamily="34" charset="-120"/>
              </a:rPr>
              <a:t>Generate Music from Prompt: </a:t>
            </a:r>
            <a:r>
              <a:rPr lang="en-US" sz="900" b="0" kern="0" spc="120" dirty="0">
                <a:solidFill>
                  <a:srgbClr val="000000"/>
                </a:solidFill>
                <a:latin typeface="Apfel Grotezk" pitchFamily="34" charset="0"/>
                <a:ea typeface="Apfel Grotezk" pitchFamily="34" charset="-122"/>
                <a:cs typeface="Apfel Grotezk" pitchFamily="34" charset="-120"/>
              </a:rPr>
              <a:t>Ignite your creativity with our innovative "Generate Music from Prompt" feature. Simply provide a prompt or brief description, and watch as our AI crafts original musical compositions tailored to your specifications.</a:t>
            </a:r>
            <a:endParaRPr lang="en-US" sz="900" dirty="0"/>
          </a:p>
          <a:p>
            <a:pPr algn="l">
              <a:lnSpc>
                <a:spcPts val="1125"/>
              </a:lnSpc>
            </a:pPr>
            <a:endParaRPr lang="en-US" sz="900" dirty="0"/>
          </a:p>
          <a:p>
            <a:pPr marL="190500" indent="-190500" algn="l">
              <a:lnSpc>
                <a:spcPts val="1313"/>
              </a:lnSpc>
              <a:buSzPct val="100000"/>
              <a:buChar char="•"/>
            </a:pPr>
            <a:r>
              <a:rPr lang="en-US" sz="1100" b="1" kern="0" spc="120" dirty="0">
                <a:solidFill>
                  <a:srgbClr val="000000"/>
                </a:solidFill>
                <a:latin typeface="Apfel Grotezk" pitchFamily="34" charset="0"/>
                <a:ea typeface="Apfel Grotezk" pitchFamily="34" charset="-122"/>
                <a:cs typeface="Apfel Grotezk" pitchFamily="34" charset="-120"/>
              </a:rPr>
              <a:t>Seamless Collaboration Workspace: </a:t>
            </a:r>
            <a:r>
              <a:rPr lang="en-US" sz="900" b="0" kern="0" spc="120" dirty="0">
                <a:solidFill>
                  <a:srgbClr val="000000"/>
                </a:solidFill>
                <a:latin typeface="Apfel Grotezk" pitchFamily="34" charset="0"/>
                <a:ea typeface="Apfel Grotezk" pitchFamily="34" charset="-122"/>
                <a:cs typeface="Apfel Grotezk" pitchFamily="34" charset="-120"/>
              </a:rPr>
              <a:t>Collaborate effortlessly with our intuitive workspace. Upload, edit, and version-control audio files in real-time, facilitating teamwork and enhancing the collaborative process.</a:t>
            </a:r>
            <a:endParaRPr lang="en-US" sz="900" dirty="0"/>
          </a:p>
          <a:p>
            <a:pPr algn="l">
              <a:lnSpc>
                <a:spcPts val="1125"/>
              </a:lnSpc>
            </a:pPr>
            <a:endParaRPr lang="en-US" sz="900" dirty="0"/>
          </a:p>
          <a:p>
            <a:pPr marL="190500" indent="-190500" algn="l">
              <a:lnSpc>
                <a:spcPts val="1313"/>
              </a:lnSpc>
              <a:buSzPct val="100000"/>
              <a:buChar char="•"/>
            </a:pPr>
            <a:r>
              <a:rPr lang="en-US" sz="1100" b="1" kern="0" spc="120" dirty="0">
                <a:solidFill>
                  <a:srgbClr val="000000"/>
                </a:solidFill>
                <a:latin typeface="Apfel Grotezk" pitchFamily="34" charset="0"/>
                <a:ea typeface="Apfel Grotezk" pitchFamily="34" charset="-122"/>
                <a:cs typeface="Apfel Grotezk" pitchFamily="34" charset="-120"/>
              </a:rPr>
              <a:t>Global Collaboration Invitations:</a:t>
            </a:r>
            <a:r>
              <a:rPr lang="en-US" sz="900" b="0" kern="0" spc="120" dirty="0">
                <a:solidFill>
                  <a:srgbClr val="000000"/>
                </a:solidFill>
                <a:latin typeface="Apfel Grotezk" pitchFamily="34" charset="0"/>
                <a:ea typeface="Apfel Grotezk" pitchFamily="34" charset="-122"/>
                <a:cs typeface="Apfel Grotezk" pitchFamily="34" charset="-120"/>
              </a:rPr>
              <a:t> Connect with like-minded musicians from around the world. Post collaboration invitations globally, allowing interested users to apply and participate in your projects, fostering a vibrant and diverse community.</a:t>
            </a:r>
            <a:endParaRPr lang="en-US" sz="900" dirty="0"/>
          </a:p>
          <a:p>
            <a:pPr algn="l">
              <a:lnSpc>
                <a:spcPts val="1125"/>
              </a:lnSpc>
            </a:pPr>
            <a:endParaRPr lang="en-US" sz="900" dirty="0"/>
          </a:p>
          <a:p>
            <a:pPr marL="190500" indent="-190500" algn="l">
              <a:lnSpc>
                <a:spcPts val="1313"/>
              </a:lnSpc>
              <a:buSzPct val="100000"/>
              <a:buChar char="•"/>
            </a:pPr>
            <a:r>
              <a:rPr lang="en-US" sz="1100" b="1" kern="0" spc="120" dirty="0">
                <a:solidFill>
                  <a:srgbClr val="000000"/>
                </a:solidFill>
                <a:latin typeface="Apfel Grotezk" pitchFamily="34" charset="0"/>
                <a:ea typeface="Apfel Grotezk" pitchFamily="34" charset="-122"/>
                <a:cs typeface="Apfel Grotezk" pitchFamily="34" charset="-120"/>
              </a:rPr>
              <a:t>Chat Functionalities:</a:t>
            </a:r>
            <a:r>
              <a:rPr lang="en-US" sz="900" b="0" kern="0" spc="120" dirty="0">
                <a:solidFill>
                  <a:srgbClr val="000000"/>
                </a:solidFill>
                <a:latin typeface="Apfel Grotezk" pitchFamily="34" charset="0"/>
                <a:ea typeface="Apfel Grotezk" pitchFamily="34" charset="-122"/>
                <a:cs typeface="Apfel Grotezk" pitchFamily="34" charset="-120"/>
              </a:rPr>
              <a:t> Foster communication and exchange ideas with dedicated chat rooms within song dashboards. Discuss concepts, provide feedback, and coordinate efforts with collaborators in real-time.</a:t>
            </a:r>
            <a:endParaRPr lang="en-US" sz="900" dirty="0"/>
          </a:p>
          <a:p>
            <a:pPr algn="l">
              <a:lnSpc>
                <a:spcPts val="1125"/>
              </a:lnSpc>
            </a:pPr>
            <a:endParaRPr lang="en-US" sz="900" dirty="0"/>
          </a:p>
          <a:p>
            <a:pPr marL="190500" indent="-190500" algn="l">
              <a:lnSpc>
                <a:spcPts val="1313"/>
              </a:lnSpc>
              <a:buSzPct val="100000"/>
              <a:buChar char="•"/>
            </a:pPr>
            <a:r>
              <a:rPr lang="en-US" sz="1100" b="1" kern="0" spc="120" dirty="0">
                <a:solidFill>
                  <a:srgbClr val="000000"/>
                </a:solidFill>
                <a:latin typeface="Apfel Grotezk" pitchFamily="34" charset="0"/>
                <a:ea typeface="Apfel Grotezk" pitchFamily="34" charset="-122"/>
                <a:cs typeface="Apfel Grotezk" pitchFamily="34" charset="-120"/>
              </a:rPr>
              <a:t>Secure and Scalable:</a:t>
            </a:r>
            <a:r>
              <a:rPr lang="en-US" sz="900" b="0" kern="0" spc="120" dirty="0">
                <a:solidFill>
                  <a:srgbClr val="000000"/>
                </a:solidFill>
                <a:latin typeface="Apfel Grotezk" pitchFamily="34" charset="0"/>
                <a:ea typeface="Apfel Grotezk" pitchFamily="34" charset="-122"/>
                <a:cs typeface="Apfel Grotezk" pitchFamily="34" charset="-120"/>
              </a:rPr>
              <a:t> Rest assured knowing your data and creations are safe with robust security measures. Our platform is designed for scalability, capable of handling large user bases and concurrent collaborations without compromising performance.</a:t>
            </a:r>
            <a:endParaRPr lang="en-US" sz="900" dirty="0"/>
          </a:p>
          <a:p>
            <a:pPr algn="l">
              <a:lnSpc>
                <a:spcPts val="1125"/>
              </a:lnSpc>
            </a:pPr>
            <a:endParaRPr lang="en-US" sz="900" dirty="0"/>
          </a:p>
          <a:p>
            <a:pPr algn="l">
              <a:lnSpc>
                <a:spcPts val="1125"/>
              </a:lnSpc>
            </a:pPr>
            <a:endParaRPr lang="en-US" sz="900" dirty="0"/>
          </a:p>
        </p:txBody>
      </p:sp>
      <p:sp>
        <p:nvSpPr>
          <p:cNvPr id="2" name="Flowchart: Delay 1">
            <a:extLst>
              <a:ext uri="{FF2B5EF4-FFF2-40B4-BE49-F238E27FC236}">
                <a16:creationId xmlns:a16="http://schemas.microsoft.com/office/drawing/2014/main" id="{76FB326F-08BD-AC0C-64D5-45E733EE76BA}"/>
              </a:ext>
            </a:extLst>
          </p:cNvPr>
          <p:cNvSpPr/>
          <p:nvPr/>
        </p:nvSpPr>
        <p:spPr>
          <a:xfrm>
            <a:off x="-4701" y="100640"/>
            <a:ext cx="398596" cy="506437"/>
          </a:xfrm>
          <a:prstGeom prst="flowChartDelay">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3">
    <p:bg>
      <p:bgPr>
        <a:solidFill>
          <a:srgbClr val="FFFFFF"/>
        </a:solidFill>
        <a:effectLst/>
      </p:bgPr>
    </p:bg>
    <p:spTree>
      <p:nvGrpSpPr>
        <p:cNvPr id="1" name=""/>
        <p:cNvGrpSpPr/>
        <p:nvPr/>
      </p:nvGrpSpPr>
      <p:grpSpPr>
        <a:xfrm>
          <a:off x="0" y="0"/>
          <a:ext cx="0" cy="0"/>
          <a:chOff x="0" y="0"/>
          <a:chExt cx="0" cy="0"/>
        </a:xfrm>
      </p:grpSpPr>
      <p:sp>
        <p:nvSpPr>
          <p:cNvPr id="3" name="Text 0"/>
          <p:cNvSpPr/>
          <p:nvPr/>
        </p:nvSpPr>
        <p:spPr>
          <a:xfrm>
            <a:off x="476250" y="700087"/>
            <a:ext cx="5238750" cy="396227"/>
          </a:xfrm>
          <a:prstGeom prst="rect">
            <a:avLst/>
          </a:prstGeom>
          <a:noFill/>
          <a:ln/>
        </p:spPr>
        <p:txBody>
          <a:bodyPr wrap="square" lIns="0" tIns="0" rIns="0" bIns="0" rtlCol="0" anchor="t"/>
          <a:lstStyle/>
          <a:p>
            <a:pPr algn="l">
              <a:lnSpc>
                <a:spcPts val="3120"/>
              </a:lnSpc>
            </a:pPr>
            <a:r>
              <a:rPr lang="en-US" sz="2400" b="0" dirty="0">
                <a:solidFill>
                  <a:srgbClr val="000000"/>
                </a:solidFill>
                <a:latin typeface="Apfel Grotezk" pitchFamily="34" charset="0"/>
                <a:ea typeface="Apfel Grotezk" pitchFamily="34" charset="-122"/>
                <a:cs typeface="Apfel Grotezk" pitchFamily="34" charset="-120"/>
              </a:rPr>
              <a:t>Load Time Optimization </a:t>
            </a:r>
            <a:endParaRPr lang="en-US" sz="2400" dirty="0"/>
          </a:p>
        </p:txBody>
      </p:sp>
      <p:sp>
        <p:nvSpPr>
          <p:cNvPr id="5" name="Text 2"/>
          <p:cNvSpPr/>
          <p:nvPr/>
        </p:nvSpPr>
        <p:spPr>
          <a:xfrm>
            <a:off x="476250" y="279303"/>
            <a:ext cx="8191378" cy="2857167"/>
          </a:xfrm>
          <a:prstGeom prst="rect">
            <a:avLst/>
          </a:prstGeom>
          <a:noFill/>
          <a:ln/>
        </p:spPr>
        <p:txBody>
          <a:bodyPr wrap="square" lIns="0" tIns="0" rIns="0" bIns="0" rtlCol="0" anchor="t"/>
          <a:lstStyle/>
          <a:p>
            <a:pPr algn="l">
              <a:lnSpc>
                <a:spcPts val="2250"/>
              </a:lnSpc>
            </a:pPr>
            <a:endParaRPr lang="en-US" sz="1800" dirty="0"/>
          </a:p>
          <a:p>
            <a:pPr>
              <a:lnSpc>
                <a:spcPts val="2250"/>
              </a:lnSpc>
            </a:pPr>
            <a:endParaRPr lang="en-US" sz="1800" dirty="0"/>
          </a:p>
          <a:p>
            <a:pPr algn="l">
              <a:lnSpc>
                <a:spcPts val="2250"/>
              </a:lnSpc>
            </a:pPr>
            <a:endParaRPr lang="en-US" sz="1200" b="0" kern="0" spc="60" dirty="0">
              <a:solidFill>
                <a:srgbClr val="000000"/>
              </a:solidFill>
              <a:latin typeface="Apfel Grotezk" pitchFamily="34" charset="0"/>
              <a:ea typeface="Apfel Grotezk" pitchFamily="34" charset="-122"/>
              <a:cs typeface="Apfel Grotezk" pitchFamily="34" charset="-120"/>
            </a:endParaRPr>
          </a:p>
          <a:p>
            <a:pPr algn="l">
              <a:lnSpc>
                <a:spcPts val="2250"/>
              </a:lnSpc>
            </a:pPr>
            <a:r>
              <a:rPr lang="en-US" sz="1200" b="0" kern="0" spc="60" dirty="0">
                <a:solidFill>
                  <a:srgbClr val="000000"/>
                </a:solidFill>
                <a:latin typeface="Apfel Grotezk" pitchFamily="34" charset="0"/>
                <a:ea typeface="Apfel Grotezk" pitchFamily="34" charset="-122"/>
                <a:cs typeface="Apfel Grotezk" pitchFamily="34" charset="-120"/>
              </a:rPr>
              <a:t>Optimizing the load in the system is crucial for ensuring smooth performance and seamless user experience, especially in a platform like SwarSync where users may upload, edit, and collaborate on multiple audio files simultaneously. Here are some strategies to optimize the load in the system:</a:t>
            </a:r>
            <a:endParaRPr lang="en-US" sz="1800" dirty="0"/>
          </a:p>
          <a:p>
            <a:pPr algn="l">
              <a:lnSpc>
                <a:spcPts val="2250"/>
              </a:lnSpc>
            </a:pPr>
            <a:endParaRPr lang="en-US" sz="1800" dirty="0"/>
          </a:p>
          <a:p>
            <a:pPr algn="l">
              <a:lnSpc>
                <a:spcPts val="2250"/>
              </a:lnSpc>
            </a:pPr>
            <a:endParaRPr lang="en-US" sz="1800" dirty="0"/>
          </a:p>
          <a:p>
            <a:pPr algn="l">
              <a:lnSpc>
                <a:spcPts val="2250"/>
              </a:lnSpc>
            </a:pPr>
            <a:endParaRPr lang="en-US" sz="1800" dirty="0"/>
          </a:p>
          <a:p>
            <a:pPr algn="l">
              <a:lnSpc>
                <a:spcPts val="2250"/>
              </a:lnSpc>
            </a:pPr>
            <a:endParaRPr lang="en-US" sz="1800" dirty="0"/>
          </a:p>
        </p:txBody>
      </p:sp>
      <p:sp>
        <p:nvSpPr>
          <p:cNvPr id="6" name="Text 3"/>
          <p:cNvSpPr/>
          <p:nvPr/>
        </p:nvSpPr>
        <p:spPr>
          <a:xfrm>
            <a:off x="476250" y="2072676"/>
            <a:ext cx="8191378" cy="3212156"/>
          </a:xfrm>
          <a:prstGeom prst="rect">
            <a:avLst/>
          </a:prstGeom>
          <a:noFill/>
          <a:ln/>
        </p:spPr>
        <p:txBody>
          <a:bodyPr wrap="square" lIns="0" tIns="0" rIns="0" bIns="0" rtlCol="0" anchor="t"/>
          <a:lstStyle/>
          <a:p>
            <a:pPr marL="190500" indent="-190500" algn="l">
              <a:lnSpc>
                <a:spcPts val="2100"/>
              </a:lnSpc>
              <a:buSzPct val="100000"/>
              <a:buChar char="•"/>
            </a:pPr>
            <a:r>
              <a:rPr lang="en-US" sz="1200" b="1" dirty="0">
                <a:solidFill>
                  <a:srgbClr val="000000"/>
                </a:solidFill>
                <a:latin typeface="Apfel Grotezk" pitchFamily="34" charset="0"/>
                <a:ea typeface="Apfel Grotezk" pitchFamily="34" charset="-122"/>
                <a:cs typeface="Apfel Grotezk" pitchFamily="34" charset="-120"/>
              </a:rPr>
              <a:t>Distributed Architecture:</a:t>
            </a:r>
            <a:r>
              <a:rPr lang="en-US" sz="1200" b="0" dirty="0">
                <a:solidFill>
                  <a:srgbClr val="000000"/>
                </a:solidFill>
                <a:latin typeface="Apfel Grotezk" pitchFamily="34" charset="0"/>
                <a:ea typeface="Apfel Grotezk" pitchFamily="34" charset="-122"/>
                <a:cs typeface="Apfel Grotezk" pitchFamily="34" charset="-120"/>
              </a:rPr>
              <a:t> Spread load across multiple servers or cloud instances to improve scalability.</a:t>
            </a:r>
            <a:endParaRPr lang="en-US" sz="1200" dirty="0"/>
          </a:p>
          <a:p>
            <a:pPr marL="190500" indent="-190500" algn="l">
              <a:lnSpc>
                <a:spcPts val="2100"/>
              </a:lnSpc>
              <a:buSzPct val="100000"/>
              <a:buChar char="•"/>
            </a:pPr>
            <a:r>
              <a:rPr lang="en-US" sz="1200" b="1" dirty="0">
                <a:solidFill>
                  <a:srgbClr val="000000"/>
                </a:solidFill>
                <a:latin typeface="Apfel Grotezk" pitchFamily="34" charset="0"/>
                <a:ea typeface="Apfel Grotezk" pitchFamily="34" charset="-122"/>
                <a:cs typeface="Apfel Grotezk" pitchFamily="34" charset="-120"/>
              </a:rPr>
              <a:t>Caching:</a:t>
            </a:r>
            <a:r>
              <a:rPr lang="en-US" sz="1200" b="0" dirty="0">
                <a:solidFill>
                  <a:srgbClr val="000000"/>
                </a:solidFill>
                <a:latin typeface="Apfel Grotezk" pitchFamily="34" charset="0"/>
                <a:ea typeface="Apfel Grotezk" pitchFamily="34" charset="-122"/>
                <a:cs typeface="Apfel Grotezk" pitchFamily="34" charset="-120"/>
              </a:rPr>
              <a:t> Store frequently accessed data to reduce repetitive computations and improve response times.</a:t>
            </a:r>
            <a:endParaRPr lang="en-US" sz="1200" dirty="0"/>
          </a:p>
          <a:p>
            <a:pPr marL="190500" indent="-190500" algn="l">
              <a:lnSpc>
                <a:spcPts val="2100"/>
              </a:lnSpc>
              <a:buSzPct val="100000"/>
              <a:buChar char="•"/>
            </a:pPr>
            <a:r>
              <a:rPr lang="en-US" sz="1200" b="1" dirty="0">
                <a:solidFill>
                  <a:srgbClr val="000000"/>
                </a:solidFill>
                <a:latin typeface="Apfel Grotezk" pitchFamily="34" charset="0"/>
                <a:ea typeface="Apfel Grotezk" pitchFamily="34" charset="-122"/>
                <a:cs typeface="Apfel Grotezk" pitchFamily="34" charset="-120"/>
              </a:rPr>
              <a:t>Asynchronous Processing:</a:t>
            </a:r>
            <a:r>
              <a:rPr lang="en-US" sz="1200" b="0" dirty="0">
                <a:solidFill>
                  <a:srgbClr val="000000"/>
                </a:solidFill>
                <a:latin typeface="Apfel Grotezk" pitchFamily="34" charset="0"/>
                <a:ea typeface="Apfel Grotezk" pitchFamily="34" charset="-122"/>
                <a:cs typeface="Apfel Grotezk" pitchFamily="34" charset="-120"/>
              </a:rPr>
              <a:t> Handle time-consuming tasks efficiently without blocking the main application thread.</a:t>
            </a:r>
            <a:endParaRPr lang="en-US" sz="1200" dirty="0"/>
          </a:p>
          <a:p>
            <a:pPr marL="190500" indent="-190500" algn="l">
              <a:lnSpc>
                <a:spcPts val="2100"/>
              </a:lnSpc>
              <a:buSzPct val="100000"/>
              <a:buChar char="•"/>
            </a:pPr>
            <a:r>
              <a:rPr lang="en-US" sz="1200" b="1" dirty="0">
                <a:solidFill>
                  <a:srgbClr val="000000"/>
                </a:solidFill>
                <a:latin typeface="Apfel Grotezk" pitchFamily="34" charset="0"/>
                <a:ea typeface="Apfel Grotezk" pitchFamily="34" charset="-122"/>
                <a:cs typeface="Apfel Grotezk" pitchFamily="34" charset="-120"/>
              </a:rPr>
              <a:t>Load Balancing: </a:t>
            </a:r>
            <a:r>
              <a:rPr lang="en-US" sz="1200" b="0" dirty="0">
                <a:solidFill>
                  <a:srgbClr val="000000"/>
                </a:solidFill>
                <a:latin typeface="Apfel Grotezk" pitchFamily="34" charset="0"/>
                <a:ea typeface="Apfel Grotezk" pitchFamily="34" charset="-122"/>
                <a:cs typeface="Apfel Grotezk" pitchFamily="34" charset="-120"/>
              </a:rPr>
              <a:t>Distribute incoming traffic evenly across servers to prevent overloading.</a:t>
            </a:r>
            <a:endParaRPr lang="en-US" sz="1200" dirty="0"/>
          </a:p>
          <a:p>
            <a:pPr marL="190500" indent="-190500" algn="l">
              <a:lnSpc>
                <a:spcPts val="2100"/>
              </a:lnSpc>
              <a:buSzPct val="100000"/>
              <a:buChar char="•"/>
            </a:pPr>
            <a:r>
              <a:rPr lang="en-US" sz="1200" b="1" dirty="0">
                <a:solidFill>
                  <a:srgbClr val="000000"/>
                </a:solidFill>
                <a:latin typeface="Apfel Grotezk" pitchFamily="34" charset="0"/>
                <a:ea typeface="Apfel Grotezk" pitchFamily="34" charset="-122"/>
                <a:cs typeface="Apfel Grotezk" pitchFamily="34" charset="-120"/>
              </a:rPr>
              <a:t>Auto-scaling:</a:t>
            </a:r>
            <a:r>
              <a:rPr lang="en-US" sz="1200" b="0" dirty="0">
                <a:solidFill>
                  <a:srgbClr val="000000"/>
                </a:solidFill>
                <a:latin typeface="Apfel Grotezk" pitchFamily="34" charset="0"/>
                <a:ea typeface="Apfel Grotezk" pitchFamily="34" charset="-122"/>
                <a:cs typeface="Apfel Grotezk" pitchFamily="34" charset="-120"/>
              </a:rPr>
              <a:t> Automatically adjust resource allocation based on demand to accommodate load fluctuations.</a:t>
            </a:r>
            <a:endParaRPr lang="en-US" sz="1200" dirty="0"/>
          </a:p>
          <a:p>
            <a:pPr marL="190500" indent="-190500" algn="l">
              <a:lnSpc>
                <a:spcPts val="2100"/>
              </a:lnSpc>
              <a:buSzPct val="100000"/>
              <a:buChar char="•"/>
            </a:pPr>
            <a:r>
              <a:rPr lang="en-US" sz="1200" b="1" dirty="0">
                <a:solidFill>
                  <a:srgbClr val="000000"/>
                </a:solidFill>
                <a:latin typeface="Apfel Grotezk" pitchFamily="34" charset="0"/>
                <a:ea typeface="Apfel Grotezk" pitchFamily="34" charset="-122"/>
                <a:cs typeface="Apfel Grotezk" pitchFamily="34" charset="-120"/>
              </a:rPr>
              <a:t>Optimized Data Storage: </a:t>
            </a:r>
            <a:r>
              <a:rPr lang="en-US" sz="1200" b="0" dirty="0">
                <a:solidFill>
                  <a:srgbClr val="000000"/>
                </a:solidFill>
                <a:latin typeface="Apfel Grotezk" pitchFamily="34" charset="0"/>
                <a:ea typeface="Apfel Grotezk" pitchFamily="34" charset="-122"/>
                <a:cs typeface="Apfel Grotezk" pitchFamily="34" charset="-120"/>
              </a:rPr>
              <a:t>Minimize storage overhead and improve query performance through optimization techniques.</a:t>
            </a:r>
            <a:endParaRPr lang="en-US" sz="1200" dirty="0"/>
          </a:p>
          <a:p>
            <a:pPr marL="190500" indent="-190500" algn="l">
              <a:lnSpc>
                <a:spcPts val="2100"/>
              </a:lnSpc>
              <a:buSzPct val="100000"/>
              <a:buChar char="•"/>
            </a:pPr>
            <a:r>
              <a:rPr lang="en-US" sz="1200" b="1" dirty="0">
                <a:solidFill>
                  <a:srgbClr val="000000"/>
                </a:solidFill>
                <a:latin typeface="Apfel Grotezk" pitchFamily="34" charset="0"/>
                <a:ea typeface="Apfel Grotezk" pitchFamily="34" charset="-122"/>
                <a:cs typeface="Apfel Grotezk" pitchFamily="34" charset="-120"/>
              </a:rPr>
              <a:t>CDNs:</a:t>
            </a:r>
            <a:r>
              <a:rPr lang="en-US" sz="1200" b="0" dirty="0">
                <a:solidFill>
                  <a:srgbClr val="000000"/>
                </a:solidFill>
                <a:latin typeface="Apfel Grotezk" pitchFamily="34" charset="0"/>
                <a:ea typeface="Apfel Grotezk" pitchFamily="34" charset="-122"/>
                <a:cs typeface="Apfel Grotezk" pitchFamily="34" charset="-120"/>
              </a:rPr>
              <a:t> Cache and deliver static content closer to end-users to reduce latency and improve download speeds.</a:t>
            </a:r>
            <a:endParaRPr lang="en-US" sz="1200" dirty="0"/>
          </a:p>
          <a:p>
            <a:pPr marL="190500" indent="-190500" algn="l">
              <a:lnSpc>
                <a:spcPts val="2100"/>
              </a:lnSpc>
              <a:buSzPct val="100000"/>
              <a:buChar char="•"/>
            </a:pPr>
            <a:r>
              <a:rPr lang="en-US" sz="1200" b="1" dirty="0">
                <a:solidFill>
                  <a:srgbClr val="000000"/>
                </a:solidFill>
                <a:latin typeface="Apfel Grotezk" pitchFamily="34" charset="0"/>
                <a:ea typeface="Apfel Grotezk" pitchFamily="34" charset="-122"/>
                <a:cs typeface="Apfel Grotezk" pitchFamily="34" charset="-120"/>
              </a:rPr>
              <a:t>Resource Consolidation: </a:t>
            </a:r>
            <a:r>
              <a:rPr lang="en-US" sz="1200" b="0" dirty="0">
                <a:solidFill>
                  <a:srgbClr val="000000"/>
                </a:solidFill>
                <a:latin typeface="Apfel Grotezk" pitchFamily="34" charset="0"/>
                <a:ea typeface="Apfel Grotezk" pitchFamily="34" charset="-122"/>
                <a:cs typeface="Apfel Grotezk" pitchFamily="34" charset="-120"/>
              </a:rPr>
              <a:t>Identify and consolidate redundant resources to optimize utilization and reduce costs.</a:t>
            </a:r>
            <a:endParaRPr lang="en-US" sz="1200" dirty="0"/>
          </a:p>
          <a:p>
            <a:pPr algn="l">
              <a:lnSpc>
                <a:spcPts val="2100"/>
              </a:lnSpc>
            </a:pPr>
            <a:r>
              <a:rPr lang="en-US" sz="1200" b="0" dirty="0">
                <a:solidFill>
                  <a:srgbClr val="000000"/>
                </a:solidFill>
                <a:latin typeface="Apfel Grotezk" pitchFamily="34" charset="0"/>
                <a:ea typeface="Apfel Grotezk" pitchFamily="34" charset="-122"/>
                <a:cs typeface="Apfel Grotezk" pitchFamily="34" charset="-120"/>
              </a:rPr>
              <a:t>Implementing these strategies will ensure smooth performance and seamless user experience in SwarSync, even with multiple users collaborating on music projects simultaneously.</a:t>
            </a:r>
            <a:endParaRPr lang="en-US" sz="1200" dirty="0"/>
          </a:p>
        </p:txBody>
      </p:sp>
      <p:sp>
        <p:nvSpPr>
          <p:cNvPr id="2" name="Flowchart: Delay 1">
            <a:extLst>
              <a:ext uri="{FF2B5EF4-FFF2-40B4-BE49-F238E27FC236}">
                <a16:creationId xmlns:a16="http://schemas.microsoft.com/office/drawing/2014/main" id="{7664DE32-8ABB-B085-974C-4630BCC59F6A}"/>
              </a:ext>
            </a:extLst>
          </p:cNvPr>
          <p:cNvSpPr/>
          <p:nvPr/>
        </p:nvSpPr>
        <p:spPr>
          <a:xfrm>
            <a:off x="-4701" y="635212"/>
            <a:ext cx="398596" cy="506437"/>
          </a:xfrm>
          <a:prstGeom prst="flowChartDelay">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Shape 0"/>
          <p:cNvSpPr/>
          <p:nvPr/>
        </p:nvSpPr>
        <p:spPr>
          <a:xfrm>
            <a:off x="5638292" y="3075987"/>
            <a:ext cx="1442224" cy="1767726"/>
          </a:xfrm>
          <a:prstGeom prst="roundRect">
            <a:avLst>
              <a:gd name="adj" fmla="val 6836"/>
            </a:avLst>
          </a:prstGeom>
          <a:solidFill>
            <a:srgbClr val="FFFFFF"/>
          </a:solidFill>
          <a:ln w="5292">
            <a:solidFill>
              <a:srgbClr val="3F8BD9"/>
            </a:solidFill>
            <a:prstDash val="solid"/>
          </a:ln>
          <a:effectLst>
            <a:outerShdw blurRad="127000" dist="38100" dir="3600000" algn="bl" rotWithShape="0">
              <a:srgbClr val="000000">
                <a:alpha val="20000"/>
              </a:srgbClr>
            </a:outerShdw>
          </a:effectLst>
        </p:spPr>
      </p:sp>
      <p:sp>
        <p:nvSpPr>
          <p:cNvPr id="4" name="Text 1"/>
          <p:cNvSpPr/>
          <p:nvPr/>
        </p:nvSpPr>
        <p:spPr>
          <a:xfrm>
            <a:off x="5662892" y="3152877"/>
            <a:ext cx="1376363" cy="339838"/>
          </a:xfrm>
          <a:prstGeom prst="roundRect">
            <a:avLst>
              <a:gd name="adj" fmla="val 80000"/>
            </a:avLst>
          </a:prstGeom>
          <a:solidFill>
            <a:srgbClr val="3F8BD9"/>
          </a:solidFill>
          <a:ln/>
        </p:spPr>
        <p:txBody>
          <a:bodyPr wrap="square" lIns="76465" tIns="40120" rIns="76465" bIns="40120" rtlCol="0" anchor="ctr"/>
          <a:lstStyle/>
          <a:p>
            <a:pPr algn="l">
              <a:lnSpc>
                <a:spcPts val="1080"/>
              </a:lnSpc>
            </a:pPr>
            <a:r>
              <a:rPr lang="en-US" sz="600" b="1" kern="0" spc="180" dirty="0">
                <a:solidFill>
                  <a:srgbClr val="FFFFFF"/>
                </a:solidFill>
                <a:latin typeface="Apfel Grotezk" pitchFamily="34" charset="0"/>
                <a:ea typeface="Apfel Grotezk" pitchFamily="34" charset="-122"/>
                <a:cs typeface="Apfel Grotezk" pitchFamily="34" charset="-120"/>
              </a:rPr>
              <a:t>OPTIMIZATION AND SCALABILITY</a:t>
            </a:r>
            <a:endParaRPr lang="en-US" sz="500" dirty="0"/>
          </a:p>
        </p:txBody>
      </p:sp>
      <p:sp>
        <p:nvSpPr>
          <p:cNvPr id="5" name="Shape 2"/>
          <p:cNvSpPr/>
          <p:nvPr/>
        </p:nvSpPr>
        <p:spPr>
          <a:xfrm>
            <a:off x="7226472" y="1829562"/>
            <a:ext cx="1442224" cy="2032777"/>
          </a:xfrm>
          <a:prstGeom prst="roundRect">
            <a:avLst>
              <a:gd name="adj" fmla="val 6836"/>
            </a:avLst>
          </a:prstGeom>
          <a:solidFill>
            <a:srgbClr val="FFFFFF"/>
          </a:solidFill>
          <a:ln w="5292">
            <a:solidFill>
              <a:srgbClr val="608DB7"/>
            </a:solidFill>
            <a:prstDash val="solid"/>
          </a:ln>
          <a:effectLst>
            <a:outerShdw blurRad="127000" dist="38100" dir="3600000" algn="bl" rotWithShape="0">
              <a:srgbClr val="000000">
                <a:alpha val="20000"/>
              </a:srgbClr>
            </a:outerShdw>
          </a:effectLst>
        </p:spPr>
      </p:sp>
      <p:sp>
        <p:nvSpPr>
          <p:cNvPr id="6" name="Text 3"/>
          <p:cNvSpPr/>
          <p:nvPr/>
        </p:nvSpPr>
        <p:spPr>
          <a:xfrm>
            <a:off x="7260588" y="1905803"/>
            <a:ext cx="1376363" cy="469371"/>
          </a:xfrm>
          <a:prstGeom prst="roundRect">
            <a:avLst>
              <a:gd name="adj" fmla="val 80000"/>
            </a:avLst>
          </a:prstGeom>
          <a:solidFill>
            <a:srgbClr val="608DB7"/>
          </a:solidFill>
          <a:ln/>
        </p:spPr>
        <p:txBody>
          <a:bodyPr wrap="square" lIns="76465" tIns="41024" rIns="76465" bIns="41024" rtlCol="0" anchor="ctr"/>
          <a:lstStyle/>
          <a:p>
            <a:pPr algn="l">
              <a:lnSpc>
                <a:spcPts val="900"/>
              </a:lnSpc>
            </a:pPr>
            <a:r>
              <a:rPr lang="en-US" sz="600" b="1" kern="0" spc="180" dirty="0">
                <a:solidFill>
                  <a:srgbClr val="FFFFFF"/>
                </a:solidFill>
                <a:latin typeface="Apfel Grotezk" pitchFamily="34" charset="0"/>
                <a:ea typeface="Apfel Grotezk" pitchFamily="34" charset="-122"/>
                <a:cs typeface="Apfel Grotezk" pitchFamily="34" charset="-120"/>
              </a:rPr>
              <a:t>MONETIZATION STRATEGIES</a:t>
            </a:r>
            <a:endParaRPr lang="en-US" sz="563" dirty="0"/>
          </a:p>
        </p:txBody>
      </p:sp>
      <p:sp>
        <p:nvSpPr>
          <p:cNvPr id="7" name="Shape 4"/>
          <p:cNvSpPr/>
          <p:nvPr/>
        </p:nvSpPr>
        <p:spPr>
          <a:xfrm>
            <a:off x="3919317" y="1812742"/>
            <a:ext cx="1442224" cy="1197744"/>
          </a:xfrm>
          <a:prstGeom prst="roundRect">
            <a:avLst>
              <a:gd name="adj" fmla="val 17429"/>
            </a:avLst>
          </a:prstGeom>
          <a:solidFill>
            <a:srgbClr val="FFFFFF"/>
          </a:solidFill>
          <a:ln w="5292">
            <a:solidFill>
              <a:srgbClr val="608DB7"/>
            </a:solidFill>
            <a:prstDash val="solid"/>
          </a:ln>
          <a:effectLst>
            <a:outerShdw blurRad="127000" dist="38100" dir="3600000" algn="bl" rotWithShape="0">
              <a:srgbClr val="000000">
                <a:alpha val="20000"/>
              </a:srgbClr>
            </a:outerShdw>
          </a:effectLst>
        </p:spPr>
      </p:sp>
      <p:sp>
        <p:nvSpPr>
          <p:cNvPr id="8" name="Text 5"/>
          <p:cNvSpPr/>
          <p:nvPr/>
        </p:nvSpPr>
        <p:spPr>
          <a:xfrm>
            <a:off x="3953434" y="1905803"/>
            <a:ext cx="1376363" cy="459855"/>
          </a:xfrm>
          <a:prstGeom prst="roundRect">
            <a:avLst>
              <a:gd name="adj" fmla="val 80000"/>
            </a:avLst>
          </a:prstGeom>
          <a:solidFill>
            <a:srgbClr val="608DB7"/>
          </a:solidFill>
          <a:ln/>
        </p:spPr>
        <p:txBody>
          <a:bodyPr wrap="square" lIns="76465" tIns="39901" rIns="76465" bIns="39901" rtlCol="0" anchor="ctr"/>
          <a:lstStyle/>
          <a:p>
            <a:pPr algn="l">
              <a:lnSpc>
                <a:spcPts val="1080"/>
              </a:lnSpc>
            </a:pPr>
            <a:r>
              <a:rPr lang="en-US" sz="700" kern="0" spc="180" dirty="0">
                <a:solidFill>
                  <a:srgbClr val="FFFFFF"/>
                </a:solidFill>
                <a:latin typeface="Apfel Grotezk" pitchFamily="34" charset="0"/>
                <a:ea typeface="Apfel Grotezk" pitchFamily="34" charset="-122"/>
                <a:cs typeface="Apfel Grotezk" pitchFamily="34" charset="-120"/>
              </a:rPr>
              <a:t>MUSIC GENERATION FROM PROMPT</a:t>
            </a:r>
            <a:endParaRPr lang="en-US" sz="563" dirty="0"/>
          </a:p>
        </p:txBody>
      </p:sp>
      <p:sp>
        <p:nvSpPr>
          <p:cNvPr id="9" name="Shape 6"/>
          <p:cNvSpPr/>
          <p:nvPr/>
        </p:nvSpPr>
        <p:spPr>
          <a:xfrm>
            <a:off x="5600226" y="1829562"/>
            <a:ext cx="1442224" cy="1180923"/>
          </a:xfrm>
          <a:prstGeom prst="roundRect">
            <a:avLst>
              <a:gd name="adj" fmla="val 16459"/>
            </a:avLst>
          </a:prstGeom>
          <a:solidFill>
            <a:srgbClr val="FFFFFF"/>
          </a:solidFill>
          <a:ln w="5292">
            <a:solidFill>
              <a:srgbClr val="0C042A"/>
            </a:solidFill>
            <a:prstDash val="solid"/>
          </a:ln>
          <a:effectLst>
            <a:outerShdw blurRad="127000" dist="38100" dir="3600000" algn="bl" rotWithShape="0">
              <a:srgbClr val="000000">
                <a:alpha val="20000"/>
              </a:srgbClr>
            </a:outerShdw>
          </a:effectLst>
        </p:spPr>
      </p:sp>
      <p:sp>
        <p:nvSpPr>
          <p:cNvPr id="10" name="Text 7"/>
          <p:cNvSpPr/>
          <p:nvPr/>
        </p:nvSpPr>
        <p:spPr>
          <a:xfrm>
            <a:off x="5634343" y="1905803"/>
            <a:ext cx="1376363" cy="469372"/>
          </a:xfrm>
          <a:prstGeom prst="roundRect">
            <a:avLst>
              <a:gd name="adj" fmla="val 80000"/>
            </a:avLst>
          </a:prstGeom>
          <a:solidFill>
            <a:srgbClr val="0C042A"/>
          </a:solidFill>
          <a:ln/>
        </p:spPr>
        <p:txBody>
          <a:bodyPr wrap="square" lIns="76465" tIns="39901" rIns="76465" bIns="39901" rtlCol="0" anchor="ctr"/>
          <a:lstStyle/>
          <a:p>
            <a:pPr algn="l">
              <a:lnSpc>
                <a:spcPts val="900"/>
              </a:lnSpc>
            </a:pPr>
            <a:r>
              <a:rPr lang="en-US" sz="600" b="1" kern="0" spc="180" dirty="0">
                <a:solidFill>
                  <a:srgbClr val="FFFFFF"/>
                </a:solidFill>
                <a:latin typeface="Apfel Grotezk" pitchFamily="34" charset="0"/>
                <a:ea typeface="Apfel Grotezk" pitchFamily="34" charset="-122"/>
                <a:cs typeface="Apfel Grotezk" pitchFamily="34" charset="-120"/>
              </a:rPr>
              <a:t>COMMUNITY MANAGEMENT TOOLS</a:t>
            </a:r>
            <a:endParaRPr lang="en-US" sz="563" dirty="0"/>
          </a:p>
        </p:txBody>
      </p:sp>
      <p:sp>
        <p:nvSpPr>
          <p:cNvPr id="11" name="Text 8"/>
          <p:cNvSpPr/>
          <p:nvPr/>
        </p:nvSpPr>
        <p:spPr>
          <a:xfrm>
            <a:off x="3957383" y="3075987"/>
            <a:ext cx="1442224" cy="1767726"/>
          </a:xfrm>
          <a:prstGeom prst="roundRect">
            <a:avLst>
              <a:gd name="adj" fmla="val 6836"/>
            </a:avLst>
          </a:prstGeom>
          <a:solidFill>
            <a:srgbClr val="FFFFFF"/>
          </a:solidFill>
          <a:ln w="5292">
            <a:solidFill>
              <a:srgbClr val="CCDBEE"/>
            </a:solidFill>
          </a:ln>
          <a:effectLst>
            <a:outerShdw blurRad="127000" dist="38100" dir="3600000" algn="bl" rotWithShape="0">
              <a:srgbClr val="000000">
                <a:alpha val="20000"/>
              </a:srgbClr>
            </a:outerShdw>
          </a:effectLst>
        </p:spPr>
        <p:txBody>
          <a:bodyPr wrap="square" lIns="80124" tIns="199702" rIns="80124" bIns="199702" rtlCol="0" anchor="ctr"/>
          <a:lstStyle/>
          <a:p>
            <a:pPr algn="ctr">
              <a:lnSpc>
                <a:spcPts val="2880"/>
              </a:lnSpc>
            </a:pPr>
            <a:endParaRPr lang="en-US" sz="1800" dirty="0"/>
          </a:p>
        </p:txBody>
      </p:sp>
      <p:sp>
        <p:nvSpPr>
          <p:cNvPr id="12" name="Text 9"/>
          <p:cNvSpPr/>
          <p:nvPr/>
        </p:nvSpPr>
        <p:spPr>
          <a:xfrm>
            <a:off x="3981983" y="3152877"/>
            <a:ext cx="1376362" cy="444519"/>
          </a:xfrm>
          <a:prstGeom prst="roundRect">
            <a:avLst>
              <a:gd name="adj" fmla="val 80000"/>
            </a:avLst>
          </a:prstGeom>
          <a:solidFill>
            <a:srgbClr val="CCDBEE"/>
          </a:solidFill>
          <a:ln/>
        </p:spPr>
        <p:txBody>
          <a:bodyPr wrap="square" lIns="76465" tIns="52478" rIns="76465" bIns="52478" rtlCol="0" anchor="ctr"/>
          <a:lstStyle/>
          <a:p>
            <a:pPr algn="l">
              <a:lnSpc>
                <a:spcPts val="1080"/>
              </a:lnSpc>
            </a:pPr>
            <a:r>
              <a:rPr lang="en-US" sz="700" b="1" kern="0" spc="180" dirty="0">
                <a:solidFill>
                  <a:srgbClr val="0C042A"/>
                </a:solidFill>
                <a:latin typeface="Apfel Grotezk" pitchFamily="34" charset="0"/>
                <a:ea typeface="Apfel Grotezk" pitchFamily="34" charset="-122"/>
                <a:cs typeface="Apfel Grotezk" pitchFamily="34" charset="-120"/>
              </a:rPr>
              <a:t>AI-DRIVEN ANALYSIS IMPROVEMENTS</a:t>
            </a:r>
            <a:endParaRPr lang="en-US" sz="563" dirty="0"/>
          </a:p>
        </p:txBody>
      </p:sp>
      <p:sp>
        <p:nvSpPr>
          <p:cNvPr id="13" name="Shape 10"/>
          <p:cNvSpPr/>
          <p:nvPr/>
        </p:nvSpPr>
        <p:spPr>
          <a:xfrm>
            <a:off x="2060478" y="4015416"/>
            <a:ext cx="1746449" cy="828297"/>
          </a:xfrm>
          <a:prstGeom prst="roundRect">
            <a:avLst>
              <a:gd name="adj" fmla="val 23301"/>
            </a:avLst>
          </a:prstGeom>
          <a:solidFill>
            <a:srgbClr val="FFFFFF"/>
          </a:solidFill>
          <a:ln w="5292">
            <a:solidFill>
              <a:srgbClr val="0C042A"/>
            </a:solidFill>
            <a:prstDash val="solid"/>
          </a:ln>
          <a:effectLst>
            <a:outerShdw blurRad="127000" dist="38100" dir="3600000" algn="bl" rotWithShape="0">
              <a:srgbClr val="000000">
                <a:alpha val="20000"/>
              </a:srgbClr>
            </a:outerShdw>
          </a:effectLst>
        </p:spPr>
        <p:txBody>
          <a:bodyPr/>
          <a:lstStyle/>
          <a:p>
            <a:endParaRPr lang="en-IN" dirty="0"/>
          </a:p>
        </p:txBody>
      </p:sp>
      <p:sp>
        <p:nvSpPr>
          <p:cNvPr id="14" name="Text 11"/>
          <p:cNvSpPr/>
          <p:nvPr/>
        </p:nvSpPr>
        <p:spPr>
          <a:xfrm>
            <a:off x="2291964" y="4087345"/>
            <a:ext cx="1376363" cy="271369"/>
          </a:xfrm>
          <a:prstGeom prst="roundRect">
            <a:avLst>
              <a:gd name="adj" fmla="val 80000"/>
            </a:avLst>
          </a:prstGeom>
          <a:solidFill>
            <a:srgbClr val="0C042A"/>
          </a:solidFill>
          <a:ln w="5292">
            <a:solidFill>
              <a:srgbClr val="0C042A"/>
            </a:solidFill>
          </a:ln>
        </p:spPr>
        <p:txBody>
          <a:bodyPr wrap="square" lIns="76465" tIns="32037" rIns="76465" bIns="32037" rtlCol="0" anchor="ctr"/>
          <a:lstStyle/>
          <a:p>
            <a:pPr algn="l">
              <a:lnSpc>
                <a:spcPts val="1200"/>
              </a:lnSpc>
            </a:pPr>
            <a:r>
              <a:rPr lang="en-US" sz="800" kern="0" spc="180" dirty="0">
                <a:solidFill>
                  <a:srgbClr val="FFFFFF"/>
                </a:solidFill>
                <a:latin typeface="Apfel Grotezk" pitchFamily="34" charset="0"/>
                <a:ea typeface="Apfel Grotezk" pitchFamily="34" charset="-122"/>
                <a:cs typeface="Apfel Grotezk" pitchFamily="34" charset="-120"/>
              </a:rPr>
              <a:t>INTEGRATIONS</a:t>
            </a:r>
            <a:endParaRPr lang="en-US" sz="563" dirty="0"/>
          </a:p>
        </p:txBody>
      </p:sp>
      <p:sp>
        <p:nvSpPr>
          <p:cNvPr id="15" name="Text 12"/>
          <p:cNvSpPr/>
          <p:nvPr/>
        </p:nvSpPr>
        <p:spPr>
          <a:xfrm>
            <a:off x="2060478" y="3075987"/>
            <a:ext cx="1746449" cy="785676"/>
          </a:xfrm>
          <a:prstGeom prst="roundRect">
            <a:avLst>
              <a:gd name="adj" fmla="val 22307"/>
            </a:avLst>
          </a:prstGeom>
          <a:solidFill>
            <a:srgbClr val="FFFFFF"/>
          </a:solidFill>
          <a:ln w="5292">
            <a:solidFill>
              <a:srgbClr val="3F8BD9"/>
            </a:solidFill>
          </a:ln>
          <a:effectLst>
            <a:outerShdw blurRad="127000" dist="38100" dir="3600000" algn="bl" rotWithShape="0">
              <a:srgbClr val="000000">
                <a:alpha val="20000"/>
              </a:srgbClr>
            </a:outerShdw>
          </a:effectLst>
        </p:spPr>
        <p:txBody>
          <a:bodyPr wrap="square" lIns="97025" tIns="92753" rIns="97025" bIns="92753" rtlCol="0" anchor="ctr"/>
          <a:lstStyle/>
          <a:p>
            <a:pPr algn="ctr">
              <a:lnSpc>
                <a:spcPts val="2880"/>
              </a:lnSpc>
            </a:pPr>
            <a:endParaRPr lang="en-US" sz="1800" dirty="0"/>
          </a:p>
        </p:txBody>
      </p:sp>
      <p:sp>
        <p:nvSpPr>
          <p:cNvPr id="16" name="Text 13"/>
          <p:cNvSpPr/>
          <p:nvPr/>
        </p:nvSpPr>
        <p:spPr>
          <a:xfrm>
            <a:off x="2134133" y="3075987"/>
            <a:ext cx="1577630" cy="338742"/>
          </a:xfrm>
          <a:prstGeom prst="roundRect">
            <a:avLst>
              <a:gd name="adj" fmla="val 80000"/>
            </a:avLst>
          </a:prstGeom>
          <a:solidFill>
            <a:srgbClr val="3F8BD9"/>
          </a:solidFill>
          <a:ln/>
        </p:spPr>
        <p:txBody>
          <a:bodyPr wrap="square" lIns="87646" tIns="30913" rIns="87646" bIns="30913" rtlCol="0" anchor="ctr"/>
          <a:lstStyle/>
          <a:p>
            <a:pPr algn="l">
              <a:lnSpc>
                <a:spcPts val="900"/>
              </a:lnSpc>
            </a:pPr>
            <a:r>
              <a:rPr lang="en-US" sz="600" b="1" kern="0" spc="180" dirty="0">
                <a:solidFill>
                  <a:srgbClr val="FFFFFF"/>
                </a:solidFill>
                <a:latin typeface="Apfel Grotezk" pitchFamily="34" charset="0"/>
                <a:ea typeface="Apfel Grotezk" pitchFamily="34" charset="-122"/>
                <a:cs typeface="Apfel Grotezk" pitchFamily="34" charset="-120"/>
              </a:rPr>
              <a:t>SEAMLESS COLLABORATION WORKSPACE</a:t>
            </a:r>
            <a:endParaRPr lang="en-US" sz="563" dirty="0"/>
          </a:p>
        </p:txBody>
      </p:sp>
      <p:sp>
        <p:nvSpPr>
          <p:cNvPr id="17" name="Text 14"/>
          <p:cNvSpPr/>
          <p:nvPr/>
        </p:nvSpPr>
        <p:spPr>
          <a:xfrm>
            <a:off x="2058001" y="1829562"/>
            <a:ext cx="1748926" cy="1159791"/>
          </a:xfrm>
          <a:prstGeom prst="roundRect">
            <a:avLst>
              <a:gd name="adj" fmla="val 19420"/>
            </a:avLst>
          </a:prstGeom>
          <a:solidFill>
            <a:srgbClr val="FFFFFF"/>
          </a:solidFill>
          <a:ln w="5292">
            <a:solidFill>
              <a:srgbClr val="CCDBEE"/>
            </a:solidFill>
          </a:ln>
          <a:effectLst>
            <a:outerShdw blurRad="127000" dist="38100" dir="3600000" algn="bl" rotWithShape="0">
              <a:srgbClr val="000000">
                <a:alpha val="20000"/>
              </a:srgbClr>
            </a:outerShdw>
          </a:effectLst>
        </p:spPr>
        <p:txBody>
          <a:bodyPr wrap="square" lIns="97163" tIns="106542" rIns="97163" bIns="106542" rtlCol="0" anchor="ctr"/>
          <a:lstStyle/>
          <a:p>
            <a:pPr algn="ctr">
              <a:lnSpc>
                <a:spcPts val="2880"/>
              </a:lnSpc>
            </a:pPr>
            <a:endParaRPr lang="en-US" sz="1800" dirty="0"/>
          </a:p>
        </p:txBody>
      </p:sp>
      <p:sp>
        <p:nvSpPr>
          <p:cNvPr id="18" name="Shape 15"/>
          <p:cNvSpPr/>
          <p:nvPr/>
        </p:nvSpPr>
        <p:spPr>
          <a:xfrm>
            <a:off x="232631" y="4015415"/>
            <a:ext cx="1689652" cy="813379"/>
          </a:xfrm>
          <a:prstGeom prst="roundRect">
            <a:avLst>
              <a:gd name="adj" fmla="val 23443"/>
            </a:avLst>
          </a:prstGeom>
          <a:solidFill>
            <a:srgbClr val="FFFFFF"/>
          </a:solidFill>
          <a:ln w="5292">
            <a:solidFill>
              <a:srgbClr val="608DB7"/>
            </a:solidFill>
            <a:prstDash val="solid"/>
          </a:ln>
          <a:effectLst>
            <a:outerShdw blurRad="127000" dist="38100" dir="3600000" algn="bl" rotWithShape="0">
              <a:srgbClr val="000000">
                <a:alpha val="20000"/>
              </a:srgbClr>
            </a:outerShdw>
          </a:effectLst>
        </p:spPr>
      </p:sp>
      <p:sp>
        <p:nvSpPr>
          <p:cNvPr id="19" name="Text 16"/>
          <p:cNvSpPr/>
          <p:nvPr/>
        </p:nvSpPr>
        <p:spPr>
          <a:xfrm>
            <a:off x="295297" y="4092306"/>
            <a:ext cx="1481044" cy="252336"/>
          </a:xfrm>
          <a:prstGeom prst="roundRect">
            <a:avLst>
              <a:gd name="adj" fmla="val 80000"/>
            </a:avLst>
          </a:prstGeom>
          <a:solidFill>
            <a:srgbClr val="608DB7"/>
          </a:solidFill>
          <a:ln/>
        </p:spPr>
        <p:txBody>
          <a:bodyPr wrap="square" lIns="82280" tIns="29790" rIns="82280" bIns="29790" rtlCol="0" anchor="ctr"/>
          <a:lstStyle/>
          <a:p>
            <a:pPr algn="l">
              <a:lnSpc>
                <a:spcPts val="1080"/>
              </a:lnSpc>
            </a:pPr>
            <a:r>
              <a:rPr lang="en-US" sz="700" b="1" kern="0" spc="180" dirty="0">
                <a:solidFill>
                  <a:srgbClr val="FFFFFF"/>
                </a:solidFill>
                <a:latin typeface="Apfel Grotezk" pitchFamily="34" charset="0"/>
                <a:ea typeface="Apfel Grotezk" pitchFamily="34" charset="-122"/>
                <a:cs typeface="Apfel Grotezk" pitchFamily="34" charset="-120"/>
              </a:rPr>
              <a:t>CHAT FUNCTIONALITIES</a:t>
            </a:r>
            <a:endParaRPr lang="en-US" sz="563" dirty="0"/>
          </a:p>
        </p:txBody>
      </p:sp>
      <p:sp>
        <p:nvSpPr>
          <p:cNvPr id="20" name="Shape 17"/>
          <p:cNvSpPr/>
          <p:nvPr/>
        </p:nvSpPr>
        <p:spPr>
          <a:xfrm>
            <a:off x="232631" y="3075987"/>
            <a:ext cx="1689652" cy="786353"/>
          </a:xfrm>
          <a:prstGeom prst="roundRect">
            <a:avLst>
              <a:gd name="adj" fmla="val 22288"/>
            </a:avLst>
          </a:prstGeom>
          <a:solidFill>
            <a:srgbClr val="FFFFFF"/>
          </a:solidFill>
          <a:ln w="5292">
            <a:solidFill>
              <a:srgbClr val="898C49"/>
            </a:solidFill>
            <a:prstDash val="solid"/>
          </a:ln>
          <a:effectLst>
            <a:outerShdw blurRad="127000" dist="38100" dir="3600000" algn="bl" rotWithShape="0">
              <a:srgbClr val="000000">
                <a:alpha val="20000"/>
              </a:srgbClr>
            </a:outerShdw>
          </a:effectLst>
        </p:spPr>
      </p:sp>
      <p:sp>
        <p:nvSpPr>
          <p:cNvPr id="21" name="Text 18"/>
          <p:cNvSpPr/>
          <p:nvPr/>
        </p:nvSpPr>
        <p:spPr>
          <a:xfrm>
            <a:off x="323846" y="3152877"/>
            <a:ext cx="1528626" cy="261852"/>
          </a:xfrm>
          <a:prstGeom prst="roundRect">
            <a:avLst>
              <a:gd name="adj" fmla="val 80000"/>
            </a:avLst>
          </a:prstGeom>
          <a:solidFill>
            <a:srgbClr val="8D87CC">
              <a:alpha val="10000"/>
            </a:srgbClr>
          </a:solidFill>
          <a:ln/>
        </p:spPr>
        <p:txBody>
          <a:bodyPr wrap="square" lIns="84924" tIns="30913" rIns="84924" bIns="30913" rtlCol="0" anchor="ctr"/>
          <a:lstStyle/>
          <a:p>
            <a:pPr algn="l">
              <a:lnSpc>
                <a:spcPts val="1200"/>
              </a:lnSpc>
            </a:pPr>
            <a:r>
              <a:rPr lang="en-US" sz="800" b="1" kern="0" spc="180" dirty="0">
                <a:solidFill>
                  <a:srgbClr val="2B2A35"/>
                </a:solidFill>
                <a:latin typeface="Apfel Grotezk" pitchFamily="34" charset="0"/>
                <a:ea typeface="Apfel Grotezk" pitchFamily="34" charset="-122"/>
                <a:cs typeface="Apfel Grotezk" pitchFamily="34" charset="-120"/>
              </a:rPr>
              <a:t>AI INTEGRATION</a:t>
            </a:r>
            <a:endParaRPr lang="en-US" sz="563" dirty="0"/>
          </a:p>
        </p:txBody>
      </p:sp>
      <p:sp>
        <p:nvSpPr>
          <p:cNvPr id="22" name="Text 19"/>
          <p:cNvSpPr/>
          <p:nvPr/>
        </p:nvSpPr>
        <p:spPr>
          <a:xfrm>
            <a:off x="477334" y="619226"/>
            <a:ext cx="2104419" cy="571500"/>
          </a:xfrm>
          <a:prstGeom prst="roundRect">
            <a:avLst>
              <a:gd name="adj" fmla="val 80000"/>
            </a:avLst>
          </a:prstGeom>
          <a:solidFill>
            <a:srgbClr val="898C49">
              <a:alpha val="0"/>
            </a:srgbClr>
          </a:solidFill>
          <a:ln w="21167">
            <a:solidFill>
              <a:srgbClr val="608DB7"/>
            </a:solidFill>
          </a:ln>
        </p:spPr>
        <p:txBody>
          <a:bodyPr wrap="square" lIns="116912" tIns="67469" rIns="116912" bIns="67469" rtlCol="0" anchor="ctr"/>
          <a:lstStyle/>
          <a:p>
            <a:pPr algn="just">
              <a:lnSpc>
                <a:spcPts val="2640"/>
              </a:lnSpc>
            </a:pPr>
            <a:r>
              <a:rPr lang="en-US" sz="1700" dirty="0">
                <a:solidFill>
                  <a:srgbClr val="608DB7"/>
                </a:solidFill>
              </a:rPr>
              <a:t>Product Roadmap</a:t>
            </a:r>
            <a:endParaRPr lang="en-US" sz="1650" dirty="0"/>
          </a:p>
        </p:txBody>
      </p:sp>
      <p:sp>
        <p:nvSpPr>
          <p:cNvPr id="23" name="Shape 20"/>
          <p:cNvSpPr/>
          <p:nvPr/>
        </p:nvSpPr>
        <p:spPr>
          <a:xfrm>
            <a:off x="232631" y="1801971"/>
            <a:ext cx="1689653" cy="1208514"/>
          </a:xfrm>
          <a:prstGeom prst="roundRect">
            <a:avLst>
              <a:gd name="adj" fmla="val 19420"/>
            </a:avLst>
          </a:prstGeom>
          <a:solidFill>
            <a:srgbClr val="FFFFFF"/>
          </a:solidFill>
          <a:ln w="5292">
            <a:solidFill>
              <a:srgbClr val="898C49"/>
            </a:solidFill>
            <a:prstDash val="solid"/>
          </a:ln>
          <a:effectLst>
            <a:outerShdw blurRad="127000" dist="38100" dir="3600000" algn="bl" rotWithShape="0">
              <a:srgbClr val="000000">
                <a:alpha val="20000"/>
              </a:srgbClr>
            </a:outerShdw>
          </a:effectLst>
        </p:spPr>
      </p:sp>
      <p:sp>
        <p:nvSpPr>
          <p:cNvPr id="24" name="Text 21"/>
          <p:cNvSpPr/>
          <p:nvPr/>
        </p:nvSpPr>
        <p:spPr>
          <a:xfrm>
            <a:off x="430503" y="1557136"/>
            <a:ext cx="881010" cy="103233"/>
          </a:xfrm>
          <a:prstGeom prst="rect">
            <a:avLst/>
          </a:prstGeom>
          <a:noFill/>
          <a:ln/>
        </p:spPr>
        <p:txBody>
          <a:bodyPr wrap="none" lIns="0" tIns="0" rIns="0" bIns="0" rtlCol="0" anchor="t">
            <a:spAutoFit/>
          </a:bodyPr>
          <a:lstStyle/>
          <a:p>
            <a:pPr algn="l">
              <a:lnSpc>
                <a:spcPts val="750"/>
              </a:lnSpc>
            </a:pPr>
            <a:r>
              <a:rPr lang="en-US" sz="800" b="1" kern="0" spc="120" dirty="0">
                <a:solidFill>
                  <a:srgbClr val="000000"/>
                </a:solidFill>
                <a:latin typeface="Apfel Grotezk" pitchFamily="34" charset="0"/>
                <a:ea typeface="Apfel Grotezk" pitchFamily="34" charset="-122"/>
                <a:cs typeface="Apfel Grotezk" pitchFamily="34" charset="-120"/>
              </a:rPr>
              <a:t>FOUNDATION</a:t>
            </a:r>
            <a:r>
              <a:rPr lang="en-US" sz="800" b="0" kern="0" spc="120" dirty="0">
                <a:solidFill>
                  <a:srgbClr val="000000"/>
                </a:solidFill>
                <a:latin typeface="Apfel Grotezk" pitchFamily="34" charset="0"/>
                <a:ea typeface="Apfel Grotezk" pitchFamily="34" charset="-122"/>
                <a:cs typeface="Apfel Grotezk" pitchFamily="34" charset="-120"/>
              </a:rPr>
              <a:t> </a:t>
            </a:r>
            <a:endParaRPr lang="en-US" sz="713" dirty="0"/>
          </a:p>
        </p:txBody>
      </p:sp>
      <p:sp>
        <p:nvSpPr>
          <p:cNvPr id="25" name="Text 22"/>
          <p:cNvSpPr/>
          <p:nvPr/>
        </p:nvSpPr>
        <p:spPr>
          <a:xfrm>
            <a:off x="2060478" y="1581991"/>
            <a:ext cx="1653017" cy="181203"/>
          </a:xfrm>
          <a:prstGeom prst="rect">
            <a:avLst/>
          </a:prstGeom>
          <a:noFill/>
          <a:ln/>
        </p:spPr>
        <p:txBody>
          <a:bodyPr wrap="none" lIns="0" tIns="0" rIns="0" bIns="0" rtlCol="0" anchor="t">
            <a:spAutoFit/>
          </a:bodyPr>
          <a:lstStyle/>
          <a:p>
            <a:pPr algn="l">
              <a:lnSpc>
                <a:spcPts val="713"/>
              </a:lnSpc>
            </a:pPr>
            <a:r>
              <a:rPr lang="en-US" sz="700" b="1" kern="0" spc="120" dirty="0">
                <a:solidFill>
                  <a:srgbClr val="000000"/>
                </a:solidFill>
                <a:latin typeface="Apfel Grotezk" pitchFamily="34" charset="0"/>
                <a:ea typeface="Apfel Grotezk" pitchFamily="34" charset="-122"/>
                <a:cs typeface="Apfel Grotezk" pitchFamily="34" charset="-120"/>
              </a:rPr>
              <a:t>ENHANCED COLLABORATION</a:t>
            </a:r>
            <a:endParaRPr lang="en-US" sz="713" b="1" dirty="0"/>
          </a:p>
          <a:p>
            <a:pPr algn="l">
              <a:lnSpc>
                <a:spcPts val="713"/>
              </a:lnSpc>
            </a:pPr>
            <a:endParaRPr lang="en-US" sz="713" dirty="0"/>
          </a:p>
        </p:txBody>
      </p:sp>
      <p:sp>
        <p:nvSpPr>
          <p:cNvPr id="26" name="Text 23"/>
          <p:cNvSpPr/>
          <p:nvPr/>
        </p:nvSpPr>
        <p:spPr>
          <a:xfrm>
            <a:off x="5615813" y="1562397"/>
            <a:ext cx="1342341" cy="180926"/>
          </a:xfrm>
          <a:prstGeom prst="rect">
            <a:avLst/>
          </a:prstGeom>
          <a:noFill/>
          <a:ln/>
        </p:spPr>
        <p:txBody>
          <a:bodyPr wrap="none" lIns="0" tIns="0" rIns="0" bIns="0" rtlCol="0" anchor="t">
            <a:spAutoFit/>
          </a:bodyPr>
          <a:lstStyle/>
          <a:p>
            <a:pPr algn="l">
              <a:lnSpc>
                <a:spcPts val="713"/>
              </a:lnSpc>
            </a:pPr>
            <a:r>
              <a:rPr lang="en-US" sz="700" b="1" kern="0" spc="120" dirty="0">
                <a:solidFill>
                  <a:srgbClr val="000000"/>
                </a:solidFill>
                <a:latin typeface="Apfel Grotezk" pitchFamily="34" charset="0"/>
                <a:ea typeface="Apfel Grotezk" pitchFamily="34" charset="-122"/>
                <a:cs typeface="Apfel Grotezk" pitchFamily="34" charset="-120"/>
              </a:rPr>
              <a:t>COMMUNITY BUILDING AND </a:t>
            </a:r>
            <a:endParaRPr lang="en-US" sz="713" dirty="0"/>
          </a:p>
          <a:p>
            <a:pPr algn="l">
              <a:lnSpc>
                <a:spcPts val="713"/>
              </a:lnSpc>
            </a:pPr>
            <a:r>
              <a:rPr lang="en-US" sz="700" b="1" kern="0" spc="120" dirty="0">
                <a:solidFill>
                  <a:srgbClr val="000000"/>
                </a:solidFill>
                <a:latin typeface="Apfel Grotezk" pitchFamily="34" charset="0"/>
                <a:ea typeface="Apfel Grotezk" pitchFamily="34" charset="-122"/>
                <a:cs typeface="Apfel Grotezk" pitchFamily="34" charset="-120"/>
              </a:rPr>
              <a:t>OPTIMIZATION</a:t>
            </a:r>
            <a:endParaRPr lang="en-US" sz="713" dirty="0"/>
          </a:p>
        </p:txBody>
      </p:sp>
      <p:sp>
        <p:nvSpPr>
          <p:cNvPr id="27" name="Text 24"/>
          <p:cNvSpPr/>
          <p:nvPr/>
        </p:nvSpPr>
        <p:spPr>
          <a:xfrm>
            <a:off x="7392448" y="1583001"/>
            <a:ext cx="1283088" cy="180926"/>
          </a:xfrm>
          <a:prstGeom prst="rect">
            <a:avLst/>
          </a:prstGeom>
          <a:noFill/>
          <a:ln/>
        </p:spPr>
        <p:txBody>
          <a:bodyPr wrap="square" lIns="0" tIns="0" rIns="0" bIns="0" rtlCol="0" anchor="t"/>
          <a:lstStyle/>
          <a:p>
            <a:pPr algn="l">
              <a:lnSpc>
                <a:spcPts val="713"/>
              </a:lnSpc>
            </a:pPr>
            <a:r>
              <a:rPr lang="en-US" sz="700" b="1" kern="0" spc="120" dirty="0">
                <a:solidFill>
                  <a:srgbClr val="000000"/>
                </a:solidFill>
                <a:latin typeface="Apfel Grotezk" pitchFamily="34" charset="0"/>
                <a:ea typeface="Apfel Grotezk" pitchFamily="34" charset="-122"/>
                <a:cs typeface="Apfel Grotezk" pitchFamily="34" charset="-120"/>
              </a:rPr>
              <a:t>MONETIZATION AND GROWTH</a:t>
            </a:r>
            <a:endParaRPr lang="en-US" sz="713" dirty="0"/>
          </a:p>
        </p:txBody>
      </p:sp>
      <p:sp>
        <p:nvSpPr>
          <p:cNvPr id="28" name="Text 25"/>
          <p:cNvSpPr/>
          <p:nvPr/>
        </p:nvSpPr>
        <p:spPr>
          <a:xfrm>
            <a:off x="3896936" y="1581916"/>
            <a:ext cx="1572866" cy="90346"/>
          </a:xfrm>
          <a:prstGeom prst="rect">
            <a:avLst/>
          </a:prstGeom>
          <a:noFill/>
          <a:ln/>
        </p:spPr>
        <p:txBody>
          <a:bodyPr wrap="none" lIns="0" tIns="0" rIns="0" bIns="0" rtlCol="0" anchor="t">
            <a:spAutoFit/>
          </a:bodyPr>
          <a:lstStyle/>
          <a:p>
            <a:pPr algn="l">
              <a:lnSpc>
                <a:spcPts val="713"/>
              </a:lnSpc>
            </a:pPr>
            <a:r>
              <a:rPr lang="en-US" sz="700" b="1" kern="0" spc="120" dirty="0">
                <a:solidFill>
                  <a:srgbClr val="000000"/>
                </a:solidFill>
                <a:latin typeface="Apfel Grotezk" pitchFamily="34" charset="0"/>
                <a:ea typeface="Apfel Grotezk" pitchFamily="34" charset="-122"/>
                <a:cs typeface="Apfel Grotezk" pitchFamily="34" charset="-120"/>
              </a:rPr>
              <a:t>AI-DRIVEN ENHANCEMENTS</a:t>
            </a:r>
            <a:endParaRPr lang="en-US" sz="713" b="1" dirty="0"/>
          </a:p>
        </p:txBody>
      </p:sp>
      <p:sp>
        <p:nvSpPr>
          <p:cNvPr id="29" name="Text 26"/>
          <p:cNvSpPr/>
          <p:nvPr/>
        </p:nvSpPr>
        <p:spPr>
          <a:xfrm>
            <a:off x="295297" y="1892901"/>
            <a:ext cx="1576208" cy="472758"/>
          </a:xfrm>
          <a:prstGeom prst="roundRect">
            <a:avLst>
              <a:gd name="adj" fmla="val 80000"/>
            </a:avLst>
          </a:prstGeom>
          <a:solidFill>
            <a:srgbClr val="2B2A35"/>
          </a:solidFill>
          <a:ln/>
        </p:spPr>
        <p:txBody>
          <a:bodyPr wrap="square" lIns="87567" tIns="38777" rIns="87567" bIns="38777" rtlCol="0" anchor="ctr"/>
          <a:lstStyle/>
          <a:p>
            <a:pPr algn="l">
              <a:lnSpc>
                <a:spcPts val="1080"/>
              </a:lnSpc>
            </a:pPr>
            <a:r>
              <a:rPr lang="en-US" sz="700" kern="0" spc="180" dirty="0">
                <a:solidFill>
                  <a:srgbClr val="FFFFFF"/>
                </a:solidFill>
                <a:latin typeface="Apfel Grotezk" pitchFamily="34" charset="0"/>
                <a:ea typeface="Apfel Grotezk" pitchFamily="34" charset="-122"/>
                <a:cs typeface="Apfel Grotezk" pitchFamily="34" charset="-120"/>
              </a:rPr>
              <a:t>PLATFROM DEVELOPMENT</a:t>
            </a:r>
            <a:endParaRPr lang="en-US" sz="563" dirty="0"/>
          </a:p>
        </p:txBody>
      </p:sp>
      <p:sp>
        <p:nvSpPr>
          <p:cNvPr id="30" name="Text 27"/>
          <p:cNvSpPr/>
          <p:nvPr/>
        </p:nvSpPr>
        <p:spPr>
          <a:xfrm>
            <a:off x="442727" y="4343754"/>
            <a:ext cx="1190625" cy="365629"/>
          </a:xfrm>
          <a:prstGeom prst="rect">
            <a:avLst/>
          </a:prstGeom>
          <a:noFill/>
          <a:ln/>
        </p:spPr>
        <p:txBody>
          <a:bodyPr wrap="square" lIns="0" tIns="0" rIns="0" bIns="0" rtlCol="0" anchor="t"/>
          <a:lstStyle/>
          <a:p>
            <a:pPr algn="ctr">
              <a:lnSpc>
                <a:spcPts val="1440"/>
              </a:lnSpc>
            </a:pPr>
            <a:r>
              <a:rPr lang="en-US" sz="900" b="0" kern="0" spc="24" dirty="0">
                <a:solidFill>
                  <a:srgbClr val="000000"/>
                </a:solidFill>
                <a:latin typeface="Apfel Grotezk" pitchFamily="34" charset="0"/>
                <a:ea typeface="Apfel Grotezk" pitchFamily="34" charset="-122"/>
                <a:cs typeface="Apfel Grotezk" pitchFamily="34" charset="-120"/>
              </a:rPr>
              <a:t>👩‍👩‍👧‍👧 Interface for idea exchange</a:t>
            </a:r>
            <a:endParaRPr lang="en-US" sz="900" dirty="0"/>
          </a:p>
        </p:txBody>
      </p:sp>
      <p:sp>
        <p:nvSpPr>
          <p:cNvPr id="31" name="Text 28"/>
          <p:cNvSpPr/>
          <p:nvPr/>
        </p:nvSpPr>
        <p:spPr>
          <a:xfrm>
            <a:off x="480793" y="3431685"/>
            <a:ext cx="1190625" cy="365629"/>
          </a:xfrm>
          <a:prstGeom prst="rect">
            <a:avLst/>
          </a:prstGeom>
          <a:noFill/>
          <a:ln/>
        </p:spPr>
        <p:txBody>
          <a:bodyPr wrap="square" lIns="0" tIns="0" rIns="0" bIns="0" rtlCol="0" anchor="t"/>
          <a:lstStyle/>
          <a:p>
            <a:pPr algn="ctr">
              <a:lnSpc>
                <a:spcPts val="1440"/>
              </a:lnSpc>
            </a:pPr>
            <a:r>
              <a:rPr lang="en-US" sz="900" b="0" kern="0" spc="24" dirty="0">
                <a:solidFill>
                  <a:srgbClr val="000000"/>
                </a:solidFill>
                <a:latin typeface="Apfel Grotezk" pitchFamily="34" charset="0"/>
                <a:ea typeface="Apfel Grotezk" pitchFamily="34" charset="-122"/>
                <a:cs typeface="Apfel Grotezk" pitchFamily="34" charset="-120"/>
              </a:rPr>
              <a:t>🗄️Integrate AI driven tools</a:t>
            </a:r>
            <a:endParaRPr lang="en-US" sz="900" dirty="0"/>
          </a:p>
        </p:txBody>
      </p:sp>
      <p:sp>
        <p:nvSpPr>
          <p:cNvPr id="32" name="Text 29"/>
          <p:cNvSpPr/>
          <p:nvPr/>
        </p:nvSpPr>
        <p:spPr>
          <a:xfrm>
            <a:off x="480793" y="2362544"/>
            <a:ext cx="1190625" cy="426604"/>
          </a:xfrm>
          <a:prstGeom prst="rect">
            <a:avLst/>
          </a:prstGeom>
          <a:noFill/>
          <a:ln/>
        </p:spPr>
        <p:txBody>
          <a:bodyPr wrap="square" lIns="0" tIns="0" rIns="0" bIns="0" rtlCol="0" anchor="t"/>
          <a:lstStyle/>
          <a:p>
            <a:pPr algn="ctr">
              <a:lnSpc>
                <a:spcPts val="1680"/>
              </a:lnSpc>
            </a:pPr>
            <a:r>
              <a:rPr lang="en-US" sz="1100" b="0" kern="0" spc="24" dirty="0">
                <a:solidFill>
                  <a:srgbClr val="000000"/>
                </a:solidFill>
                <a:latin typeface="Apfel Grotezk" pitchFamily="34" charset="0"/>
                <a:ea typeface="Apfel Grotezk" pitchFamily="34" charset="-122"/>
                <a:cs typeface="Apfel Grotezk" pitchFamily="34" charset="-120"/>
              </a:rPr>
              <a:t>⚙️ Develop core infrastructure </a:t>
            </a:r>
            <a:endParaRPr lang="en-US" sz="900" dirty="0"/>
          </a:p>
        </p:txBody>
      </p:sp>
      <p:sp>
        <p:nvSpPr>
          <p:cNvPr id="33" name="Text 30"/>
          <p:cNvSpPr/>
          <p:nvPr/>
        </p:nvSpPr>
        <p:spPr>
          <a:xfrm>
            <a:off x="2290574" y="2343602"/>
            <a:ext cx="1190625" cy="548443"/>
          </a:xfrm>
          <a:prstGeom prst="rect">
            <a:avLst/>
          </a:prstGeom>
          <a:noFill/>
          <a:ln/>
        </p:spPr>
        <p:txBody>
          <a:bodyPr wrap="square" lIns="0" tIns="0" rIns="0" bIns="0" rtlCol="0" anchor="t"/>
          <a:lstStyle/>
          <a:p>
            <a:pPr algn="ctr">
              <a:lnSpc>
                <a:spcPts val="1440"/>
              </a:lnSpc>
            </a:pPr>
            <a:r>
              <a:rPr lang="en-US" sz="900" b="0" kern="0" spc="24" dirty="0">
                <a:solidFill>
                  <a:srgbClr val="000000"/>
                </a:solidFill>
                <a:latin typeface="Apfel Grotezk" pitchFamily="34" charset="0"/>
                <a:ea typeface="Apfel Grotezk" pitchFamily="34" charset="-122"/>
                <a:cs typeface="Apfel Grotezk" pitchFamily="34" charset="-120"/>
              </a:rPr>
              <a:t>🧪Create and apply to collaboration requests</a:t>
            </a:r>
            <a:endParaRPr lang="en-US" sz="900" dirty="0"/>
          </a:p>
        </p:txBody>
      </p:sp>
      <p:sp>
        <p:nvSpPr>
          <p:cNvPr id="34" name="Text 31"/>
          <p:cNvSpPr/>
          <p:nvPr/>
        </p:nvSpPr>
        <p:spPr>
          <a:xfrm>
            <a:off x="2253934" y="3431550"/>
            <a:ext cx="1190625" cy="365629"/>
          </a:xfrm>
          <a:prstGeom prst="rect">
            <a:avLst/>
          </a:prstGeom>
          <a:noFill/>
          <a:ln/>
        </p:spPr>
        <p:txBody>
          <a:bodyPr wrap="square" lIns="0" tIns="0" rIns="0" bIns="0" rtlCol="0" anchor="t"/>
          <a:lstStyle/>
          <a:p>
            <a:pPr algn="ctr">
              <a:lnSpc>
                <a:spcPts val="1440"/>
              </a:lnSpc>
            </a:pPr>
            <a:r>
              <a:rPr lang="en-US" sz="900" b="0" kern="0" spc="24" dirty="0">
                <a:solidFill>
                  <a:srgbClr val="000000"/>
                </a:solidFill>
                <a:latin typeface="Apfel Grotezk" pitchFamily="34" charset="0"/>
                <a:ea typeface="Apfel Grotezk" pitchFamily="34" charset="-122"/>
                <a:cs typeface="Apfel Grotezk" pitchFamily="34" charset="-120"/>
              </a:rPr>
              <a:t>📟 Add VCS features to Collab Space</a:t>
            </a:r>
            <a:endParaRPr lang="en-US" sz="900" dirty="0"/>
          </a:p>
        </p:txBody>
      </p:sp>
      <p:sp>
        <p:nvSpPr>
          <p:cNvPr id="35" name="Text 32"/>
          <p:cNvSpPr/>
          <p:nvPr/>
        </p:nvSpPr>
        <p:spPr>
          <a:xfrm>
            <a:off x="2357557" y="4438873"/>
            <a:ext cx="1190625" cy="184783"/>
          </a:xfrm>
          <a:prstGeom prst="rect">
            <a:avLst/>
          </a:prstGeom>
          <a:noFill/>
          <a:ln/>
        </p:spPr>
        <p:txBody>
          <a:bodyPr wrap="square" lIns="0" tIns="0" rIns="0" bIns="0" rtlCol="0" anchor="t"/>
          <a:lstStyle/>
          <a:p>
            <a:pPr algn="ctr">
              <a:lnSpc>
                <a:spcPts val="1440"/>
              </a:lnSpc>
            </a:pPr>
            <a:r>
              <a:rPr lang="en-US" sz="900" b="0" kern="0" spc="24" dirty="0">
                <a:solidFill>
                  <a:srgbClr val="000000"/>
                </a:solidFill>
                <a:latin typeface="Apfel Grotezk" pitchFamily="34" charset="0"/>
                <a:ea typeface="Apfel Grotezk" pitchFamily="34" charset="-122"/>
                <a:cs typeface="Apfel Grotezk" pitchFamily="34" charset="-120"/>
              </a:rPr>
              <a:t>⛓️ Integrate Systems</a:t>
            </a:r>
            <a:endParaRPr lang="en-US" sz="900" dirty="0"/>
          </a:p>
        </p:txBody>
      </p:sp>
      <p:sp>
        <p:nvSpPr>
          <p:cNvPr id="36" name="Text 33"/>
          <p:cNvSpPr/>
          <p:nvPr/>
        </p:nvSpPr>
        <p:spPr>
          <a:xfrm>
            <a:off x="4047239" y="2369827"/>
            <a:ext cx="1190347" cy="537214"/>
          </a:xfrm>
          <a:prstGeom prst="rect">
            <a:avLst/>
          </a:prstGeom>
          <a:noFill/>
          <a:ln/>
        </p:spPr>
        <p:txBody>
          <a:bodyPr wrap="square" lIns="0" tIns="0" rIns="0" bIns="0" rtlCol="0" anchor="t"/>
          <a:lstStyle/>
          <a:p>
            <a:pPr algn="ctr">
              <a:lnSpc>
                <a:spcPts val="1440"/>
              </a:lnSpc>
            </a:pPr>
            <a:r>
              <a:rPr lang="en-US" sz="900" b="0" kern="0" spc="24" dirty="0">
                <a:solidFill>
                  <a:srgbClr val="000000"/>
                </a:solidFill>
                <a:latin typeface="Apfel Grotezk" pitchFamily="34" charset="0"/>
                <a:ea typeface="Apfel Grotezk" pitchFamily="34" charset="-122"/>
                <a:cs typeface="Apfel Grotezk" pitchFamily="34" charset="-120"/>
              </a:rPr>
              <a:t>🎛️Introduce the AI music generation feature</a:t>
            </a:r>
            <a:endParaRPr lang="en-US" sz="900" dirty="0"/>
          </a:p>
        </p:txBody>
      </p:sp>
      <p:sp>
        <p:nvSpPr>
          <p:cNvPr id="37" name="Text 34"/>
          <p:cNvSpPr/>
          <p:nvPr/>
        </p:nvSpPr>
        <p:spPr>
          <a:xfrm>
            <a:off x="4024829" y="3612391"/>
            <a:ext cx="1190625" cy="914071"/>
          </a:xfrm>
          <a:prstGeom prst="rect">
            <a:avLst/>
          </a:prstGeom>
          <a:noFill/>
          <a:ln/>
        </p:spPr>
        <p:txBody>
          <a:bodyPr wrap="square" lIns="0" tIns="0" rIns="0" bIns="0" rtlCol="0" anchor="t"/>
          <a:lstStyle/>
          <a:p>
            <a:pPr algn="ctr">
              <a:lnSpc>
                <a:spcPts val="1440"/>
              </a:lnSpc>
            </a:pPr>
            <a:r>
              <a:rPr lang="en-US" sz="900" b="0" kern="0" spc="24" dirty="0">
                <a:solidFill>
                  <a:srgbClr val="000000"/>
                </a:solidFill>
                <a:latin typeface="Apfel Grotezk" pitchFamily="34" charset="0"/>
                <a:ea typeface="Apfel Grotezk" pitchFamily="34" charset="-122"/>
                <a:cs typeface="Apfel Grotezk" pitchFamily="34" charset="-120"/>
              </a:rPr>
              <a:t>📃 Enhance AI-driven tools for genre classification, emotion analysis, and instrument analysis.</a:t>
            </a:r>
            <a:endParaRPr lang="en-US" sz="900" dirty="0"/>
          </a:p>
        </p:txBody>
      </p:sp>
      <p:sp>
        <p:nvSpPr>
          <p:cNvPr id="38" name="Text 35"/>
          <p:cNvSpPr/>
          <p:nvPr/>
        </p:nvSpPr>
        <p:spPr>
          <a:xfrm>
            <a:off x="5724915" y="3572740"/>
            <a:ext cx="1189903" cy="1096886"/>
          </a:xfrm>
          <a:prstGeom prst="rect">
            <a:avLst/>
          </a:prstGeom>
          <a:noFill/>
          <a:ln/>
        </p:spPr>
        <p:txBody>
          <a:bodyPr wrap="square" lIns="0" tIns="0" rIns="0" bIns="0" rtlCol="0" anchor="t"/>
          <a:lstStyle/>
          <a:p>
            <a:pPr algn="ctr">
              <a:lnSpc>
                <a:spcPts val="1440"/>
              </a:lnSpc>
            </a:pPr>
            <a:r>
              <a:rPr lang="en-US" sz="900" b="0" kern="0" spc="24" dirty="0">
                <a:solidFill>
                  <a:srgbClr val="000000"/>
                </a:solidFill>
                <a:latin typeface="Apfel Grotezk" pitchFamily="34" charset="0"/>
                <a:ea typeface="Apfel Grotezk" pitchFamily="34" charset="-122"/>
                <a:cs typeface="Apfel Grotezk" pitchFamily="34" charset="-120"/>
              </a:rPr>
              <a:t>⚙️ Conduct performance optimizations to ensure scalability and responsiveness of the platform.</a:t>
            </a:r>
            <a:endParaRPr lang="en-US" sz="900" dirty="0"/>
          </a:p>
        </p:txBody>
      </p:sp>
      <p:sp>
        <p:nvSpPr>
          <p:cNvPr id="39" name="Text 36"/>
          <p:cNvSpPr/>
          <p:nvPr/>
        </p:nvSpPr>
        <p:spPr>
          <a:xfrm>
            <a:off x="7357053" y="2398421"/>
            <a:ext cx="1190625" cy="1462514"/>
          </a:xfrm>
          <a:prstGeom prst="rect">
            <a:avLst/>
          </a:prstGeom>
          <a:noFill/>
          <a:ln/>
        </p:spPr>
        <p:txBody>
          <a:bodyPr wrap="square" lIns="0" tIns="0" rIns="0" bIns="0" rtlCol="0" anchor="t"/>
          <a:lstStyle/>
          <a:p>
            <a:pPr algn="ctr">
              <a:lnSpc>
                <a:spcPts val="1440"/>
              </a:lnSpc>
            </a:pPr>
            <a:r>
              <a:rPr lang="en-US" sz="900" b="0" kern="0" spc="24" dirty="0">
                <a:solidFill>
                  <a:srgbClr val="000000"/>
                </a:solidFill>
                <a:latin typeface="Apfel Grotezk" pitchFamily="34" charset="0"/>
                <a:ea typeface="Apfel Grotezk" pitchFamily="34" charset="-122"/>
                <a:cs typeface="Apfel Grotezk" pitchFamily="34" charset="-120"/>
              </a:rPr>
              <a:t>👥 Explore monetization strategies such as premium features, subscriptions, or partnerships with music industry stakeholders.</a:t>
            </a:r>
            <a:endParaRPr lang="en-US" sz="900" dirty="0"/>
          </a:p>
        </p:txBody>
      </p:sp>
      <p:sp>
        <p:nvSpPr>
          <p:cNvPr id="40" name="Text 37"/>
          <p:cNvSpPr/>
          <p:nvPr/>
        </p:nvSpPr>
        <p:spPr>
          <a:xfrm>
            <a:off x="2134133" y="1892900"/>
            <a:ext cx="1577630" cy="463241"/>
          </a:xfrm>
          <a:prstGeom prst="roundRect">
            <a:avLst>
              <a:gd name="adj" fmla="val 80000"/>
            </a:avLst>
          </a:prstGeom>
          <a:solidFill>
            <a:srgbClr val="CCDBEE"/>
          </a:solidFill>
          <a:ln/>
        </p:spPr>
        <p:txBody>
          <a:bodyPr wrap="square" lIns="87646" tIns="38777" rIns="87646" bIns="38777" rtlCol="0" anchor="ctr"/>
          <a:lstStyle/>
          <a:p>
            <a:pPr algn="l">
              <a:lnSpc>
                <a:spcPts val="1080"/>
              </a:lnSpc>
            </a:pPr>
            <a:r>
              <a:rPr lang="en-US" sz="700" b="1" kern="0" spc="180" dirty="0">
                <a:solidFill>
                  <a:srgbClr val="0C042A"/>
                </a:solidFill>
                <a:latin typeface="Apfel Grotezk" pitchFamily="34" charset="0"/>
                <a:ea typeface="Apfel Grotezk" pitchFamily="34" charset="-122"/>
                <a:cs typeface="Apfel Grotezk" pitchFamily="34" charset="-120"/>
              </a:rPr>
              <a:t>GLOBAL COLLABORATION INVITATIONS</a:t>
            </a:r>
            <a:endParaRPr lang="en-US" sz="563" dirty="0"/>
          </a:p>
        </p:txBody>
      </p:sp>
      <p:sp>
        <p:nvSpPr>
          <p:cNvPr id="41" name="Text 38"/>
          <p:cNvSpPr/>
          <p:nvPr/>
        </p:nvSpPr>
        <p:spPr>
          <a:xfrm>
            <a:off x="5691672" y="2482376"/>
            <a:ext cx="1190625" cy="365629"/>
          </a:xfrm>
          <a:prstGeom prst="rect">
            <a:avLst/>
          </a:prstGeom>
          <a:noFill/>
          <a:ln/>
        </p:spPr>
        <p:txBody>
          <a:bodyPr wrap="square" lIns="0" tIns="0" rIns="0" bIns="0" rtlCol="0" anchor="t"/>
          <a:lstStyle/>
          <a:p>
            <a:pPr algn="ctr">
              <a:lnSpc>
                <a:spcPts val="1440"/>
              </a:lnSpc>
            </a:pPr>
            <a:r>
              <a:rPr lang="en-US" sz="900" b="0" kern="0" spc="24" dirty="0">
                <a:solidFill>
                  <a:srgbClr val="000000"/>
                </a:solidFill>
                <a:latin typeface="Apfel Grotezk" pitchFamily="34" charset="0"/>
                <a:ea typeface="Apfel Grotezk" pitchFamily="34" charset="-122"/>
                <a:cs typeface="Apfel Grotezk" pitchFamily="34" charset="-120"/>
              </a:rPr>
              <a:t>👥 Collaboration 1.0</a:t>
            </a:r>
            <a:endParaRPr lang="en-US" sz="900" dirty="0"/>
          </a:p>
          <a:p>
            <a:pPr algn="ctr">
              <a:lnSpc>
                <a:spcPts val="1440"/>
              </a:lnSpc>
            </a:pPr>
            <a:r>
              <a:rPr lang="en-US" sz="900" b="0" kern="0" spc="24" dirty="0">
                <a:solidFill>
                  <a:srgbClr val="000000"/>
                </a:solidFill>
                <a:latin typeface="Apfel Grotezk" pitchFamily="34" charset="0"/>
                <a:ea typeface="Apfel Grotezk" pitchFamily="34" charset="-122"/>
                <a:cs typeface="Apfel Grotezk" pitchFamily="34" charset="-120"/>
              </a:rPr>
              <a:t>and moderation tools</a:t>
            </a:r>
            <a:endParaRPr lang="en-US" sz="900" dirty="0"/>
          </a:p>
        </p:txBody>
      </p:sp>
      <p:sp>
        <p:nvSpPr>
          <p:cNvPr id="42" name="Text 39"/>
          <p:cNvSpPr/>
          <p:nvPr/>
        </p:nvSpPr>
        <p:spPr>
          <a:xfrm>
            <a:off x="7179863" y="3884182"/>
            <a:ext cx="1495673" cy="959531"/>
          </a:xfrm>
          <a:prstGeom prst="roundRect">
            <a:avLst>
              <a:gd name="adj" fmla="val 18841"/>
            </a:avLst>
          </a:prstGeom>
          <a:solidFill>
            <a:srgbClr val="FFFFFF"/>
          </a:solidFill>
          <a:ln w="5292">
            <a:solidFill>
              <a:srgbClr val="898C49"/>
            </a:solidFill>
          </a:ln>
          <a:effectLst>
            <a:outerShdw blurRad="127000" dist="38100" dir="3600000" algn="bl" rotWithShape="0">
              <a:srgbClr val="000000">
                <a:alpha val="20000"/>
              </a:srgbClr>
            </a:outerShdw>
          </a:effectLst>
        </p:spPr>
        <p:txBody>
          <a:bodyPr wrap="square" lIns="83093" tIns="104436" rIns="83093" bIns="104436" rtlCol="0" anchor="ctr"/>
          <a:lstStyle/>
          <a:p>
            <a:pPr algn="ctr">
              <a:lnSpc>
                <a:spcPts val="2880"/>
              </a:lnSpc>
            </a:pPr>
            <a:endParaRPr lang="en-US" sz="1800" dirty="0"/>
          </a:p>
        </p:txBody>
      </p:sp>
      <p:sp>
        <p:nvSpPr>
          <p:cNvPr id="43" name="Text 40"/>
          <p:cNvSpPr/>
          <p:nvPr/>
        </p:nvSpPr>
        <p:spPr>
          <a:xfrm>
            <a:off x="7223496" y="3955915"/>
            <a:ext cx="1413974" cy="272781"/>
          </a:xfrm>
          <a:prstGeom prst="roundRect">
            <a:avLst>
              <a:gd name="adj" fmla="val 80000"/>
            </a:avLst>
          </a:prstGeom>
          <a:solidFill>
            <a:srgbClr val="2B2A35"/>
          </a:solidFill>
          <a:ln/>
        </p:spPr>
        <p:txBody>
          <a:bodyPr wrap="square" lIns="78554" tIns="32203" rIns="78554" bIns="32203" rtlCol="0" anchor="ctr"/>
          <a:lstStyle/>
          <a:p>
            <a:pPr algn="l">
              <a:lnSpc>
                <a:spcPts val="900"/>
              </a:lnSpc>
            </a:pPr>
            <a:r>
              <a:rPr lang="en-US" sz="600" b="1" kern="0" spc="180" dirty="0">
                <a:solidFill>
                  <a:srgbClr val="FFFFFF"/>
                </a:solidFill>
                <a:latin typeface="Apfel Grotezk" pitchFamily="34" charset="0"/>
                <a:ea typeface="Apfel Grotezk" pitchFamily="34" charset="-122"/>
                <a:cs typeface="Apfel Grotezk" pitchFamily="34" charset="-120"/>
              </a:rPr>
              <a:t>USER ACQUISITION AND GROWTH</a:t>
            </a:r>
            <a:endParaRPr lang="en-US" sz="563" dirty="0"/>
          </a:p>
        </p:txBody>
      </p:sp>
      <p:sp>
        <p:nvSpPr>
          <p:cNvPr id="44" name="Text 41"/>
          <p:cNvSpPr/>
          <p:nvPr/>
        </p:nvSpPr>
        <p:spPr>
          <a:xfrm>
            <a:off x="7319201" y="4200434"/>
            <a:ext cx="1190625" cy="628361"/>
          </a:xfrm>
          <a:prstGeom prst="rect">
            <a:avLst/>
          </a:prstGeom>
          <a:noFill/>
          <a:ln/>
        </p:spPr>
        <p:txBody>
          <a:bodyPr wrap="square" lIns="0" tIns="0" rIns="0" bIns="0" rtlCol="0" anchor="t"/>
          <a:lstStyle/>
          <a:p>
            <a:pPr algn="ctr">
              <a:lnSpc>
                <a:spcPts val="1680"/>
              </a:lnSpc>
            </a:pPr>
            <a:r>
              <a:rPr lang="en-US" sz="1100" b="0" kern="0" spc="24" dirty="0">
                <a:solidFill>
                  <a:srgbClr val="000000"/>
                </a:solidFill>
                <a:latin typeface="Apfel Grotezk" pitchFamily="34" charset="0"/>
                <a:ea typeface="Apfel Grotezk" pitchFamily="34" charset="-122"/>
                <a:cs typeface="Apfel Grotezk" pitchFamily="34" charset="-120"/>
              </a:rPr>
              <a:t>⚙️ </a:t>
            </a:r>
            <a:r>
              <a:rPr lang="en-US" sz="700" b="0" kern="0" spc="24" dirty="0">
                <a:solidFill>
                  <a:srgbClr val="000000"/>
                </a:solidFill>
                <a:latin typeface="Apfel Grotezk" pitchFamily="34" charset="0"/>
                <a:ea typeface="Apfel Grotezk" pitchFamily="34" charset="-122"/>
                <a:cs typeface="Apfel Grotezk" pitchFamily="34" charset="-120"/>
              </a:rPr>
              <a:t>Launch marketing campaigns for user engagement</a:t>
            </a:r>
            <a:endParaRPr lang="en-US" sz="900" dirty="0"/>
          </a:p>
        </p:txBody>
      </p:sp>
    </p:spTree>
    <p:extLst>
      <p:ext uri="{BB962C8B-B14F-4D97-AF65-F5344CB8AC3E}">
        <p14:creationId xmlns:p14="http://schemas.microsoft.com/office/powerpoint/2010/main" val="798835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3F8BD9"/>
        </a:solidFill>
        <a:effectLst/>
      </p:bgPr>
    </p:bg>
    <p:spTree>
      <p:nvGrpSpPr>
        <p:cNvPr id="1" name=""/>
        <p:cNvGrpSpPr/>
        <p:nvPr/>
      </p:nvGrpSpPr>
      <p:grpSpPr>
        <a:xfrm>
          <a:off x="0" y="0"/>
          <a:ext cx="0" cy="0"/>
          <a:chOff x="0" y="0"/>
          <a:chExt cx="0" cy="0"/>
        </a:xfrm>
      </p:grpSpPr>
      <p:sp>
        <p:nvSpPr>
          <p:cNvPr id="3" name="Text 0"/>
          <p:cNvSpPr/>
          <p:nvPr/>
        </p:nvSpPr>
        <p:spPr>
          <a:xfrm>
            <a:off x="775301" y="1162474"/>
            <a:ext cx="6191250" cy="857250"/>
          </a:xfrm>
          <a:prstGeom prst="rect">
            <a:avLst/>
          </a:prstGeom>
          <a:noFill/>
          <a:ln/>
        </p:spPr>
        <p:txBody>
          <a:bodyPr wrap="square" lIns="0" tIns="0" rIns="0" bIns="0" rtlCol="0" anchor="t"/>
          <a:lstStyle/>
          <a:p>
            <a:pPr algn="l">
              <a:lnSpc>
                <a:spcPts val="6750"/>
              </a:lnSpc>
            </a:pPr>
            <a:r>
              <a:rPr lang="en-US" sz="5600" b="0" dirty="0">
                <a:solidFill>
                  <a:srgbClr val="FFFFFF"/>
                </a:solidFill>
                <a:latin typeface="Apfel Grotezk" pitchFamily="34" charset="0"/>
                <a:ea typeface="Apfel Grotezk" pitchFamily="34" charset="-122"/>
                <a:cs typeface="Apfel Grotezk" pitchFamily="34" charset="-120"/>
              </a:rPr>
              <a:t>Appendix</a:t>
            </a:r>
            <a:endParaRPr lang="en-US" sz="5625" dirty="0"/>
          </a:p>
        </p:txBody>
      </p:sp>
      <p:sp>
        <p:nvSpPr>
          <p:cNvPr id="4" name="Text 1"/>
          <p:cNvSpPr/>
          <p:nvPr/>
        </p:nvSpPr>
        <p:spPr>
          <a:xfrm>
            <a:off x="474543" y="3919642"/>
            <a:ext cx="6191194" cy="792454"/>
          </a:xfrm>
          <a:prstGeom prst="rect">
            <a:avLst/>
          </a:prstGeom>
          <a:noFill/>
          <a:ln/>
        </p:spPr>
        <p:txBody>
          <a:bodyPr wrap="square" lIns="0" tIns="0" rIns="0" bIns="0" rtlCol="0" anchor="b"/>
          <a:lstStyle/>
          <a:p>
            <a:pPr algn="l">
              <a:lnSpc>
                <a:spcPts val="3120"/>
              </a:lnSpc>
            </a:pPr>
            <a:r>
              <a:rPr lang="en-US" sz="2400" b="0" dirty="0">
                <a:solidFill>
                  <a:srgbClr val="FFFFFF"/>
                </a:solidFill>
                <a:latin typeface="Apfel Grotezk" pitchFamily="34" charset="0"/>
                <a:ea typeface="Apfel Grotezk" pitchFamily="34" charset="-122"/>
                <a:cs typeface="Apfel Grotezk" pitchFamily="34" charset="-120"/>
              </a:rPr>
              <a:t>Some showstoppers to outline risks and challenges, also discussion on the next steps.</a:t>
            </a:r>
            <a:endParaRPr lang="en-US" sz="2400" dirty="0"/>
          </a:p>
        </p:txBody>
      </p:sp>
      <p:sp>
        <p:nvSpPr>
          <p:cNvPr id="2" name="Flowchart: Delay 1">
            <a:extLst>
              <a:ext uri="{FF2B5EF4-FFF2-40B4-BE49-F238E27FC236}">
                <a16:creationId xmlns:a16="http://schemas.microsoft.com/office/drawing/2014/main" id="{BEDF5596-3C85-8B16-BF7C-1B2DD6EDEFB3}"/>
              </a:ext>
            </a:extLst>
          </p:cNvPr>
          <p:cNvSpPr/>
          <p:nvPr/>
        </p:nvSpPr>
        <p:spPr>
          <a:xfrm>
            <a:off x="-1" y="1162475"/>
            <a:ext cx="515221" cy="651424"/>
          </a:xfrm>
          <a:prstGeom prst="flowChartDelay">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solidFill>
          <a:srgbClr val="FFFFFF"/>
        </a:solidFill>
        <a:effectLst/>
      </p:bgPr>
    </p:bg>
    <p:spTree>
      <p:nvGrpSpPr>
        <p:cNvPr id="1" name=""/>
        <p:cNvGrpSpPr/>
        <p:nvPr/>
      </p:nvGrpSpPr>
      <p:grpSpPr>
        <a:xfrm>
          <a:off x="0" y="0"/>
          <a:ext cx="0" cy="0"/>
          <a:chOff x="0" y="0"/>
          <a:chExt cx="0" cy="0"/>
        </a:xfrm>
      </p:grpSpPr>
      <p:sp>
        <p:nvSpPr>
          <p:cNvPr id="3" name="Text 0"/>
          <p:cNvSpPr/>
          <p:nvPr/>
        </p:nvSpPr>
        <p:spPr>
          <a:xfrm>
            <a:off x="477334" y="477707"/>
            <a:ext cx="3571875" cy="571500"/>
          </a:xfrm>
          <a:prstGeom prst="roundRect">
            <a:avLst>
              <a:gd name="adj" fmla="val 80000"/>
            </a:avLst>
          </a:prstGeom>
          <a:solidFill>
            <a:srgbClr val="898C49">
              <a:alpha val="0"/>
            </a:srgbClr>
          </a:solidFill>
          <a:ln w="21167">
            <a:solidFill>
              <a:srgbClr val="F26649"/>
            </a:solidFill>
          </a:ln>
        </p:spPr>
        <p:txBody>
          <a:bodyPr wrap="square" lIns="198438" tIns="67469" rIns="198438" bIns="67469" rtlCol="0" anchor="ctr"/>
          <a:lstStyle/>
          <a:p>
            <a:pPr algn="ctr">
              <a:lnSpc>
                <a:spcPts val="3840"/>
              </a:lnSpc>
            </a:pPr>
            <a:r>
              <a:rPr lang="en-US" sz="2400" dirty="0">
                <a:solidFill>
                  <a:srgbClr val="F26649"/>
                </a:solidFill>
              </a:rPr>
              <a:t>Risks and challenges</a:t>
            </a:r>
            <a:endParaRPr lang="en-US" sz="2400" dirty="0"/>
          </a:p>
        </p:txBody>
      </p:sp>
      <p:sp>
        <p:nvSpPr>
          <p:cNvPr id="4" name="Text 1"/>
          <p:cNvSpPr/>
          <p:nvPr/>
        </p:nvSpPr>
        <p:spPr>
          <a:xfrm>
            <a:off x="476250" y="1260374"/>
            <a:ext cx="3726700" cy="3047367"/>
          </a:xfrm>
          <a:prstGeom prst="rect">
            <a:avLst/>
          </a:prstGeom>
          <a:noFill/>
          <a:ln/>
        </p:spPr>
        <p:txBody>
          <a:bodyPr wrap="square" lIns="0" tIns="0" rIns="0" bIns="0" rtlCol="0" anchor="t"/>
          <a:lstStyle/>
          <a:p>
            <a:pPr algn="l">
              <a:lnSpc>
                <a:spcPts val="1920"/>
              </a:lnSpc>
            </a:pPr>
            <a:endParaRPr lang="en-US" sz="1200" dirty="0"/>
          </a:p>
          <a:p>
            <a:pPr algn="l">
              <a:lnSpc>
                <a:spcPts val="1920"/>
              </a:lnSpc>
            </a:pPr>
            <a:endParaRPr lang="en-US" sz="1200" dirty="0"/>
          </a:p>
          <a:p>
            <a:pPr algn="l">
              <a:lnSpc>
                <a:spcPts val="1920"/>
              </a:lnSpc>
            </a:pPr>
            <a:endParaRPr lang="en-US" sz="1200" dirty="0"/>
          </a:p>
          <a:p>
            <a:pPr algn="l">
              <a:lnSpc>
                <a:spcPts val="2880"/>
              </a:lnSpc>
            </a:pPr>
            <a:r>
              <a:rPr lang="en-US" sz="1800" b="0" dirty="0">
                <a:solidFill>
                  <a:srgbClr val="939DA8"/>
                </a:solidFill>
                <a:latin typeface="Apfel Grotezk" pitchFamily="34" charset="0"/>
                <a:ea typeface="Apfel Grotezk" pitchFamily="34" charset="-122"/>
                <a:cs typeface="Apfel Grotezk" pitchFamily="34" charset="-120"/>
              </a:rPr>
              <a:t>In any system as complex as SwarSync, there are inherent risks that need to be carefully managed to ensure smooth operation and user satisfaction.  </a:t>
            </a:r>
            <a:endParaRPr lang="en-US" sz="1200" dirty="0"/>
          </a:p>
          <a:p>
            <a:pPr algn="l">
              <a:lnSpc>
                <a:spcPts val="1920"/>
              </a:lnSpc>
            </a:pPr>
            <a:endParaRPr lang="en-US" sz="1200" dirty="0"/>
          </a:p>
          <a:p>
            <a:pPr algn="l">
              <a:lnSpc>
                <a:spcPts val="1920"/>
              </a:lnSpc>
            </a:pPr>
            <a:endParaRPr lang="en-US" sz="1200" dirty="0"/>
          </a:p>
        </p:txBody>
      </p:sp>
      <p:sp>
        <p:nvSpPr>
          <p:cNvPr id="5" name="Text 2"/>
          <p:cNvSpPr/>
          <p:nvPr/>
        </p:nvSpPr>
        <p:spPr>
          <a:xfrm>
            <a:off x="4393149" y="1066005"/>
            <a:ext cx="4576742" cy="3603132"/>
          </a:xfrm>
          <a:prstGeom prst="rect">
            <a:avLst/>
          </a:prstGeom>
          <a:noFill/>
          <a:ln/>
        </p:spPr>
        <p:txBody>
          <a:bodyPr wrap="square" lIns="0" tIns="0" rIns="0" bIns="0" rtlCol="0" anchor="t"/>
          <a:lstStyle/>
          <a:p>
            <a:pPr algn="l">
              <a:lnSpc>
                <a:spcPts val="2160"/>
              </a:lnSpc>
            </a:pPr>
            <a:endParaRPr lang="en-US" sz="1350" dirty="0"/>
          </a:p>
          <a:p>
            <a:pPr algn="l">
              <a:lnSpc>
                <a:spcPts val="2160"/>
              </a:lnSpc>
            </a:pPr>
            <a:endParaRPr lang="en-US" sz="1350" dirty="0"/>
          </a:p>
          <a:p>
            <a:pPr algn="l">
              <a:lnSpc>
                <a:spcPts val="2160"/>
              </a:lnSpc>
            </a:pPr>
            <a:endParaRPr lang="en-US" sz="1350" dirty="0"/>
          </a:p>
          <a:p>
            <a:pPr marL="190500" indent="-190500" algn="l">
              <a:lnSpc>
                <a:spcPts val="2160"/>
              </a:lnSpc>
              <a:buSzPct val="100000"/>
              <a:buChar char="•"/>
            </a:pPr>
            <a:r>
              <a:rPr lang="en-US" sz="1400" b="0" dirty="0">
                <a:solidFill>
                  <a:srgbClr val="000000"/>
                </a:solidFill>
                <a:latin typeface="Apfel Grotezk" pitchFamily="34" charset="0"/>
                <a:ea typeface="Apfel Grotezk" pitchFamily="34" charset="-122"/>
                <a:cs typeface="Apfel Grotezk" pitchFamily="34" charset="-120"/>
              </a:rPr>
              <a:t>Scalability to handle large user base and concurrent collaborations</a:t>
            </a:r>
            <a:endParaRPr lang="en-US" sz="1350" dirty="0"/>
          </a:p>
          <a:p>
            <a:pPr marL="190500" indent="-190500" algn="l">
              <a:lnSpc>
                <a:spcPts val="2160"/>
              </a:lnSpc>
              <a:buSzPct val="100000"/>
              <a:buChar char="•"/>
            </a:pPr>
            <a:r>
              <a:rPr lang="en-US" sz="1400" b="0" dirty="0">
                <a:solidFill>
                  <a:srgbClr val="000000"/>
                </a:solidFill>
                <a:latin typeface="Apfel Grotezk" pitchFamily="34" charset="0"/>
                <a:ea typeface="Apfel Grotezk" pitchFamily="34" charset="-122"/>
                <a:cs typeface="Apfel Grotezk" pitchFamily="34" charset="-120"/>
              </a:rPr>
              <a:t>Security measures to protect user data and audio files</a:t>
            </a:r>
            <a:endParaRPr lang="en-US" sz="1350" dirty="0"/>
          </a:p>
          <a:p>
            <a:pPr marL="190500" indent="-190500" algn="l">
              <a:lnSpc>
                <a:spcPts val="2160"/>
              </a:lnSpc>
              <a:buSzPct val="100000"/>
              <a:buChar char="•"/>
            </a:pPr>
            <a:r>
              <a:rPr lang="en-US" sz="1400" b="0" dirty="0">
                <a:solidFill>
                  <a:srgbClr val="000000"/>
                </a:solidFill>
                <a:latin typeface="Apfel Grotezk" pitchFamily="34" charset="0"/>
                <a:ea typeface="Apfel Grotezk" pitchFamily="34" charset="-122"/>
                <a:cs typeface="Apfel Grotezk" pitchFamily="34" charset="-120"/>
              </a:rPr>
              <a:t>AI accuracy and reliability</a:t>
            </a:r>
            <a:endParaRPr lang="en-US" sz="1350" dirty="0"/>
          </a:p>
          <a:p>
            <a:pPr marL="190500" indent="-190500" algn="l">
              <a:lnSpc>
                <a:spcPts val="2160"/>
              </a:lnSpc>
              <a:buSzPct val="100000"/>
              <a:buChar char="•"/>
            </a:pPr>
            <a:r>
              <a:rPr lang="en-US" sz="1400" b="0" dirty="0">
                <a:solidFill>
                  <a:srgbClr val="000000"/>
                </a:solidFill>
                <a:latin typeface="Apfel Grotezk" pitchFamily="34" charset="0"/>
                <a:ea typeface="Apfel Grotezk" pitchFamily="34" charset="-122"/>
                <a:cs typeface="Apfel Grotezk" pitchFamily="34" charset="-120"/>
              </a:rPr>
              <a:t>Efficient collaboration management</a:t>
            </a:r>
            <a:endParaRPr lang="en-US" sz="1350" dirty="0"/>
          </a:p>
          <a:p>
            <a:pPr marL="190500" indent="-190500" algn="l">
              <a:lnSpc>
                <a:spcPts val="2160"/>
              </a:lnSpc>
              <a:buSzPct val="100000"/>
              <a:buChar char="•"/>
            </a:pPr>
            <a:r>
              <a:rPr lang="en-US" sz="1400" b="0" dirty="0">
                <a:solidFill>
                  <a:srgbClr val="000000"/>
                </a:solidFill>
                <a:latin typeface="Apfel Grotezk" pitchFamily="34" charset="0"/>
                <a:ea typeface="Apfel Grotezk" pitchFamily="34" charset="-122"/>
                <a:cs typeface="Apfel Grotezk" pitchFamily="34" charset="-120"/>
              </a:rPr>
              <a:t>Audio file compatibility and integration</a:t>
            </a:r>
            <a:endParaRPr lang="en-US" sz="1350" dirty="0"/>
          </a:p>
          <a:p>
            <a:pPr marL="190500" indent="-190500" algn="l">
              <a:lnSpc>
                <a:spcPts val="2160"/>
              </a:lnSpc>
              <a:buSzPct val="100000"/>
              <a:buChar char="•"/>
            </a:pPr>
            <a:r>
              <a:rPr lang="en-US" sz="1400" b="0" dirty="0">
                <a:solidFill>
                  <a:srgbClr val="000000"/>
                </a:solidFill>
                <a:latin typeface="Apfel Grotezk" pitchFamily="34" charset="0"/>
                <a:ea typeface="Apfel Grotezk" pitchFamily="34" charset="-122"/>
                <a:cs typeface="Apfel Grotezk" pitchFamily="34" charset="-120"/>
              </a:rPr>
              <a:t>Community moderation and management</a:t>
            </a:r>
            <a:endParaRPr lang="en-US" sz="1350" dirty="0"/>
          </a:p>
          <a:p>
            <a:pPr algn="l">
              <a:lnSpc>
                <a:spcPts val="2160"/>
              </a:lnSpc>
            </a:pPr>
            <a:endParaRPr lang="en-US" sz="1350" dirty="0"/>
          </a:p>
          <a:p>
            <a:pPr algn="l">
              <a:lnSpc>
                <a:spcPts val="2160"/>
              </a:lnSpc>
            </a:pPr>
            <a:endParaRPr lang="en-US" sz="1350" dirty="0"/>
          </a:p>
          <a:p>
            <a:pPr algn="l">
              <a:lnSpc>
                <a:spcPts val="2160"/>
              </a:lnSpc>
            </a:pPr>
            <a:endParaRPr lang="en-US" sz="135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solidFill>
          <a:srgbClr val="FFFFFF"/>
        </a:solidFill>
        <a:effectLst/>
      </p:bgPr>
    </p:bg>
    <p:spTree>
      <p:nvGrpSpPr>
        <p:cNvPr id="1" name=""/>
        <p:cNvGrpSpPr/>
        <p:nvPr/>
      </p:nvGrpSpPr>
      <p:grpSpPr>
        <a:xfrm>
          <a:off x="0" y="0"/>
          <a:ext cx="0" cy="0"/>
          <a:chOff x="0" y="0"/>
          <a:chExt cx="0" cy="0"/>
        </a:xfrm>
      </p:grpSpPr>
      <p:sp>
        <p:nvSpPr>
          <p:cNvPr id="3" name="Text 0"/>
          <p:cNvSpPr/>
          <p:nvPr/>
        </p:nvSpPr>
        <p:spPr>
          <a:xfrm>
            <a:off x="477334" y="619125"/>
            <a:ext cx="2143125" cy="560495"/>
          </a:xfrm>
          <a:prstGeom prst="roundRect">
            <a:avLst>
              <a:gd name="adj" fmla="val 80000"/>
            </a:avLst>
          </a:prstGeom>
          <a:solidFill>
            <a:srgbClr val="898C49">
              <a:alpha val="0"/>
            </a:srgbClr>
          </a:solidFill>
          <a:ln w="21167">
            <a:solidFill>
              <a:srgbClr val="F26649"/>
            </a:solidFill>
          </a:ln>
        </p:spPr>
        <p:txBody>
          <a:bodyPr wrap="square" lIns="119063" tIns="66170" rIns="119063" bIns="66170" rtlCol="0" anchor="ctr"/>
          <a:lstStyle/>
          <a:p>
            <a:pPr algn="ctr">
              <a:lnSpc>
                <a:spcPts val="3840"/>
              </a:lnSpc>
            </a:pPr>
            <a:r>
              <a:rPr lang="en-US" sz="2400" dirty="0">
                <a:solidFill>
                  <a:srgbClr val="F26649"/>
                </a:solidFill>
              </a:rPr>
              <a:t>Next steps</a:t>
            </a:r>
            <a:endParaRPr lang="en-US" sz="2400" dirty="0"/>
          </a:p>
        </p:txBody>
      </p:sp>
      <p:sp>
        <p:nvSpPr>
          <p:cNvPr id="4" name="Text 1"/>
          <p:cNvSpPr/>
          <p:nvPr/>
        </p:nvSpPr>
        <p:spPr>
          <a:xfrm>
            <a:off x="477988" y="1743175"/>
            <a:ext cx="4000478" cy="1828420"/>
          </a:xfrm>
          <a:prstGeom prst="rect">
            <a:avLst/>
          </a:prstGeom>
          <a:noFill/>
          <a:ln/>
        </p:spPr>
        <p:txBody>
          <a:bodyPr wrap="square" lIns="0" tIns="0" rIns="0" bIns="0" rtlCol="0" anchor="t"/>
          <a:lstStyle/>
          <a:p>
            <a:pPr algn="l">
              <a:lnSpc>
                <a:spcPts val="2880"/>
              </a:lnSpc>
            </a:pPr>
            <a:r>
              <a:rPr lang="en-US" sz="1800" b="0" dirty="0">
                <a:solidFill>
                  <a:srgbClr val="000000">
                    <a:alpha val="50000"/>
                  </a:srgbClr>
                </a:solidFill>
                <a:latin typeface="Apfel Grotezk" pitchFamily="34" charset="0"/>
                <a:ea typeface="Apfel Grotezk" pitchFamily="34" charset="-122"/>
                <a:cs typeface="Apfel Grotezk" pitchFamily="34" charset="-120"/>
              </a:rPr>
              <a:t>Our plan to prevent the above risks and challenges can help us in further scaling of our system and enhancing the existing features for a better user experience.</a:t>
            </a:r>
            <a:endParaRPr lang="en-US" sz="1800" dirty="0"/>
          </a:p>
        </p:txBody>
      </p:sp>
      <p:sp>
        <p:nvSpPr>
          <p:cNvPr id="5" name="Text 2"/>
          <p:cNvSpPr/>
          <p:nvPr/>
        </p:nvSpPr>
        <p:spPr>
          <a:xfrm>
            <a:off x="4667048" y="1439485"/>
            <a:ext cx="4000478" cy="3056141"/>
          </a:xfrm>
          <a:prstGeom prst="rect">
            <a:avLst/>
          </a:prstGeom>
          <a:noFill/>
          <a:ln/>
        </p:spPr>
        <p:txBody>
          <a:bodyPr wrap="square" lIns="0" tIns="0" rIns="0" bIns="0" rtlCol="0" anchor="t"/>
          <a:lstStyle/>
          <a:p>
            <a:pPr marL="190500" indent="-190500" algn="l">
              <a:lnSpc>
                <a:spcPts val="2160"/>
              </a:lnSpc>
              <a:buSzPct val="100000"/>
              <a:buChar char="•"/>
            </a:pPr>
            <a:r>
              <a:rPr lang="en-US" sz="1400" b="0" dirty="0">
                <a:solidFill>
                  <a:srgbClr val="0C042A"/>
                </a:solidFill>
                <a:latin typeface="Söhne" pitchFamily="34" charset="0"/>
                <a:ea typeface="Söhne" pitchFamily="34" charset="-122"/>
                <a:cs typeface="Söhne" pitchFamily="34" charset="-120"/>
              </a:rPr>
              <a:t>Conduct user feedback sessions to gather insights for further improvements.</a:t>
            </a:r>
            <a:endParaRPr lang="en-US" sz="1350" dirty="0"/>
          </a:p>
          <a:p>
            <a:pPr marL="190500" indent="-190500" algn="l">
              <a:lnSpc>
                <a:spcPts val="2160"/>
              </a:lnSpc>
              <a:buSzPct val="100000"/>
              <a:buChar char="•"/>
            </a:pPr>
            <a:r>
              <a:rPr lang="en-US" sz="1400" b="0" dirty="0">
                <a:solidFill>
                  <a:srgbClr val="0C042A"/>
                </a:solidFill>
                <a:latin typeface="Söhne" pitchFamily="34" charset="0"/>
                <a:ea typeface="Söhne" pitchFamily="34" charset="-122"/>
                <a:cs typeface="Söhne" pitchFamily="34" charset="-120"/>
              </a:rPr>
              <a:t>Launch marketing campaigns to attract new users and grow the user base.</a:t>
            </a:r>
            <a:endParaRPr lang="en-US" sz="1350" dirty="0"/>
          </a:p>
          <a:p>
            <a:pPr marL="190500" indent="-190500" algn="l">
              <a:lnSpc>
                <a:spcPts val="2160"/>
              </a:lnSpc>
              <a:buSzPct val="100000"/>
              <a:buChar char="•"/>
            </a:pPr>
            <a:r>
              <a:rPr lang="en-US" sz="1400" b="0" dirty="0">
                <a:solidFill>
                  <a:srgbClr val="0C042A"/>
                </a:solidFill>
                <a:latin typeface="Söhne" pitchFamily="34" charset="0"/>
                <a:ea typeface="Söhne" pitchFamily="34" charset="-122"/>
                <a:cs typeface="Söhne" pitchFamily="34" charset="-120"/>
              </a:rPr>
              <a:t>Explore partnerships with music industry stakeholders for collaborative opportunities.</a:t>
            </a:r>
            <a:endParaRPr lang="en-US" sz="1350" dirty="0"/>
          </a:p>
          <a:p>
            <a:pPr marL="190500" indent="-190500" algn="l">
              <a:lnSpc>
                <a:spcPts val="2160"/>
              </a:lnSpc>
              <a:buSzPct val="100000"/>
              <a:buChar char="•"/>
            </a:pPr>
            <a:r>
              <a:rPr lang="en-US" sz="1400" b="0" dirty="0">
                <a:solidFill>
                  <a:srgbClr val="0C042A"/>
                </a:solidFill>
                <a:latin typeface="Söhne" pitchFamily="34" charset="0"/>
                <a:ea typeface="Söhne" pitchFamily="34" charset="-122"/>
                <a:cs typeface="Söhne" pitchFamily="34" charset="-120"/>
              </a:rPr>
              <a:t>Expand platform functionalities based on user demand and industry trends.</a:t>
            </a:r>
            <a:endParaRPr lang="en-US" sz="1350" dirty="0"/>
          </a:p>
          <a:p>
            <a:pPr marL="190500" indent="-190500" algn="l">
              <a:lnSpc>
                <a:spcPts val="2160"/>
              </a:lnSpc>
              <a:buSzPct val="100000"/>
              <a:buChar char="•"/>
            </a:pPr>
            <a:r>
              <a:rPr lang="en-US" sz="1400" b="0" dirty="0">
                <a:solidFill>
                  <a:srgbClr val="0C042A"/>
                </a:solidFill>
                <a:latin typeface="Söhne" pitchFamily="34" charset="0"/>
                <a:ea typeface="Söhne" pitchFamily="34" charset="-122"/>
                <a:cs typeface="Söhne" pitchFamily="34" charset="-120"/>
              </a:rPr>
              <a:t>Monitor and analyze platform metrics to measure success and identify areas for optimization.</a:t>
            </a:r>
            <a:endParaRPr lang="en-US" sz="135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9">
    <p:bg>
      <p:bgPr>
        <a:solidFill>
          <a:srgbClr val="FFFFFF"/>
        </a:solidFill>
        <a:effectLst/>
      </p:bgPr>
    </p:bg>
    <p:spTree>
      <p:nvGrpSpPr>
        <p:cNvPr id="1" name=""/>
        <p:cNvGrpSpPr/>
        <p:nvPr/>
      </p:nvGrpSpPr>
      <p:grpSpPr>
        <a:xfrm>
          <a:off x="0" y="0"/>
          <a:ext cx="0" cy="0"/>
          <a:chOff x="0" y="0"/>
          <a:chExt cx="0" cy="0"/>
        </a:xfrm>
      </p:grpSpPr>
      <p:sp>
        <p:nvSpPr>
          <p:cNvPr id="7" name="Shape 4"/>
          <p:cNvSpPr/>
          <p:nvPr/>
        </p:nvSpPr>
        <p:spPr>
          <a:xfrm>
            <a:off x="7090295" y="1123530"/>
            <a:ext cx="1849902" cy="2045712"/>
          </a:xfrm>
          <a:prstGeom prst="roundRect">
            <a:avLst>
              <a:gd name="adj" fmla="val 17429"/>
            </a:avLst>
          </a:prstGeom>
          <a:solidFill>
            <a:srgbClr val="FFFFFF"/>
          </a:solidFill>
          <a:ln w="5292">
            <a:solidFill>
              <a:srgbClr val="608DB7"/>
            </a:solidFill>
            <a:prstDash val="solid"/>
          </a:ln>
          <a:effectLst>
            <a:outerShdw blurRad="127000" dist="38100" dir="3600000" algn="bl" rotWithShape="0">
              <a:srgbClr val="000000">
                <a:alpha val="20000"/>
              </a:srgbClr>
            </a:outerShdw>
          </a:effectLst>
        </p:spPr>
      </p:sp>
      <p:sp>
        <p:nvSpPr>
          <p:cNvPr id="8" name="Text 5"/>
          <p:cNvSpPr/>
          <p:nvPr/>
        </p:nvSpPr>
        <p:spPr>
          <a:xfrm>
            <a:off x="7241067" y="1272468"/>
            <a:ext cx="1548358" cy="459855"/>
          </a:xfrm>
          <a:prstGeom prst="roundRect">
            <a:avLst>
              <a:gd name="adj" fmla="val 80000"/>
            </a:avLst>
          </a:prstGeom>
          <a:solidFill>
            <a:srgbClr val="608DB7"/>
          </a:solidFill>
          <a:ln/>
        </p:spPr>
        <p:txBody>
          <a:bodyPr wrap="square" lIns="76465" tIns="39901" rIns="76465" bIns="39901" rtlCol="0" anchor="ctr"/>
          <a:lstStyle/>
          <a:p>
            <a:pPr algn="ctr">
              <a:lnSpc>
                <a:spcPts val="1080"/>
              </a:lnSpc>
            </a:pPr>
            <a:r>
              <a:rPr lang="en-US" sz="900" b="1" dirty="0">
                <a:solidFill>
                  <a:schemeClr val="tx1">
                    <a:lumMod val="95000"/>
                    <a:lumOff val="5000"/>
                  </a:schemeClr>
                </a:solidFill>
              </a:rPr>
              <a:t>CI/CD PIPELINE</a:t>
            </a:r>
            <a:endParaRPr lang="en-US" sz="563" b="1" dirty="0">
              <a:solidFill>
                <a:schemeClr val="tx1">
                  <a:lumMod val="95000"/>
                  <a:lumOff val="5000"/>
                </a:schemeClr>
              </a:solidFill>
            </a:endParaRPr>
          </a:p>
        </p:txBody>
      </p:sp>
      <p:sp>
        <p:nvSpPr>
          <p:cNvPr id="9" name="Shape 6"/>
          <p:cNvSpPr/>
          <p:nvPr/>
        </p:nvSpPr>
        <p:spPr>
          <a:xfrm>
            <a:off x="5143182" y="1155584"/>
            <a:ext cx="1782851" cy="2045712"/>
          </a:xfrm>
          <a:prstGeom prst="roundRect">
            <a:avLst>
              <a:gd name="adj" fmla="val 16459"/>
            </a:avLst>
          </a:prstGeom>
          <a:solidFill>
            <a:srgbClr val="FFFFFF"/>
          </a:solidFill>
          <a:ln w="5292">
            <a:solidFill>
              <a:srgbClr val="0C042A"/>
            </a:solidFill>
            <a:prstDash val="solid"/>
          </a:ln>
          <a:effectLst>
            <a:outerShdw blurRad="127000" dist="38100" dir="3600000" algn="bl" rotWithShape="0">
              <a:srgbClr val="000000">
                <a:alpha val="20000"/>
              </a:srgbClr>
            </a:outerShdw>
          </a:effectLst>
        </p:spPr>
      </p:sp>
      <p:sp>
        <p:nvSpPr>
          <p:cNvPr id="10" name="Text 7"/>
          <p:cNvSpPr/>
          <p:nvPr/>
        </p:nvSpPr>
        <p:spPr>
          <a:xfrm>
            <a:off x="5383977" y="1242549"/>
            <a:ext cx="1301260" cy="448993"/>
          </a:xfrm>
          <a:prstGeom prst="roundRect">
            <a:avLst>
              <a:gd name="adj" fmla="val 80000"/>
            </a:avLst>
          </a:prstGeom>
          <a:solidFill>
            <a:srgbClr val="0C042A"/>
          </a:solidFill>
          <a:ln/>
        </p:spPr>
        <p:txBody>
          <a:bodyPr wrap="square" lIns="76465" tIns="39901" rIns="76465" bIns="39901" rtlCol="0" anchor="ctr"/>
          <a:lstStyle/>
          <a:p>
            <a:pPr algn="ctr">
              <a:lnSpc>
                <a:spcPts val="900"/>
              </a:lnSpc>
            </a:pPr>
            <a:r>
              <a:rPr lang="en-US" sz="1000" dirty="0">
                <a:solidFill>
                  <a:schemeClr val="bg1"/>
                </a:solidFill>
              </a:rPr>
              <a:t>DATABASE </a:t>
            </a:r>
            <a:endParaRPr lang="en-US" sz="563" dirty="0">
              <a:solidFill>
                <a:schemeClr val="bg1"/>
              </a:solidFill>
            </a:endParaRPr>
          </a:p>
        </p:txBody>
      </p:sp>
      <p:sp>
        <p:nvSpPr>
          <p:cNvPr id="13" name="Shape 10"/>
          <p:cNvSpPr/>
          <p:nvPr/>
        </p:nvSpPr>
        <p:spPr>
          <a:xfrm>
            <a:off x="2783900" y="3439364"/>
            <a:ext cx="2164400" cy="1582802"/>
          </a:xfrm>
          <a:prstGeom prst="roundRect">
            <a:avLst>
              <a:gd name="adj" fmla="val 23301"/>
            </a:avLst>
          </a:prstGeom>
          <a:solidFill>
            <a:srgbClr val="FFFFFF"/>
          </a:solidFill>
          <a:ln w="5292">
            <a:solidFill>
              <a:srgbClr val="0C042A"/>
            </a:solidFill>
            <a:prstDash val="solid"/>
          </a:ln>
          <a:effectLst>
            <a:outerShdw blurRad="127000" dist="38100" dir="3600000" algn="bl" rotWithShape="0">
              <a:srgbClr val="000000">
                <a:alpha val="20000"/>
              </a:srgbClr>
            </a:outerShdw>
          </a:effectLst>
        </p:spPr>
        <p:txBody>
          <a:bodyPr/>
          <a:lstStyle/>
          <a:p>
            <a:endParaRPr lang="en-IN" dirty="0"/>
          </a:p>
        </p:txBody>
      </p:sp>
      <p:sp>
        <p:nvSpPr>
          <p:cNvPr id="14" name="Text 11"/>
          <p:cNvSpPr/>
          <p:nvPr/>
        </p:nvSpPr>
        <p:spPr>
          <a:xfrm>
            <a:off x="3118731" y="3512814"/>
            <a:ext cx="1544709" cy="321430"/>
          </a:xfrm>
          <a:prstGeom prst="roundRect">
            <a:avLst>
              <a:gd name="adj" fmla="val 80000"/>
            </a:avLst>
          </a:prstGeom>
          <a:solidFill>
            <a:srgbClr val="0C042A"/>
          </a:solidFill>
          <a:ln w="5292">
            <a:solidFill>
              <a:srgbClr val="0C042A"/>
            </a:solidFill>
          </a:ln>
        </p:spPr>
        <p:txBody>
          <a:bodyPr wrap="square" lIns="76465" tIns="32037" rIns="76465" bIns="32037" rtlCol="0" anchor="ctr"/>
          <a:lstStyle/>
          <a:p>
            <a:pPr algn="l">
              <a:lnSpc>
                <a:spcPts val="1200"/>
              </a:lnSpc>
            </a:pPr>
            <a:r>
              <a:rPr lang="en-US" sz="800" kern="0" spc="180" dirty="0">
                <a:solidFill>
                  <a:srgbClr val="FFFFFF"/>
                </a:solidFill>
                <a:latin typeface="Apfel Grotezk" pitchFamily="34" charset="0"/>
                <a:ea typeface="Apfel Grotezk" pitchFamily="34" charset="-122"/>
              </a:rPr>
              <a:t>VIDEO CONFERENCE</a:t>
            </a:r>
            <a:endParaRPr lang="en-US" sz="563" dirty="0"/>
          </a:p>
        </p:txBody>
      </p:sp>
      <p:sp>
        <p:nvSpPr>
          <p:cNvPr id="17" name="Text 14"/>
          <p:cNvSpPr/>
          <p:nvPr/>
        </p:nvSpPr>
        <p:spPr>
          <a:xfrm>
            <a:off x="2665526" y="1123529"/>
            <a:ext cx="2282774" cy="2032776"/>
          </a:xfrm>
          <a:prstGeom prst="roundRect">
            <a:avLst>
              <a:gd name="adj" fmla="val 19420"/>
            </a:avLst>
          </a:prstGeom>
          <a:solidFill>
            <a:srgbClr val="FFFFFF"/>
          </a:solidFill>
          <a:ln w="5292">
            <a:solidFill>
              <a:srgbClr val="CCDBEE"/>
            </a:solidFill>
          </a:ln>
          <a:effectLst>
            <a:outerShdw blurRad="127000" dist="38100" dir="3600000" algn="bl" rotWithShape="0">
              <a:srgbClr val="000000">
                <a:alpha val="20000"/>
              </a:srgbClr>
            </a:outerShdw>
          </a:effectLst>
        </p:spPr>
        <p:txBody>
          <a:bodyPr wrap="square" lIns="97163" tIns="106542" rIns="97163" bIns="106542" rtlCol="0" anchor="ctr"/>
          <a:lstStyle/>
          <a:p>
            <a:pPr algn="ctr">
              <a:lnSpc>
                <a:spcPts val="2880"/>
              </a:lnSpc>
            </a:pPr>
            <a:endParaRPr lang="en-US" sz="1800" dirty="0"/>
          </a:p>
        </p:txBody>
      </p:sp>
      <p:sp>
        <p:nvSpPr>
          <p:cNvPr id="18" name="Shape 15"/>
          <p:cNvSpPr/>
          <p:nvPr/>
        </p:nvSpPr>
        <p:spPr>
          <a:xfrm>
            <a:off x="223467" y="3393312"/>
            <a:ext cx="2370406" cy="1628854"/>
          </a:xfrm>
          <a:prstGeom prst="roundRect">
            <a:avLst>
              <a:gd name="adj" fmla="val 23443"/>
            </a:avLst>
          </a:prstGeom>
          <a:solidFill>
            <a:srgbClr val="FFFFFF"/>
          </a:solidFill>
          <a:ln w="5292">
            <a:solidFill>
              <a:srgbClr val="608DB7"/>
            </a:solidFill>
            <a:prstDash val="solid"/>
          </a:ln>
          <a:effectLst>
            <a:outerShdw blurRad="127000" dist="38100" dir="3600000" algn="bl" rotWithShape="0">
              <a:srgbClr val="000000">
                <a:alpha val="20000"/>
              </a:srgbClr>
            </a:outerShdw>
          </a:effectLst>
        </p:spPr>
      </p:sp>
      <p:sp>
        <p:nvSpPr>
          <p:cNvPr id="19" name="Text 16"/>
          <p:cNvSpPr/>
          <p:nvPr/>
        </p:nvSpPr>
        <p:spPr>
          <a:xfrm>
            <a:off x="424794" y="3485734"/>
            <a:ext cx="1907762" cy="341341"/>
          </a:xfrm>
          <a:prstGeom prst="roundRect">
            <a:avLst>
              <a:gd name="adj" fmla="val 80000"/>
            </a:avLst>
          </a:prstGeom>
          <a:solidFill>
            <a:srgbClr val="608DB7"/>
          </a:solidFill>
          <a:ln/>
        </p:spPr>
        <p:txBody>
          <a:bodyPr wrap="square" lIns="82280" tIns="29790" rIns="82280" bIns="29790" rtlCol="0" anchor="ctr"/>
          <a:lstStyle/>
          <a:p>
            <a:pPr algn="l">
              <a:lnSpc>
                <a:spcPts val="1080"/>
              </a:lnSpc>
            </a:pPr>
            <a:r>
              <a:rPr lang="en-US" sz="900" b="1" kern="0" spc="180" dirty="0">
                <a:solidFill>
                  <a:srgbClr val="FFFFFF"/>
                </a:solidFill>
                <a:latin typeface="Apfel Grotezk" pitchFamily="34" charset="0"/>
                <a:ea typeface="Apfel Grotezk" pitchFamily="34" charset="-122"/>
              </a:rPr>
              <a:t>AI SYSTEMS:</a:t>
            </a:r>
            <a:endParaRPr lang="en-US" sz="563" b="1" dirty="0"/>
          </a:p>
        </p:txBody>
      </p:sp>
      <p:sp>
        <p:nvSpPr>
          <p:cNvPr id="22" name="Text 19"/>
          <p:cNvSpPr/>
          <p:nvPr/>
        </p:nvSpPr>
        <p:spPr>
          <a:xfrm>
            <a:off x="245986" y="249382"/>
            <a:ext cx="2104419" cy="571500"/>
          </a:xfrm>
          <a:prstGeom prst="roundRect">
            <a:avLst>
              <a:gd name="adj" fmla="val 80000"/>
            </a:avLst>
          </a:prstGeom>
          <a:solidFill>
            <a:srgbClr val="898C49">
              <a:alpha val="0"/>
            </a:srgbClr>
          </a:solidFill>
          <a:ln w="21167">
            <a:solidFill>
              <a:srgbClr val="608DB7"/>
            </a:solidFill>
          </a:ln>
        </p:spPr>
        <p:txBody>
          <a:bodyPr wrap="square" lIns="116912" tIns="67469" rIns="116912" bIns="67469" rtlCol="0" anchor="ctr"/>
          <a:lstStyle/>
          <a:p>
            <a:pPr algn="just">
              <a:lnSpc>
                <a:spcPts val="2640"/>
              </a:lnSpc>
            </a:pPr>
            <a:r>
              <a:rPr lang="en-US" sz="1700" dirty="0">
                <a:solidFill>
                  <a:srgbClr val="608DB7"/>
                </a:solidFill>
              </a:rPr>
              <a:t>Technology Stack</a:t>
            </a:r>
            <a:endParaRPr lang="en-US" sz="1650" dirty="0"/>
          </a:p>
        </p:txBody>
      </p:sp>
      <p:sp>
        <p:nvSpPr>
          <p:cNvPr id="23" name="Shape 20"/>
          <p:cNvSpPr/>
          <p:nvPr/>
        </p:nvSpPr>
        <p:spPr>
          <a:xfrm>
            <a:off x="193472" y="1102382"/>
            <a:ext cx="2370406" cy="2066860"/>
          </a:xfrm>
          <a:prstGeom prst="roundRect">
            <a:avLst>
              <a:gd name="adj" fmla="val 19420"/>
            </a:avLst>
          </a:prstGeom>
          <a:solidFill>
            <a:srgbClr val="FFFFFF"/>
          </a:solidFill>
          <a:ln w="5292">
            <a:solidFill>
              <a:srgbClr val="898C49"/>
            </a:solidFill>
            <a:prstDash val="solid"/>
          </a:ln>
          <a:effectLst>
            <a:outerShdw blurRad="127000" dist="38100" dir="3600000" algn="bl" rotWithShape="0">
              <a:srgbClr val="000000">
                <a:alpha val="20000"/>
              </a:srgbClr>
            </a:outerShdw>
          </a:effectLst>
        </p:spPr>
      </p:sp>
      <p:sp>
        <p:nvSpPr>
          <p:cNvPr id="29" name="Text 26"/>
          <p:cNvSpPr/>
          <p:nvPr/>
        </p:nvSpPr>
        <p:spPr>
          <a:xfrm>
            <a:off x="358189" y="1210288"/>
            <a:ext cx="2025473" cy="472758"/>
          </a:xfrm>
          <a:prstGeom prst="roundRect">
            <a:avLst>
              <a:gd name="adj" fmla="val 80000"/>
            </a:avLst>
          </a:prstGeom>
          <a:solidFill>
            <a:srgbClr val="2B2A35"/>
          </a:solidFill>
          <a:ln/>
        </p:spPr>
        <p:txBody>
          <a:bodyPr wrap="square" lIns="87567" tIns="38777" rIns="87567" bIns="38777" rtlCol="0" anchor="ctr"/>
          <a:lstStyle/>
          <a:p>
            <a:pPr algn="l">
              <a:lnSpc>
                <a:spcPts val="1080"/>
              </a:lnSpc>
            </a:pPr>
            <a:r>
              <a:rPr lang="en-US" sz="900" kern="0" spc="180" dirty="0">
                <a:solidFill>
                  <a:srgbClr val="FFFFFF"/>
                </a:solidFill>
                <a:latin typeface="Apfel Grotezk" pitchFamily="34" charset="0"/>
                <a:ea typeface="Apfel Grotezk" pitchFamily="34" charset="-122"/>
                <a:cs typeface="Apfel Grotezk" pitchFamily="34" charset="-120"/>
              </a:rPr>
              <a:t>FRONTEND DEVELOPMENT</a:t>
            </a:r>
            <a:endParaRPr lang="en-US" sz="800" dirty="0"/>
          </a:p>
        </p:txBody>
      </p:sp>
      <p:sp>
        <p:nvSpPr>
          <p:cNvPr id="40" name="Text 37"/>
          <p:cNvSpPr/>
          <p:nvPr/>
        </p:nvSpPr>
        <p:spPr>
          <a:xfrm>
            <a:off x="2792437" y="1230667"/>
            <a:ext cx="1990578" cy="472758"/>
          </a:xfrm>
          <a:prstGeom prst="roundRect">
            <a:avLst>
              <a:gd name="adj" fmla="val 80000"/>
            </a:avLst>
          </a:prstGeom>
          <a:solidFill>
            <a:srgbClr val="CCDBEE"/>
          </a:solidFill>
          <a:ln/>
        </p:spPr>
        <p:txBody>
          <a:bodyPr wrap="square" lIns="87646" tIns="38777" rIns="87646" bIns="38777" rtlCol="0" anchor="ctr"/>
          <a:lstStyle/>
          <a:p>
            <a:pPr algn="l">
              <a:lnSpc>
                <a:spcPts val="1080"/>
              </a:lnSpc>
            </a:pPr>
            <a:r>
              <a:rPr lang="en-US" sz="800" b="1" kern="0" spc="180" dirty="0">
                <a:solidFill>
                  <a:srgbClr val="0C042A"/>
                </a:solidFill>
                <a:latin typeface="Apfel Grotezk" pitchFamily="34" charset="0"/>
                <a:ea typeface="Apfel Grotezk" pitchFamily="34" charset="-122"/>
                <a:cs typeface="Apfel Grotezk" pitchFamily="34" charset="-120"/>
              </a:rPr>
              <a:t>BACKEND DEVELOPMENT</a:t>
            </a:r>
            <a:endParaRPr lang="en-US" sz="700" dirty="0"/>
          </a:p>
        </p:txBody>
      </p:sp>
      <p:pic>
        <p:nvPicPr>
          <p:cNvPr id="1030" name="Picture 6">
            <a:extLst>
              <a:ext uri="{FF2B5EF4-FFF2-40B4-BE49-F238E27FC236}">
                <a16:creationId xmlns:a16="http://schemas.microsoft.com/office/drawing/2014/main" id="{16DACBC0-1F46-D33B-A62C-22BD23E280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114" y="2571750"/>
            <a:ext cx="328101" cy="27939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BF7832B9-F656-ED3B-19C0-1E7AED8EF6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936" y="1977885"/>
            <a:ext cx="292239" cy="29223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0BD7BADA-9B73-9E18-4744-F67C8A5AFD0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8413" y="2583147"/>
            <a:ext cx="305978" cy="27067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8AC5001B-472B-FE15-8DDB-8CB62A9E35C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6347" y="2602007"/>
            <a:ext cx="194247" cy="23674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0AB3E6E4-1E46-3FC3-D60C-89CCA0612F6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24700" y="2001496"/>
            <a:ext cx="289779" cy="289779"/>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56B7BC46-7F3A-A4A9-7077-18BE99025D8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4350" y="1956019"/>
            <a:ext cx="257834" cy="330775"/>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a:extLst>
              <a:ext uri="{FF2B5EF4-FFF2-40B4-BE49-F238E27FC236}">
                <a16:creationId xmlns:a16="http://schemas.microsoft.com/office/drawing/2014/main" id="{B99B8A44-F012-BED0-D498-236AFBB97AD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56145" y="1700748"/>
            <a:ext cx="547688" cy="34290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a:extLst>
              <a:ext uri="{FF2B5EF4-FFF2-40B4-BE49-F238E27FC236}">
                <a16:creationId xmlns:a16="http://schemas.microsoft.com/office/drawing/2014/main" id="{FA91B76E-AD76-EE7E-73FA-6CC4EB85434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25790" y="1766399"/>
            <a:ext cx="657225" cy="180975"/>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a:extLst>
              <a:ext uri="{FF2B5EF4-FFF2-40B4-BE49-F238E27FC236}">
                <a16:creationId xmlns:a16="http://schemas.microsoft.com/office/drawing/2014/main" id="{F33C7954-357D-8CC5-222B-C0C4E713653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38817" y="2111695"/>
            <a:ext cx="842962" cy="187120"/>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a:extLst>
              <a:ext uri="{FF2B5EF4-FFF2-40B4-BE49-F238E27FC236}">
                <a16:creationId xmlns:a16="http://schemas.microsoft.com/office/drawing/2014/main" id="{925E45E3-97CD-91DB-4722-E8A03AF46E0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96800" y="1889947"/>
            <a:ext cx="560640" cy="493698"/>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a:extLst>
              <a:ext uri="{FF2B5EF4-FFF2-40B4-BE49-F238E27FC236}">
                <a16:creationId xmlns:a16="http://schemas.microsoft.com/office/drawing/2014/main" id="{2F4EEB41-F905-BC1A-260E-23950DF2119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84043" y="2451918"/>
            <a:ext cx="870538" cy="229089"/>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a:extLst>
              <a:ext uri="{FF2B5EF4-FFF2-40B4-BE49-F238E27FC236}">
                <a16:creationId xmlns:a16="http://schemas.microsoft.com/office/drawing/2014/main" id="{FD9B6EAD-607E-80A7-FF48-910D6FD3797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14748" y="2502972"/>
            <a:ext cx="698891" cy="103192"/>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a:extLst>
              <a:ext uri="{FF2B5EF4-FFF2-40B4-BE49-F238E27FC236}">
                <a16:creationId xmlns:a16="http://schemas.microsoft.com/office/drawing/2014/main" id="{CF2332B2-05DD-F576-F959-DE68EC7207E0}"/>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16537" y="2767956"/>
            <a:ext cx="301400" cy="301400"/>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a:extLst>
              <a:ext uri="{FF2B5EF4-FFF2-40B4-BE49-F238E27FC236}">
                <a16:creationId xmlns:a16="http://schemas.microsoft.com/office/drawing/2014/main" id="{B7E4D973-FE7D-7277-C513-E1B1E93450EF}"/>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56040" y="2725491"/>
            <a:ext cx="301400" cy="3014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528B7DC0-E139-01C3-A5DD-C7D2C9D244A0}"/>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78739" y="3887857"/>
            <a:ext cx="396088" cy="38243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D06BBB5-E3C0-DC85-F5AD-B87CB183882E}"/>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99581" y="3949819"/>
            <a:ext cx="344613" cy="45844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6">
            <a:extLst>
              <a:ext uri="{FF2B5EF4-FFF2-40B4-BE49-F238E27FC236}">
                <a16:creationId xmlns:a16="http://schemas.microsoft.com/office/drawing/2014/main" id="{FF5F22F7-6C4C-3EF8-FD43-36EC02580CA3}"/>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664625" y="4062257"/>
            <a:ext cx="852059" cy="23357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A0FEB01B-FD7A-E3F1-E446-CFBE8EE35FCA}"/>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330094" y="4060450"/>
            <a:ext cx="1124308" cy="60123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64A3C681-BBBC-8603-25D1-3AC5247519A0}"/>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444057" y="1821487"/>
            <a:ext cx="1181100" cy="31432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2">
            <a:extLst>
              <a:ext uri="{FF2B5EF4-FFF2-40B4-BE49-F238E27FC236}">
                <a16:creationId xmlns:a16="http://schemas.microsoft.com/office/drawing/2014/main" id="{2C352D92-2E30-0BC8-1751-6298C56AC266}"/>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634557" y="2458373"/>
            <a:ext cx="8001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69DC145B-B6FF-4320-7337-1F1BAEF6A88E}"/>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701531" y="2001496"/>
            <a:ext cx="485775" cy="485775"/>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E0CEACF5-9C88-A291-BF84-8323AA0582C2}"/>
              </a:ext>
            </a:extLst>
          </p:cNvPr>
          <p:cNvSpPr txBox="1"/>
          <p:nvPr/>
        </p:nvSpPr>
        <p:spPr>
          <a:xfrm>
            <a:off x="7534547" y="2641657"/>
            <a:ext cx="1271738" cy="276999"/>
          </a:xfrm>
          <a:prstGeom prst="rect">
            <a:avLst/>
          </a:prstGeom>
          <a:noFill/>
        </p:spPr>
        <p:txBody>
          <a:bodyPr wrap="square" rtlCol="0">
            <a:spAutoFit/>
          </a:bodyPr>
          <a:lstStyle/>
          <a:p>
            <a:r>
              <a:rPr lang="en-US" sz="1200" dirty="0">
                <a:latin typeface="Corbel" panose="020B0503020204020204" pitchFamily="34" charset="0"/>
              </a:rPr>
              <a:t>GitHub Actions</a:t>
            </a:r>
            <a:endParaRPr lang="en-IN" sz="1200" dirty="0">
              <a:latin typeface="Corbel" panose="020B0503020204020204" pitchFamily="34" charset="0"/>
            </a:endParaRPr>
          </a:p>
        </p:txBody>
      </p:sp>
      <p:sp>
        <p:nvSpPr>
          <p:cNvPr id="21" name="Shape 4">
            <a:extLst>
              <a:ext uri="{FF2B5EF4-FFF2-40B4-BE49-F238E27FC236}">
                <a16:creationId xmlns:a16="http://schemas.microsoft.com/office/drawing/2014/main" id="{E16F1659-79F6-AB40-80F5-CD3C4263C61C}"/>
              </a:ext>
            </a:extLst>
          </p:cNvPr>
          <p:cNvSpPr/>
          <p:nvPr/>
        </p:nvSpPr>
        <p:spPr>
          <a:xfrm>
            <a:off x="5109656" y="3439363"/>
            <a:ext cx="1849902" cy="1597795"/>
          </a:xfrm>
          <a:prstGeom prst="roundRect">
            <a:avLst>
              <a:gd name="adj" fmla="val 17429"/>
            </a:avLst>
          </a:prstGeom>
          <a:solidFill>
            <a:srgbClr val="FFFFFF"/>
          </a:solidFill>
          <a:ln w="5292">
            <a:solidFill>
              <a:srgbClr val="608DB7"/>
            </a:solidFill>
            <a:prstDash val="solid"/>
          </a:ln>
          <a:effectLst>
            <a:outerShdw blurRad="127000" dist="38100" dir="3600000" algn="bl" rotWithShape="0">
              <a:srgbClr val="000000">
                <a:alpha val="20000"/>
              </a:srgbClr>
            </a:outerShdw>
          </a:effectLst>
        </p:spPr>
      </p:sp>
      <p:sp>
        <p:nvSpPr>
          <p:cNvPr id="24" name="Text 5">
            <a:extLst>
              <a:ext uri="{FF2B5EF4-FFF2-40B4-BE49-F238E27FC236}">
                <a16:creationId xmlns:a16="http://schemas.microsoft.com/office/drawing/2014/main" id="{4BD2C020-140E-AEC6-6B42-A65B3C4B0D01}"/>
              </a:ext>
            </a:extLst>
          </p:cNvPr>
          <p:cNvSpPr/>
          <p:nvPr/>
        </p:nvSpPr>
        <p:spPr>
          <a:xfrm>
            <a:off x="5260428" y="3485735"/>
            <a:ext cx="1548358" cy="348510"/>
          </a:xfrm>
          <a:prstGeom prst="roundRect">
            <a:avLst>
              <a:gd name="adj" fmla="val 80000"/>
            </a:avLst>
          </a:prstGeom>
          <a:solidFill>
            <a:srgbClr val="608DB7"/>
          </a:solidFill>
          <a:ln/>
        </p:spPr>
        <p:txBody>
          <a:bodyPr wrap="square" lIns="76465" tIns="39901" rIns="76465" bIns="39901" rtlCol="0" anchor="ctr"/>
          <a:lstStyle/>
          <a:p>
            <a:pPr algn="ctr">
              <a:lnSpc>
                <a:spcPts val="1080"/>
              </a:lnSpc>
            </a:pPr>
            <a:r>
              <a:rPr lang="en-US" sz="900" b="1" dirty="0">
                <a:solidFill>
                  <a:schemeClr val="tx1">
                    <a:lumMod val="95000"/>
                    <a:lumOff val="5000"/>
                  </a:schemeClr>
                </a:solidFill>
              </a:rPr>
              <a:t>WEB SERVER</a:t>
            </a:r>
            <a:endParaRPr lang="en-US" sz="563" b="1" dirty="0">
              <a:solidFill>
                <a:schemeClr val="tx1">
                  <a:lumMod val="95000"/>
                  <a:lumOff val="5000"/>
                </a:schemeClr>
              </a:solidFill>
            </a:endParaRPr>
          </a:p>
        </p:txBody>
      </p:sp>
      <p:pic>
        <p:nvPicPr>
          <p:cNvPr id="25" name="Picture 16">
            <a:extLst>
              <a:ext uri="{FF2B5EF4-FFF2-40B4-BE49-F238E27FC236}">
                <a16:creationId xmlns:a16="http://schemas.microsoft.com/office/drawing/2014/main" id="{8049F62E-648A-0B2F-3351-69EC5C83BF97}"/>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870482" y="4107086"/>
            <a:ext cx="328250" cy="377487"/>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6CD38FC3-407F-C8F1-7755-DD293D46E68C}"/>
              </a:ext>
            </a:extLst>
          </p:cNvPr>
          <p:cNvSpPr txBox="1"/>
          <p:nvPr/>
        </p:nvSpPr>
        <p:spPr>
          <a:xfrm>
            <a:off x="5413499" y="4527994"/>
            <a:ext cx="1271738" cy="276999"/>
          </a:xfrm>
          <a:prstGeom prst="rect">
            <a:avLst/>
          </a:prstGeom>
          <a:noFill/>
        </p:spPr>
        <p:txBody>
          <a:bodyPr wrap="square" rtlCol="0">
            <a:spAutoFit/>
          </a:bodyPr>
          <a:lstStyle/>
          <a:p>
            <a:pPr algn="ctr"/>
            <a:r>
              <a:rPr lang="en-US" sz="1200" dirty="0">
                <a:latin typeface="Corbel" panose="020B0503020204020204" pitchFamily="34" charset="0"/>
              </a:rPr>
              <a:t>NGINX</a:t>
            </a:r>
            <a:endParaRPr lang="en-IN" sz="1200" dirty="0">
              <a:latin typeface="Corbel" panose="020B0503020204020204" pitchFamily="34" charset="0"/>
            </a:endParaRPr>
          </a:p>
        </p:txBody>
      </p:sp>
      <p:sp>
        <p:nvSpPr>
          <p:cNvPr id="27" name="Shape 10">
            <a:extLst>
              <a:ext uri="{FF2B5EF4-FFF2-40B4-BE49-F238E27FC236}">
                <a16:creationId xmlns:a16="http://schemas.microsoft.com/office/drawing/2014/main" id="{36980A9C-151E-FFB8-EC22-B82A1D4FB7CF}"/>
              </a:ext>
            </a:extLst>
          </p:cNvPr>
          <p:cNvSpPr/>
          <p:nvPr/>
        </p:nvSpPr>
        <p:spPr>
          <a:xfrm>
            <a:off x="7045410" y="3454357"/>
            <a:ext cx="1894788" cy="1582801"/>
          </a:xfrm>
          <a:prstGeom prst="roundRect">
            <a:avLst>
              <a:gd name="adj" fmla="val 23301"/>
            </a:avLst>
          </a:prstGeom>
          <a:solidFill>
            <a:srgbClr val="FFFFFF"/>
          </a:solidFill>
          <a:ln w="5292">
            <a:solidFill>
              <a:srgbClr val="0C042A"/>
            </a:solidFill>
            <a:prstDash val="solid"/>
          </a:ln>
          <a:effectLst>
            <a:outerShdw blurRad="127000" dist="38100" dir="3600000" algn="bl" rotWithShape="0">
              <a:srgbClr val="000000">
                <a:alpha val="20000"/>
              </a:srgbClr>
            </a:outerShdw>
          </a:effectLst>
        </p:spPr>
        <p:txBody>
          <a:bodyPr/>
          <a:lstStyle/>
          <a:p>
            <a:endParaRPr lang="en-IN" dirty="0"/>
          </a:p>
        </p:txBody>
      </p:sp>
      <p:sp>
        <p:nvSpPr>
          <p:cNvPr id="28" name="Text 11">
            <a:extLst>
              <a:ext uri="{FF2B5EF4-FFF2-40B4-BE49-F238E27FC236}">
                <a16:creationId xmlns:a16="http://schemas.microsoft.com/office/drawing/2014/main" id="{296BC0C1-7720-8819-A4A6-A8A37C262A69}"/>
              </a:ext>
            </a:extLst>
          </p:cNvPr>
          <p:cNvSpPr/>
          <p:nvPr/>
        </p:nvSpPr>
        <p:spPr>
          <a:xfrm>
            <a:off x="7276629" y="3512815"/>
            <a:ext cx="1544709" cy="321430"/>
          </a:xfrm>
          <a:prstGeom prst="roundRect">
            <a:avLst>
              <a:gd name="adj" fmla="val 80000"/>
            </a:avLst>
          </a:prstGeom>
          <a:solidFill>
            <a:srgbClr val="0C042A"/>
          </a:solidFill>
          <a:ln w="5292">
            <a:solidFill>
              <a:srgbClr val="0C042A"/>
            </a:solidFill>
          </a:ln>
        </p:spPr>
        <p:txBody>
          <a:bodyPr wrap="square" lIns="76465" tIns="32037" rIns="76465" bIns="32037" rtlCol="0" anchor="ctr"/>
          <a:lstStyle/>
          <a:p>
            <a:pPr algn="l">
              <a:lnSpc>
                <a:spcPts val="1200"/>
              </a:lnSpc>
            </a:pPr>
            <a:r>
              <a:rPr lang="en-US" sz="800" kern="0" spc="180" dirty="0">
                <a:solidFill>
                  <a:srgbClr val="FFFFFF"/>
                </a:solidFill>
                <a:latin typeface="Apfel Grotezk" pitchFamily="34" charset="0"/>
                <a:ea typeface="Apfel Grotezk" pitchFamily="34" charset="-122"/>
              </a:rPr>
              <a:t>OPERATING SYSTEM</a:t>
            </a:r>
            <a:endParaRPr lang="en-US" sz="563" dirty="0"/>
          </a:p>
        </p:txBody>
      </p:sp>
      <p:pic>
        <p:nvPicPr>
          <p:cNvPr id="30" name="Picture 18">
            <a:extLst>
              <a:ext uri="{FF2B5EF4-FFF2-40B4-BE49-F238E27FC236}">
                <a16:creationId xmlns:a16="http://schemas.microsoft.com/office/drawing/2014/main" id="{A3384900-9F59-7E7E-A33D-8F607EC40789}"/>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7597237" y="4199666"/>
            <a:ext cx="990600" cy="228600"/>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id="{CA2C4E3E-D3D2-0853-9B85-6DDD9741C310}"/>
              </a:ext>
            </a:extLst>
          </p:cNvPr>
          <p:cNvSpPr txBox="1"/>
          <p:nvPr/>
        </p:nvSpPr>
        <p:spPr>
          <a:xfrm>
            <a:off x="358189" y="1807796"/>
            <a:ext cx="560320" cy="215444"/>
          </a:xfrm>
          <a:prstGeom prst="rect">
            <a:avLst/>
          </a:prstGeom>
          <a:noFill/>
        </p:spPr>
        <p:txBody>
          <a:bodyPr wrap="square" rtlCol="0">
            <a:spAutoFit/>
          </a:bodyPr>
          <a:lstStyle/>
          <a:p>
            <a:r>
              <a:rPr lang="en-US" sz="800" b="1" dirty="0">
                <a:latin typeface="Corbel" panose="020B0503020204020204" pitchFamily="34" charset="0"/>
              </a:rPr>
              <a:t>HTML</a:t>
            </a:r>
            <a:endParaRPr lang="en-IN" sz="900" b="1" dirty="0">
              <a:latin typeface="Corbel" panose="020B0503020204020204" pitchFamily="34" charset="0"/>
            </a:endParaRPr>
          </a:p>
        </p:txBody>
      </p:sp>
      <p:sp>
        <p:nvSpPr>
          <p:cNvPr id="32" name="TextBox 31">
            <a:extLst>
              <a:ext uri="{FF2B5EF4-FFF2-40B4-BE49-F238E27FC236}">
                <a16:creationId xmlns:a16="http://schemas.microsoft.com/office/drawing/2014/main" id="{71C0CF48-E3C4-7F60-E54E-4E65A3E3AA08}"/>
              </a:ext>
            </a:extLst>
          </p:cNvPr>
          <p:cNvSpPr txBox="1"/>
          <p:nvPr/>
        </p:nvSpPr>
        <p:spPr>
          <a:xfrm>
            <a:off x="1822053" y="1797992"/>
            <a:ext cx="767408" cy="215444"/>
          </a:xfrm>
          <a:prstGeom prst="rect">
            <a:avLst/>
          </a:prstGeom>
          <a:noFill/>
        </p:spPr>
        <p:txBody>
          <a:bodyPr wrap="square" rtlCol="0">
            <a:spAutoFit/>
          </a:bodyPr>
          <a:lstStyle/>
          <a:p>
            <a:r>
              <a:rPr lang="en-US" sz="800" b="1" dirty="0">
                <a:latin typeface="Corbel" panose="020B0503020204020204" pitchFamily="34" charset="0"/>
              </a:rPr>
              <a:t>JAVASCRIPT</a:t>
            </a:r>
            <a:endParaRPr lang="en-IN" sz="900" b="1" dirty="0">
              <a:latin typeface="Corbel" panose="020B0503020204020204" pitchFamily="34" charset="0"/>
            </a:endParaRPr>
          </a:p>
        </p:txBody>
      </p:sp>
      <p:sp>
        <p:nvSpPr>
          <p:cNvPr id="33" name="TextBox 32">
            <a:extLst>
              <a:ext uri="{FF2B5EF4-FFF2-40B4-BE49-F238E27FC236}">
                <a16:creationId xmlns:a16="http://schemas.microsoft.com/office/drawing/2014/main" id="{ECF92E8D-513C-2FE0-EB15-4EB1965C5CCD}"/>
              </a:ext>
            </a:extLst>
          </p:cNvPr>
          <p:cNvSpPr txBox="1"/>
          <p:nvPr/>
        </p:nvSpPr>
        <p:spPr>
          <a:xfrm>
            <a:off x="367925" y="2401661"/>
            <a:ext cx="657203" cy="215444"/>
          </a:xfrm>
          <a:prstGeom prst="rect">
            <a:avLst/>
          </a:prstGeom>
          <a:noFill/>
        </p:spPr>
        <p:txBody>
          <a:bodyPr wrap="square" rtlCol="0">
            <a:spAutoFit/>
          </a:bodyPr>
          <a:lstStyle/>
          <a:p>
            <a:r>
              <a:rPr lang="en-US" sz="800" b="1" dirty="0">
                <a:latin typeface="Corbel" panose="020B0503020204020204" pitchFamily="34" charset="0"/>
              </a:rPr>
              <a:t>TAILWIND</a:t>
            </a:r>
            <a:endParaRPr lang="en-IN" sz="900" b="1" dirty="0">
              <a:latin typeface="Corbel" panose="020B0503020204020204" pitchFamily="34" charset="0"/>
            </a:endParaRPr>
          </a:p>
        </p:txBody>
      </p:sp>
      <p:sp>
        <p:nvSpPr>
          <p:cNvPr id="34" name="TextBox 33">
            <a:extLst>
              <a:ext uri="{FF2B5EF4-FFF2-40B4-BE49-F238E27FC236}">
                <a16:creationId xmlns:a16="http://schemas.microsoft.com/office/drawing/2014/main" id="{EDD0E89E-9A9E-AE0F-76EF-6F31592C2E6B}"/>
              </a:ext>
            </a:extLst>
          </p:cNvPr>
          <p:cNvSpPr txBox="1"/>
          <p:nvPr/>
        </p:nvSpPr>
        <p:spPr>
          <a:xfrm>
            <a:off x="1199581" y="2383645"/>
            <a:ext cx="560320" cy="215444"/>
          </a:xfrm>
          <a:prstGeom prst="rect">
            <a:avLst/>
          </a:prstGeom>
          <a:noFill/>
        </p:spPr>
        <p:txBody>
          <a:bodyPr wrap="square" rtlCol="0">
            <a:spAutoFit/>
          </a:bodyPr>
          <a:lstStyle/>
          <a:p>
            <a:r>
              <a:rPr lang="en-US" sz="800" b="1" dirty="0">
                <a:latin typeface="Corbel" panose="020B0503020204020204" pitchFamily="34" charset="0"/>
              </a:rPr>
              <a:t>REACT</a:t>
            </a:r>
            <a:endParaRPr lang="en-IN" sz="900" b="1" dirty="0">
              <a:latin typeface="Corbel" panose="020B0503020204020204" pitchFamily="34" charset="0"/>
            </a:endParaRPr>
          </a:p>
        </p:txBody>
      </p:sp>
      <p:sp>
        <p:nvSpPr>
          <p:cNvPr id="37" name="TextBox 36">
            <a:extLst>
              <a:ext uri="{FF2B5EF4-FFF2-40B4-BE49-F238E27FC236}">
                <a16:creationId xmlns:a16="http://schemas.microsoft.com/office/drawing/2014/main" id="{7ADEFFA0-6503-D980-1184-68523340FE50}"/>
              </a:ext>
            </a:extLst>
          </p:cNvPr>
          <p:cNvSpPr txBox="1"/>
          <p:nvPr/>
        </p:nvSpPr>
        <p:spPr>
          <a:xfrm>
            <a:off x="1951858" y="2367703"/>
            <a:ext cx="560320" cy="215444"/>
          </a:xfrm>
          <a:prstGeom prst="rect">
            <a:avLst/>
          </a:prstGeom>
          <a:noFill/>
        </p:spPr>
        <p:txBody>
          <a:bodyPr wrap="square" rtlCol="0">
            <a:spAutoFit/>
          </a:bodyPr>
          <a:lstStyle/>
          <a:p>
            <a:r>
              <a:rPr lang="en-US" sz="800" b="1" dirty="0">
                <a:latin typeface="Corbel" panose="020B0503020204020204" pitchFamily="34" charset="0"/>
              </a:rPr>
              <a:t>VITE</a:t>
            </a:r>
            <a:endParaRPr lang="en-IN" sz="900" b="1" dirty="0">
              <a:latin typeface="Corbel" panose="020B0503020204020204" pitchFamily="34" charset="0"/>
            </a:endParaRPr>
          </a:p>
        </p:txBody>
      </p:sp>
      <p:sp>
        <p:nvSpPr>
          <p:cNvPr id="3" name="TextBox 2">
            <a:extLst>
              <a:ext uri="{FF2B5EF4-FFF2-40B4-BE49-F238E27FC236}">
                <a16:creationId xmlns:a16="http://schemas.microsoft.com/office/drawing/2014/main" id="{73831AFE-805D-419A-53AF-2CB7CBB5EB63}"/>
              </a:ext>
            </a:extLst>
          </p:cNvPr>
          <p:cNvSpPr txBox="1"/>
          <p:nvPr/>
        </p:nvSpPr>
        <p:spPr>
          <a:xfrm>
            <a:off x="233371" y="4202153"/>
            <a:ext cx="943931" cy="261610"/>
          </a:xfrm>
          <a:prstGeom prst="rect">
            <a:avLst/>
          </a:prstGeom>
          <a:noFill/>
        </p:spPr>
        <p:txBody>
          <a:bodyPr wrap="square" rtlCol="0">
            <a:spAutoFit/>
          </a:bodyPr>
          <a:lstStyle/>
          <a:p>
            <a:r>
              <a:rPr lang="en-US" sz="1100" dirty="0">
                <a:latin typeface="Calibri" panose="020F0502020204030204" pitchFamily="34" charset="0"/>
                <a:ea typeface="Calibri" panose="020F0502020204030204" pitchFamily="34" charset="0"/>
                <a:cs typeface="Calibri" panose="020F0502020204030204" pitchFamily="34" charset="0"/>
              </a:rPr>
              <a:t>Hugging face</a:t>
            </a:r>
            <a:endParaRPr lang="en-IN" sz="1200"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2" descr="Is Python secure? - ActuIA">
            <a:extLst>
              <a:ext uri="{FF2B5EF4-FFF2-40B4-BE49-F238E27FC236}">
                <a16:creationId xmlns:a16="http://schemas.microsoft.com/office/drawing/2014/main" id="{109EFFD4-4788-2D4F-7CF4-DFFC54415F34}"/>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976097" y="4533272"/>
            <a:ext cx="730737" cy="3171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7">
    <p:bg>
      <p:bgPr>
        <a:solidFill>
          <a:srgbClr val="FFFFFF"/>
        </a:solidFill>
        <a:effectLst/>
      </p:bgPr>
    </p:bg>
    <p:spTree>
      <p:nvGrpSpPr>
        <p:cNvPr id="1" name=""/>
        <p:cNvGrpSpPr/>
        <p:nvPr/>
      </p:nvGrpSpPr>
      <p:grpSpPr>
        <a:xfrm>
          <a:off x="0" y="0"/>
          <a:ext cx="0" cy="0"/>
          <a:chOff x="0" y="0"/>
          <a:chExt cx="0" cy="0"/>
        </a:xfrm>
      </p:grpSpPr>
      <p:sp>
        <p:nvSpPr>
          <p:cNvPr id="3" name="Text 0"/>
          <p:cNvSpPr/>
          <p:nvPr/>
        </p:nvSpPr>
        <p:spPr>
          <a:xfrm>
            <a:off x="474291" y="1457650"/>
            <a:ext cx="5995596" cy="857250"/>
          </a:xfrm>
          <a:prstGeom prst="rect">
            <a:avLst/>
          </a:prstGeom>
          <a:noFill/>
          <a:ln/>
        </p:spPr>
        <p:txBody>
          <a:bodyPr wrap="square" lIns="0" tIns="0" rIns="0" bIns="0" rtlCol="0" anchor="ctr"/>
          <a:lstStyle/>
          <a:p>
            <a:pPr algn="l">
              <a:lnSpc>
                <a:spcPts val="6750"/>
              </a:lnSpc>
            </a:pPr>
            <a:r>
              <a:rPr lang="en-US" sz="5600" b="0" dirty="0">
                <a:solidFill>
                  <a:srgbClr val="000000"/>
                </a:solidFill>
                <a:latin typeface="Apfel Grotezk" pitchFamily="34" charset="0"/>
                <a:ea typeface="Apfel Grotezk" pitchFamily="34" charset="-122"/>
                <a:cs typeface="Apfel Grotezk" pitchFamily="34" charset="-120"/>
              </a:rPr>
              <a:t>Thank you</a:t>
            </a:r>
            <a:endParaRPr lang="en-US" sz="5625" dirty="0"/>
          </a:p>
        </p:txBody>
      </p:sp>
      <p:sp>
        <p:nvSpPr>
          <p:cNvPr id="4" name="Shape 1"/>
          <p:cNvSpPr/>
          <p:nvPr/>
        </p:nvSpPr>
        <p:spPr>
          <a:xfrm>
            <a:off x="0" y="4280205"/>
            <a:ext cx="5324623" cy="863295"/>
          </a:xfrm>
          <a:prstGeom prst="roundRect">
            <a:avLst>
              <a:gd name="adj" fmla="val 80000"/>
            </a:avLst>
          </a:prstGeom>
          <a:solidFill>
            <a:srgbClr val="2B2A35"/>
          </a:solidFill>
          <a:ln/>
        </p:spPr>
        <p:txBody>
          <a:bodyPr/>
          <a:lstStyle/>
          <a:p>
            <a:endParaRPr lang="en-IN" dirty="0"/>
          </a:p>
        </p:txBody>
      </p:sp>
      <p:sp>
        <p:nvSpPr>
          <p:cNvPr id="10" name="Shape 7"/>
          <p:cNvSpPr/>
          <p:nvPr/>
        </p:nvSpPr>
        <p:spPr>
          <a:xfrm>
            <a:off x="3819378" y="2571750"/>
            <a:ext cx="5324623" cy="863295"/>
          </a:xfrm>
          <a:prstGeom prst="roundRect">
            <a:avLst>
              <a:gd name="adj" fmla="val 80000"/>
            </a:avLst>
          </a:prstGeom>
          <a:solidFill>
            <a:srgbClr val="608DB7"/>
          </a:solidFill>
          <a:ln/>
        </p:spPr>
      </p:sp>
      <p:sp>
        <p:nvSpPr>
          <p:cNvPr id="17" name="Shape 5">
            <a:extLst>
              <a:ext uri="{FF2B5EF4-FFF2-40B4-BE49-F238E27FC236}">
                <a16:creationId xmlns:a16="http://schemas.microsoft.com/office/drawing/2014/main" id="{41672889-BF09-332A-0208-8B226D0B9B63}"/>
              </a:ext>
            </a:extLst>
          </p:cNvPr>
          <p:cNvSpPr/>
          <p:nvPr/>
        </p:nvSpPr>
        <p:spPr>
          <a:xfrm>
            <a:off x="1695157" y="3435045"/>
            <a:ext cx="5324622" cy="863295"/>
          </a:xfrm>
          <a:prstGeom prst="roundRect">
            <a:avLst>
              <a:gd name="adj" fmla="val 80000"/>
            </a:avLst>
          </a:prstGeom>
          <a:solidFill>
            <a:schemeClr val="accent1">
              <a:lumMod val="60000"/>
              <a:lumOff val="40000"/>
              <a:alpha val="25000"/>
            </a:schemeClr>
          </a:solidFill>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4">
    <p:bg>
      <p:bgPr>
        <a:solidFill>
          <a:srgbClr val="FFFFFF"/>
        </a:solidFill>
        <a:effectLst/>
      </p:bgPr>
    </p:bg>
    <p:spTree>
      <p:nvGrpSpPr>
        <p:cNvPr id="1" name=""/>
        <p:cNvGrpSpPr/>
        <p:nvPr/>
      </p:nvGrpSpPr>
      <p:grpSpPr>
        <a:xfrm>
          <a:off x="0" y="0"/>
          <a:ext cx="0" cy="0"/>
          <a:chOff x="0" y="0"/>
          <a:chExt cx="0" cy="0"/>
        </a:xfrm>
      </p:grpSpPr>
      <p:sp>
        <p:nvSpPr>
          <p:cNvPr id="3" name="Text 0"/>
          <p:cNvSpPr/>
          <p:nvPr/>
        </p:nvSpPr>
        <p:spPr>
          <a:xfrm>
            <a:off x="477334" y="134265"/>
            <a:ext cx="2857500" cy="571500"/>
          </a:xfrm>
          <a:prstGeom prst="roundRect">
            <a:avLst>
              <a:gd name="adj" fmla="val 93333"/>
            </a:avLst>
          </a:prstGeom>
          <a:solidFill>
            <a:srgbClr val="898C49">
              <a:alpha val="0"/>
            </a:srgbClr>
          </a:solidFill>
          <a:ln w="21167">
            <a:solidFill>
              <a:srgbClr val="2B2A35"/>
            </a:solidFill>
          </a:ln>
        </p:spPr>
        <p:txBody>
          <a:bodyPr wrap="square" lIns="158750" tIns="67469" rIns="158750" bIns="67469" rtlCol="0" anchor="ctr"/>
          <a:lstStyle/>
          <a:p>
            <a:pPr algn="ctr">
              <a:lnSpc>
                <a:spcPts val="3300"/>
              </a:lnSpc>
            </a:pPr>
            <a:r>
              <a:rPr lang="en-US" sz="2100" dirty="0">
                <a:solidFill>
                  <a:srgbClr val="0C042A"/>
                </a:solidFill>
              </a:rPr>
              <a:t>Teams Members</a:t>
            </a:r>
            <a:endParaRPr lang="en-US" sz="2063" dirty="0"/>
          </a:p>
        </p:txBody>
      </p:sp>
      <p:sp>
        <p:nvSpPr>
          <p:cNvPr id="4" name="Text 1"/>
          <p:cNvSpPr/>
          <p:nvPr/>
        </p:nvSpPr>
        <p:spPr>
          <a:xfrm>
            <a:off x="4779031" y="816771"/>
            <a:ext cx="4000500" cy="1023938"/>
          </a:xfrm>
          <a:prstGeom prst="roundRect">
            <a:avLst>
              <a:gd name="adj" fmla="val 26046"/>
            </a:avLst>
          </a:prstGeom>
          <a:solidFill>
            <a:srgbClr val="FFFFFF"/>
          </a:solidFill>
          <a:ln/>
          <a:effectLst>
            <a:outerShdw blurRad="127000" dist="38100" dir="3600000" algn="bl" rotWithShape="0">
              <a:srgbClr val="000000">
                <a:alpha val="20000"/>
              </a:srgbClr>
            </a:outerShdw>
          </a:effectLst>
        </p:spPr>
        <p:txBody>
          <a:bodyPr wrap="square" lIns="222250" tIns="120882" rIns="222250" bIns="120882" rtlCol="0" anchor="b"/>
          <a:lstStyle/>
          <a:p>
            <a:pPr algn="l">
              <a:lnSpc>
                <a:spcPts val="3600"/>
              </a:lnSpc>
            </a:pPr>
            <a:r>
              <a:rPr lang="en-US" sz="1800" dirty="0">
                <a:solidFill>
                  <a:srgbClr val="000000"/>
                </a:solidFill>
              </a:rPr>
              <a:t>Soham Das</a:t>
            </a:r>
            <a:endParaRPr lang="en-US" sz="1800" dirty="0"/>
          </a:p>
        </p:txBody>
      </p:sp>
      <p:sp>
        <p:nvSpPr>
          <p:cNvPr id="5" name="Text 2"/>
          <p:cNvSpPr/>
          <p:nvPr/>
        </p:nvSpPr>
        <p:spPr>
          <a:xfrm>
            <a:off x="4889585" y="962624"/>
            <a:ext cx="3810000" cy="238125"/>
          </a:xfrm>
          <a:prstGeom prst="roundRect">
            <a:avLst>
              <a:gd name="adj" fmla="val 80000"/>
            </a:avLst>
          </a:prstGeom>
          <a:solidFill>
            <a:srgbClr val="2B2A35">
              <a:alpha val="10000"/>
            </a:srgbClr>
          </a:solidFill>
          <a:ln/>
        </p:spPr>
        <p:txBody>
          <a:bodyPr wrap="square" lIns="211667" tIns="28112" rIns="211667" bIns="28112" rtlCol="0" anchor="b"/>
          <a:lstStyle/>
          <a:p>
            <a:pPr algn="l">
              <a:lnSpc>
                <a:spcPts val="1575"/>
              </a:lnSpc>
            </a:pPr>
            <a:r>
              <a:rPr lang="en-US" sz="900" b="1" kern="0" spc="180" dirty="0">
                <a:solidFill>
                  <a:srgbClr val="000000"/>
                </a:solidFill>
                <a:latin typeface="Helmet" pitchFamily="34" charset="0"/>
                <a:ea typeface="Helmet" pitchFamily="34" charset="-122"/>
                <a:cs typeface="Helmet" pitchFamily="34" charset="-120"/>
              </a:rPr>
              <a:t>DATA VISUALIZATION</a:t>
            </a:r>
            <a:endParaRPr lang="en-US" sz="750" dirty="0"/>
          </a:p>
        </p:txBody>
      </p:sp>
      <p:sp>
        <p:nvSpPr>
          <p:cNvPr id="6" name="Text 3"/>
          <p:cNvSpPr/>
          <p:nvPr/>
        </p:nvSpPr>
        <p:spPr>
          <a:xfrm>
            <a:off x="4667917" y="3643520"/>
            <a:ext cx="4000500" cy="1023938"/>
          </a:xfrm>
          <a:prstGeom prst="roundRect">
            <a:avLst>
              <a:gd name="adj" fmla="val 26046"/>
            </a:avLst>
          </a:prstGeom>
          <a:solidFill>
            <a:srgbClr val="FFFFFF"/>
          </a:solidFill>
          <a:ln/>
          <a:effectLst>
            <a:outerShdw blurRad="127000" dist="38100" dir="3600000" algn="bl" rotWithShape="0">
              <a:srgbClr val="000000">
                <a:alpha val="20000"/>
              </a:srgbClr>
            </a:outerShdw>
          </a:effectLst>
        </p:spPr>
        <p:txBody>
          <a:bodyPr wrap="square" lIns="222250" tIns="120882" rIns="222250" bIns="120882" rtlCol="0" anchor="b"/>
          <a:lstStyle/>
          <a:p>
            <a:pPr algn="l">
              <a:lnSpc>
                <a:spcPts val="3600"/>
              </a:lnSpc>
            </a:pPr>
            <a:r>
              <a:rPr lang="en-US" sz="1800" b="0" dirty="0">
                <a:solidFill>
                  <a:srgbClr val="000000"/>
                </a:solidFill>
              </a:rPr>
              <a:t>Kaustubh Upadhyay</a:t>
            </a:r>
            <a:endParaRPr lang="en-US" sz="1800" dirty="0"/>
          </a:p>
        </p:txBody>
      </p:sp>
      <p:sp>
        <p:nvSpPr>
          <p:cNvPr id="7" name="Text 4"/>
          <p:cNvSpPr/>
          <p:nvPr/>
        </p:nvSpPr>
        <p:spPr>
          <a:xfrm>
            <a:off x="4760478" y="3722596"/>
            <a:ext cx="3810000" cy="237927"/>
          </a:xfrm>
          <a:prstGeom prst="roundRect">
            <a:avLst>
              <a:gd name="adj" fmla="val 80000"/>
            </a:avLst>
          </a:prstGeom>
          <a:solidFill>
            <a:srgbClr val="939DA8"/>
          </a:solidFill>
          <a:ln/>
        </p:spPr>
        <p:txBody>
          <a:bodyPr wrap="square" lIns="211667" tIns="28089" rIns="211667" bIns="28089" rtlCol="0" anchor="b"/>
          <a:lstStyle/>
          <a:p>
            <a:pPr algn="l">
              <a:lnSpc>
                <a:spcPts val="1575"/>
              </a:lnSpc>
            </a:pPr>
            <a:r>
              <a:rPr lang="en-US" sz="1000" b="1" kern="0" spc="180" dirty="0">
                <a:solidFill>
                  <a:srgbClr val="2B2A35"/>
                </a:solidFill>
                <a:latin typeface="Helmet" pitchFamily="34" charset="0"/>
                <a:ea typeface="Helmet" pitchFamily="34" charset="-122"/>
                <a:cs typeface="Helmet" pitchFamily="34" charset="-120"/>
              </a:rPr>
              <a:t>AI ANALYSIS</a:t>
            </a:r>
            <a:endParaRPr lang="en-US" sz="800" dirty="0"/>
          </a:p>
        </p:txBody>
      </p:sp>
      <p:sp>
        <p:nvSpPr>
          <p:cNvPr id="8" name="Text 5"/>
          <p:cNvSpPr/>
          <p:nvPr/>
        </p:nvSpPr>
        <p:spPr>
          <a:xfrm>
            <a:off x="507408" y="816771"/>
            <a:ext cx="4000500" cy="1023938"/>
          </a:xfrm>
          <a:prstGeom prst="roundRect">
            <a:avLst>
              <a:gd name="adj" fmla="val 26046"/>
            </a:avLst>
          </a:prstGeom>
          <a:solidFill>
            <a:srgbClr val="FFFFFF"/>
          </a:solidFill>
          <a:ln/>
          <a:effectLst>
            <a:outerShdw blurRad="127000" dist="38100" dir="3600000" algn="bl" rotWithShape="0">
              <a:srgbClr val="000000">
                <a:alpha val="20000"/>
              </a:srgbClr>
            </a:outerShdw>
          </a:effectLst>
        </p:spPr>
        <p:txBody>
          <a:bodyPr wrap="square" lIns="222250" tIns="120882" rIns="222250" bIns="120882" rtlCol="0" anchor="b"/>
          <a:lstStyle/>
          <a:p>
            <a:pPr algn="l">
              <a:lnSpc>
                <a:spcPts val="3600"/>
              </a:lnSpc>
            </a:pPr>
            <a:r>
              <a:rPr lang="en-US" sz="1800" dirty="0">
                <a:solidFill>
                  <a:srgbClr val="000000"/>
                </a:solidFill>
              </a:rPr>
              <a:t>Anushka Banerjee</a:t>
            </a:r>
            <a:endParaRPr lang="en-US" sz="1800" dirty="0"/>
          </a:p>
        </p:txBody>
      </p:sp>
      <p:sp>
        <p:nvSpPr>
          <p:cNvPr id="9" name="Text 6"/>
          <p:cNvSpPr/>
          <p:nvPr/>
        </p:nvSpPr>
        <p:spPr>
          <a:xfrm>
            <a:off x="599969" y="954188"/>
            <a:ext cx="3810000" cy="238125"/>
          </a:xfrm>
          <a:prstGeom prst="roundRect">
            <a:avLst>
              <a:gd name="adj" fmla="val 80000"/>
            </a:avLst>
          </a:prstGeom>
          <a:solidFill>
            <a:srgbClr val="2B2A35"/>
          </a:solidFill>
          <a:ln/>
        </p:spPr>
        <p:txBody>
          <a:bodyPr wrap="square" lIns="211667" tIns="28112" rIns="211667" bIns="28112" rtlCol="0" anchor="b"/>
          <a:lstStyle/>
          <a:p>
            <a:pPr>
              <a:lnSpc>
                <a:spcPts val="1575"/>
              </a:lnSpc>
            </a:pPr>
            <a:r>
              <a:rPr lang="en-US" sz="800" b="1" kern="0" spc="180" dirty="0">
                <a:solidFill>
                  <a:srgbClr val="2B2A35"/>
                </a:solidFill>
                <a:latin typeface="Helmet" pitchFamily="34" charset="0"/>
                <a:ea typeface="Helmet" pitchFamily="34" charset="-122"/>
                <a:cs typeface="Helmet" pitchFamily="34" charset="-120"/>
              </a:rPr>
              <a:t> </a:t>
            </a:r>
            <a:r>
              <a:rPr lang="en-US" sz="1000" b="1" kern="0" spc="180" dirty="0">
                <a:solidFill>
                  <a:schemeClr val="bg1"/>
                </a:solidFill>
                <a:latin typeface="Helmet" pitchFamily="34" charset="0"/>
                <a:ea typeface="Helmet" pitchFamily="34" charset="-122"/>
                <a:cs typeface="Helmet" pitchFamily="34" charset="-120"/>
              </a:rPr>
              <a:t>FRONTEND</a:t>
            </a:r>
            <a:endParaRPr lang="en-US" sz="700" dirty="0">
              <a:solidFill>
                <a:schemeClr val="bg1"/>
              </a:solidFill>
            </a:endParaRPr>
          </a:p>
        </p:txBody>
      </p:sp>
      <p:sp>
        <p:nvSpPr>
          <p:cNvPr id="10" name="Text 7"/>
          <p:cNvSpPr/>
          <p:nvPr/>
        </p:nvSpPr>
        <p:spPr>
          <a:xfrm>
            <a:off x="477105" y="3643520"/>
            <a:ext cx="4000500" cy="1023938"/>
          </a:xfrm>
          <a:prstGeom prst="roundRect">
            <a:avLst>
              <a:gd name="adj" fmla="val 26046"/>
            </a:avLst>
          </a:prstGeom>
          <a:solidFill>
            <a:srgbClr val="FFFFFF"/>
          </a:solidFill>
          <a:ln/>
          <a:effectLst>
            <a:outerShdw blurRad="127000" dist="38100" dir="3600000" algn="bl" rotWithShape="0">
              <a:srgbClr val="000000">
                <a:alpha val="20000"/>
              </a:srgbClr>
            </a:outerShdw>
          </a:effectLst>
        </p:spPr>
        <p:txBody>
          <a:bodyPr wrap="square" lIns="222250" tIns="120882" rIns="222250" bIns="120882" rtlCol="0" anchor="b"/>
          <a:lstStyle/>
          <a:p>
            <a:pPr algn="l">
              <a:lnSpc>
                <a:spcPts val="3600"/>
              </a:lnSpc>
            </a:pPr>
            <a:r>
              <a:rPr lang="en-US" sz="1800" dirty="0">
                <a:solidFill>
                  <a:srgbClr val="000000"/>
                </a:solidFill>
              </a:rPr>
              <a:t>Abhishek Basak</a:t>
            </a:r>
            <a:endParaRPr lang="en-US" sz="1800" dirty="0"/>
          </a:p>
        </p:txBody>
      </p:sp>
      <p:sp>
        <p:nvSpPr>
          <p:cNvPr id="11" name="Text 8"/>
          <p:cNvSpPr/>
          <p:nvPr/>
        </p:nvSpPr>
        <p:spPr>
          <a:xfrm>
            <a:off x="548563" y="3722489"/>
            <a:ext cx="3810000" cy="238125"/>
          </a:xfrm>
          <a:prstGeom prst="roundRect">
            <a:avLst>
              <a:gd name="adj" fmla="val 80000"/>
            </a:avLst>
          </a:prstGeom>
          <a:solidFill>
            <a:srgbClr val="608DB7"/>
          </a:solidFill>
          <a:ln/>
        </p:spPr>
        <p:txBody>
          <a:bodyPr wrap="square" lIns="211667" tIns="28112" rIns="211667" bIns="28112" rtlCol="0" anchor="b"/>
          <a:lstStyle/>
          <a:p>
            <a:pPr algn="l">
              <a:lnSpc>
                <a:spcPts val="1575"/>
              </a:lnSpc>
            </a:pPr>
            <a:r>
              <a:rPr lang="en-US" sz="1000" b="1" kern="0" spc="180" dirty="0">
                <a:solidFill>
                  <a:schemeClr val="bg1"/>
                </a:solidFill>
                <a:latin typeface="Helmet" pitchFamily="34" charset="0"/>
                <a:ea typeface="Helmet" pitchFamily="34" charset="-122"/>
              </a:rPr>
              <a:t>FRONTEND</a:t>
            </a:r>
            <a:endParaRPr lang="en-US" sz="750" dirty="0">
              <a:solidFill>
                <a:schemeClr val="bg1"/>
              </a:solidFill>
            </a:endParaRPr>
          </a:p>
        </p:txBody>
      </p:sp>
      <p:sp>
        <p:nvSpPr>
          <p:cNvPr id="12" name="Text 9"/>
          <p:cNvSpPr/>
          <p:nvPr/>
        </p:nvSpPr>
        <p:spPr>
          <a:xfrm>
            <a:off x="3075189" y="4132753"/>
            <a:ext cx="1401372" cy="365629"/>
          </a:xfrm>
          <a:prstGeom prst="rect">
            <a:avLst/>
          </a:prstGeom>
          <a:noFill/>
          <a:ln/>
        </p:spPr>
        <p:txBody>
          <a:bodyPr wrap="square" lIns="0" tIns="0" rIns="0" bIns="0" rtlCol="0" anchor="t"/>
          <a:lstStyle/>
          <a:p>
            <a:pPr algn="l">
              <a:lnSpc>
                <a:spcPts val="1440"/>
              </a:lnSpc>
            </a:pPr>
            <a:r>
              <a:rPr lang="en-US" sz="900" b="0" kern="0" spc="24" dirty="0">
                <a:solidFill>
                  <a:srgbClr val="000000"/>
                </a:solidFill>
                <a:latin typeface="Apfel Grotezk" pitchFamily="34" charset="0"/>
                <a:ea typeface="Apfel Grotezk" pitchFamily="34" charset="-122"/>
                <a:cs typeface="Apfel Grotezk" pitchFamily="34" charset="-120"/>
              </a:rPr>
              <a:t>Branch : B.Tech CSE</a:t>
            </a:r>
            <a:endParaRPr lang="en-US" sz="900" dirty="0"/>
          </a:p>
          <a:p>
            <a:pPr algn="l">
              <a:lnSpc>
                <a:spcPts val="1440"/>
              </a:lnSpc>
            </a:pPr>
            <a:r>
              <a:rPr lang="en-US" sz="900" b="0" kern="0" spc="24" dirty="0">
                <a:solidFill>
                  <a:srgbClr val="000000"/>
                </a:solidFill>
                <a:latin typeface="Apfel Grotezk" pitchFamily="34" charset="0"/>
                <a:ea typeface="Apfel Grotezk" pitchFamily="34" charset="-122"/>
                <a:cs typeface="Apfel Grotezk" pitchFamily="34" charset="-120"/>
              </a:rPr>
              <a:t>Year : 3rd</a:t>
            </a:r>
            <a:endParaRPr lang="en-US" sz="900" dirty="0"/>
          </a:p>
        </p:txBody>
      </p:sp>
      <p:sp>
        <p:nvSpPr>
          <p:cNvPr id="13" name="Text 10"/>
          <p:cNvSpPr/>
          <p:nvPr/>
        </p:nvSpPr>
        <p:spPr>
          <a:xfrm>
            <a:off x="3108492" y="1339088"/>
            <a:ext cx="1401206" cy="365629"/>
          </a:xfrm>
          <a:prstGeom prst="rect">
            <a:avLst/>
          </a:prstGeom>
          <a:noFill/>
          <a:ln/>
        </p:spPr>
        <p:txBody>
          <a:bodyPr wrap="square" lIns="0" tIns="0" rIns="0" bIns="0" rtlCol="0" anchor="t"/>
          <a:lstStyle/>
          <a:p>
            <a:pPr algn="just">
              <a:lnSpc>
                <a:spcPts val="1440"/>
              </a:lnSpc>
            </a:pPr>
            <a:r>
              <a:rPr lang="en-US" sz="900" b="0" kern="0" spc="24" dirty="0">
                <a:solidFill>
                  <a:srgbClr val="000000"/>
                </a:solidFill>
                <a:latin typeface="Apfel Grotezk" pitchFamily="34" charset="0"/>
                <a:ea typeface="Apfel Grotezk" pitchFamily="34" charset="-122"/>
                <a:cs typeface="Apfel Grotezk" pitchFamily="34" charset="-120"/>
              </a:rPr>
              <a:t>Branch : B.Tech CSE</a:t>
            </a:r>
            <a:endParaRPr lang="en-US" sz="900" dirty="0"/>
          </a:p>
          <a:p>
            <a:pPr algn="just">
              <a:lnSpc>
                <a:spcPts val="1440"/>
              </a:lnSpc>
            </a:pPr>
            <a:r>
              <a:rPr lang="en-US" sz="900" b="0" kern="0" spc="24" dirty="0">
                <a:solidFill>
                  <a:srgbClr val="000000"/>
                </a:solidFill>
                <a:latin typeface="Apfel Grotezk" pitchFamily="34" charset="0"/>
                <a:ea typeface="Apfel Grotezk" pitchFamily="34" charset="-122"/>
                <a:cs typeface="Apfel Grotezk" pitchFamily="34" charset="-120"/>
              </a:rPr>
              <a:t>Year : 3rd</a:t>
            </a:r>
            <a:endParaRPr lang="en-US" sz="900" dirty="0"/>
          </a:p>
        </p:txBody>
      </p:sp>
      <p:sp>
        <p:nvSpPr>
          <p:cNvPr id="14" name="Text 11"/>
          <p:cNvSpPr/>
          <p:nvPr/>
        </p:nvSpPr>
        <p:spPr>
          <a:xfrm>
            <a:off x="7606590" y="1338455"/>
            <a:ext cx="1169522" cy="365629"/>
          </a:xfrm>
          <a:prstGeom prst="rect">
            <a:avLst/>
          </a:prstGeom>
          <a:noFill/>
          <a:ln/>
        </p:spPr>
        <p:txBody>
          <a:bodyPr wrap="square" lIns="0" tIns="0" rIns="0" bIns="0" rtlCol="0" anchor="t"/>
          <a:lstStyle/>
          <a:p>
            <a:pPr algn="just">
              <a:lnSpc>
                <a:spcPts val="1440"/>
              </a:lnSpc>
            </a:pPr>
            <a:r>
              <a:rPr lang="en-US" sz="900" b="0" kern="0" spc="24" dirty="0">
                <a:solidFill>
                  <a:srgbClr val="000000"/>
                </a:solidFill>
                <a:latin typeface="Apfel Grotezk" pitchFamily="34" charset="0"/>
                <a:ea typeface="Apfel Grotezk" pitchFamily="34" charset="-122"/>
                <a:cs typeface="Apfel Grotezk" pitchFamily="34" charset="-120"/>
              </a:rPr>
              <a:t>Branch : B.Tech CSE</a:t>
            </a:r>
            <a:endParaRPr lang="en-US" sz="900" dirty="0"/>
          </a:p>
          <a:p>
            <a:pPr algn="just">
              <a:lnSpc>
                <a:spcPts val="1440"/>
              </a:lnSpc>
            </a:pPr>
            <a:r>
              <a:rPr lang="en-US" sz="900" b="0" kern="0" spc="24" dirty="0">
                <a:solidFill>
                  <a:srgbClr val="000000"/>
                </a:solidFill>
                <a:latin typeface="Apfel Grotezk" pitchFamily="34" charset="0"/>
                <a:ea typeface="Apfel Grotezk" pitchFamily="34" charset="-122"/>
                <a:cs typeface="Apfel Grotezk" pitchFamily="34" charset="-120"/>
              </a:rPr>
              <a:t>Year : 2nd</a:t>
            </a:r>
            <a:endParaRPr lang="en-US" sz="900" dirty="0"/>
          </a:p>
        </p:txBody>
      </p:sp>
      <p:sp>
        <p:nvSpPr>
          <p:cNvPr id="15" name="Text 12"/>
          <p:cNvSpPr/>
          <p:nvPr/>
        </p:nvSpPr>
        <p:spPr>
          <a:xfrm>
            <a:off x="7356822" y="4134646"/>
            <a:ext cx="1310409" cy="365629"/>
          </a:xfrm>
          <a:prstGeom prst="rect">
            <a:avLst/>
          </a:prstGeom>
          <a:noFill/>
          <a:ln/>
        </p:spPr>
        <p:txBody>
          <a:bodyPr wrap="square" lIns="0" tIns="0" rIns="0" bIns="0" rtlCol="0" anchor="t"/>
          <a:lstStyle/>
          <a:p>
            <a:pPr algn="l">
              <a:lnSpc>
                <a:spcPts val="1440"/>
              </a:lnSpc>
            </a:pPr>
            <a:r>
              <a:rPr lang="en-US" sz="900" b="0" kern="0" spc="24" dirty="0">
                <a:solidFill>
                  <a:srgbClr val="000000"/>
                </a:solidFill>
                <a:latin typeface="Apfel Grotezk" pitchFamily="34" charset="0"/>
                <a:ea typeface="Apfel Grotezk" pitchFamily="34" charset="-122"/>
                <a:cs typeface="Apfel Grotezk" pitchFamily="34" charset="-120"/>
              </a:rPr>
              <a:t>Branch : B.Tech CSE</a:t>
            </a:r>
            <a:endParaRPr lang="en-US" sz="900" dirty="0"/>
          </a:p>
          <a:p>
            <a:pPr algn="l">
              <a:lnSpc>
                <a:spcPts val="1440"/>
              </a:lnSpc>
            </a:pPr>
            <a:r>
              <a:rPr lang="en-US" sz="900" b="0" kern="0" spc="24" dirty="0">
                <a:solidFill>
                  <a:srgbClr val="000000"/>
                </a:solidFill>
                <a:latin typeface="Apfel Grotezk" pitchFamily="34" charset="0"/>
                <a:ea typeface="Apfel Grotezk" pitchFamily="34" charset="-122"/>
                <a:cs typeface="Apfel Grotezk" pitchFamily="34" charset="-120"/>
              </a:rPr>
              <a:t>Year : 2nd</a:t>
            </a:r>
            <a:endParaRPr lang="en-US" sz="900" dirty="0"/>
          </a:p>
        </p:txBody>
      </p:sp>
      <p:sp>
        <p:nvSpPr>
          <p:cNvPr id="16" name="Text 13"/>
          <p:cNvSpPr/>
          <p:nvPr/>
        </p:nvSpPr>
        <p:spPr>
          <a:xfrm>
            <a:off x="2664771" y="2216540"/>
            <a:ext cx="4000500" cy="1023938"/>
          </a:xfrm>
          <a:prstGeom prst="roundRect">
            <a:avLst>
              <a:gd name="adj" fmla="val 26046"/>
            </a:avLst>
          </a:prstGeom>
          <a:solidFill>
            <a:srgbClr val="FFFFFF"/>
          </a:solidFill>
          <a:ln/>
          <a:effectLst>
            <a:outerShdw blurRad="127000" dist="38100" dir="3600000" algn="bl" rotWithShape="0">
              <a:srgbClr val="000000">
                <a:alpha val="20000"/>
              </a:srgbClr>
            </a:outerShdw>
          </a:effectLst>
        </p:spPr>
        <p:txBody>
          <a:bodyPr wrap="square" lIns="222250" tIns="120882" rIns="222250" bIns="120882" rtlCol="0" anchor="b"/>
          <a:lstStyle/>
          <a:p>
            <a:pPr algn="l">
              <a:lnSpc>
                <a:spcPts val="3600"/>
              </a:lnSpc>
            </a:pPr>
            <a:r>
              <a:rPr lang="en-US" sz="1800" dirty="0">
                <a:solidFill>
                  <a:srgbClr val="000000"/>
                </a:solidFill>
              </a:rPr>
              <a:t>Ankit Biswas</a:t>
            </a:r>
            <a:endParaRPr lang="en-US" sz="1800" dirty="0"/>
          </a:p>
        </p:txBody>
      </p:sp>
      <p:sp>
        <p:nvSpPr>
          <p:cNvPr id="17" name="Text 14"/>
          <p:cNvSpPr/>
          <p:nvPr/>
        </p:nvSpPr>
        <p:spPr>
          <a:xfrm>
            <a:off x="2756125" y="2335901"/>
            <a:ext cx="3810000" cy="238125"/>
          </a:xfrm>
          <a:prstGeom prst="roundRect">
            <a:avLst>
              <a:gd name="adj" fmla="val 80000"/>
            </a:avLst>
          </a:prstGeom>
          <a:solidFill>
            <a:srgbClr val="3F8BD9"/>
          </a:solidFill>
          <a:ln/>
        </p:spPr>
        <p:txBody>
          <a:bodyPr wrap="square" lIns="211667" tIns="28112" rIns="211667" bIns="28112" rtlCol="0" anchor="b"/>
          <a:lstStyle/>
          <a:p>
            <a:pPr algn="l">
              <a:lnSpc>
                <a:spcPts val="1575"/>
              </a:lnSpc>
            </a:pPr>
            <a:r>
              <a:rPr lang="en-US" sz="900" b="1" kern="0" spc="180" dirty="0">
                <a:solidFill>
                  <a:srgbClr val="0C042A"/>
                </a:solidFill>
                <a:latin typeface="Helmet" pitchFamily="34" charset="0"/>
                <a:ea typeface="Helmet" pitchFamily="34" charset="-122"/>
                <a:cs typeface="Helmet" pitchFamily="34" charset="-120"/>
              </a:rPr>
              <a:t>BACKEND AND INTEGRATION</a:t>
            </a:r>
            <a:endParaRPr lang="en-US" sz="750" dirty="0"/>
          </a:p>
        </p:txBody>
      </p:sp>
      <p:sp>
        <p:nvSpPr>
          <p:cNvPr id="18" name="Text 15"/>
          <p:cNvSpPr/>
          <p:nvPr/>
        </p:nvSpPr>
        <p:spPr>
          <a:xfrm>
            <a:off x="5164266" y="2726152"/>
            <a:ext cx="1502332" cy="365629"/>
          </a:xfrm>
          <a:prstGeom prst="rect">
            <a:avLst/>
          </a:prstGeom>
          <a:noFill/>
          <a:ln/>
        </p:spPr>
        <p:txBody>
          <a:bodyPr wrap="square" lIns="0" tIns="0" rIns="0" bIns="0" rtlCol="0" anchor="t"/>
          <a:lstStyle/>
          <a:p>
            <a:pPr algn="l">
              <a:lnSpc>
                <a:spcPts val="1440"/>
              </a:lnSpc>
            </a:pPr>
            <a:r>
              <a:rPr lang="en-US" sz="900" b="0" kern="0" spc="24" dirty="0">
                <a:solidFill>
                  <a:srgbClr val="000000"/>
                </a:solidFill>
                <a:latin typeface="Apfel Grotezk" pitchFamily="34" charset="0"/>
                <a:ea typeface="Apfel Grotezk" pitchFamily="34" charset="-122"/>
                <a:cs typeface="Apfel Grotezk" pitchFamily="34" charset="-120"/>
              </a:rPr>
              <a:t>Branch : B.Tech CSE</a:t>
            </a:r>
            <a:endParaRPr lang="en-US" sz="900" dirty="0"/>
          </a:p>
          <a:p>
            <a:pPr algn="l">
              <a:lnSpc>
                <a:spcPts val="1440"/>
              </a:lnSpc>
            </a:pPr>
            <a:r>
              <a:rPr lang="en-US" sz="900" b="0" kern="0" spc="24" dirty="0">
                <a:solidFill>
                  <a:srgbClr val="000000"/>
                </a:solidFill>
                <a:latin typeface="Apfel Grotezk" pitchFamily="34" charset="0"/>
                <a:ea typeface="Apfel Grotezk" pitchFamily="34" charset="-122"/>
                <a:cs typeface="Apfel Grotezk" pitchFamily="34" charset="-120"/>
              </a:rPr>
              <a:t>Year : 3rd</a:t>
            </a:r>
            <a:endParaRPr lang="en-US" sz="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bg>
      <p:bgPr>
        <a:solidFill>
          <a:srgbClr val="FFFFFF"/>
        </a:solidFill>
        <a:effectLst/>
      </p:bgPr>
    </p:bg>
    <p:spTree>
      <p:nvGrpSpPr>
        <p:cNvPr id="1" name=""/>
        <p:cNvGrpSpPr/>
        <p:nvPr/>
      </p:nvGrpSpPr>
      <p:grpSpPr>
        <a:xfrm>
          <a:off x="0" y="0"/>
          <a:ext cx="0" cy="0"/>
          <a:chOff x="0" y="0"/>
          <a:chExt cx="0" cy="0"/>
        </a:xfrm>
      </p:grpSpPr>
      <p:sp>
        <p:nvSpPr>
          <p:cNvPr id="3" name="Text 0"/>
          <p:cNvSpPr/>
          <p:nvPr/>
        </p:nvSpPr>
        <p:spPr>
          <a:xfrm>
            <a:off x="618702" y="2560091"/>
            <a:ext cx="1619117" cy="171430"/>
          </a:xfrm>
          <a:prstGeom prst="rect">
            <a:avLst/>
          </a:prstGeom>
          <a:noFill/>
          <a:ln/>
        </p:spPr>
        <p:txBody>
          <a:bodyPr wrap="square" lIns="0" tIns="0" rIns="0" bIns="0" rtlCol="0" anchor="t"/>
          <a:lstStyle/>
          <a:p>
            <a:pPr algn="l">
              <a:lnSpc>
                <a:spcPts val="1350"/>
              </a:lnSpc>
            </a:pPr>
            <a:r>
              <a:rPr lang="en-US" sz="1400" b="0" kern="0" spc="120" dirty="0">
                <a:solidFill>
                  <a:srgbClr val="000000"/>
                </a:solidFill>
                <a:latin typeface="Apfel Grotezk" pitchFamily="34" charset="0"/>
                <a:ea typeface="Apfel Grotezk" pitchFamily="34" charset="-122"/>
                <a:cs typeface="Apfel Grotezk" pitchFamily="34" charset="-120"/>
              </a:rPr>
              <a:t>IDEA BRIEF</a:t>
            </a:r>
            <a:endParaRPr lang="en-US" sz="713" dirty="0"/>
          </a:p>
        </p:txBody>
      </p:sp>
      <p:sp>
        <p:nvSpPr>
          <p:cNvPr id="4" name="Text 1"/>
          <p:cNvSpPr/>
          <p:nvPr/>
        </p:nvSpPr>
        <p:spPr>
          <a:xfrm>
            <a:off x="2679869" y="2519686"/>
            <a:ext cx="1619228" cy="171430"/>
          </a:xfrm>
          <a:prstGeom prst="rect">
            <a:avLst/>
          </a:prstGeom>
          <a:noFill/>
          <a:ln/>
        </p:spPr>
        <p:txBody>
          <a:bodyPr wrap="square" lIns="0" tIns="0" rIns="0" bIns="0" rtlCol="0" anchor="t"/>
          <a:lstStyle/>
          <a:p>
            <a:pPr algn="l">
              <a:lnSpc>
                <a:spcPts val="1350"/>
              </a:lnSpc>
            </a:pPr>
            <a:r>
              <a:rPr lang="en-US" sz="1400" b="0" kern="0" spc="120" dirty="0">
                <a:solidFill>
                  <a:srgbClr val="000000"/>
                </a:solidFill>
                <a:latin typeface="Apfel Grotezk" pitchFamily="34" charset="0"/>
                <a:ea typeface="Apfel Grotezk" pitchFamily="34" charset="-122"/>
                <a:cs typeface="Apfel Grotezk" pitchFamily="34" charset="-120"/>
              </a:rPr>
              <a:t>PROCESS FLOW </a:t>
            </a:r>
            <a:endParaRPr lang="en-US" sz="713" dirty="0"/>
          </a:p>
        </p:txBody>
      </p:sp>
      <p:sp>
        <p:nvSpPr>
          <p:cNvPr id="5" name="Text 2"/>
          <p:cNvSpPr/>
          <p:nvPr/>
        </p:nvSpPr>
        <p:spPr>
          <a:xfrm>
            <a:off x="4750887" y="2539888"/>
            <a:ext cx="1619172" cy="171430"/>
          </a:xfrm>
          <a:prstGeom prst="rect">
            <a:avLst/>
          </a:prstGeom>
          <a:noFill/>
          <a:ln/>
        </p:spPr>
        <p:txBody>
          <a:bodyPr wrap="square" lIns="0" tIns="0" rIns="0" bIns="0" rtlCol="0" anchor="t"/>
          <a:lstStyle/>
          <a:p>
            <a:pPr algn="l">
              <a:lnSpc>
                <a:spcPts val="1350"/>
              </a:lnSpc>
            </a:pPr>
            <a:r>
              <a:rPr lang="en-US" sz="1400" b="0" kern="0" spc="120" dirty="0">
                <a:solidFill>
                  <a:srgbClr val="000000"/>
                </a:solidFill>
                <a:latin typeface="Apfel Grotezk" pitchFamily="34" charset="0"/>
                <a:ea typeface="Apfel Grotezk" pitchFamily="34" charset="-122"/>
                <a:cs typeface="Apfel Grotezk" pitchFamily="34" charset="-120"/>
              </a:rPr>
              <a:t>HIGHLIGHTS</a:t>
            </a:r>
            <a:endParaRPr lang="en-US" sz="713" dirty="0"/>
          </a:p>
        </p:txBody>
      </p:sp>
      <p:sp>
        <p:nvSpPr>
          <p:cNvPr id="6" name="Text 3"/>
          <p:cNvSpPr/>
          <p:nvPr/>
        </p:nvSpPr>
        <p:spPr>
          <a:xfrm>
            <a:off x="6963175" y="2519686"/>
            <a:ext cx="1619228" cy="171430"/>
          </a:xfrm>
          <a:prstGeom prst="rect">
            <a:avLst/>
          </a:prstGeom>
          <a:noFill/>
          <a:ln/>
        </p:spPr>
        <p:txBody>
          <a:bodyPr wrap="square" lIns="0" tIns="0" rIns="0" bIns="0" rtlCol="0" anchor="t"/>
          <a:lstStyle/>
          <a:p>
            <a:pPr algn="l">
              <a:lnSpc>
                <a:spcPts val="1350"/>
              </a:lnSpc>
            </a:pPr>
            <a:r>
              <a:rPr lang="en-US" sz="1400" b="0" kern="0" spc="120" dirty="0">
                <a:solidFill>
                  <a:srgbClr val="000000"/>
                </a:solidFill>
                <a:latin typeface="Apfel Grotezk" pitchFamily="34" charset="0"/>
                <a:ea typeface="Apfel Grotezk" pitchFamily="34" charset="-122"/>
                <a:cs typeface="Apfel Grotezk" pitchFamily="34" charset="-120"/>
              </a:rPr>
              <a:t>APPENDIX</a:t>
            </a:r>
            <a:endParaRPr lang="en-US" sz="713" dirty="0"/>
          </a:p>
        </p:txBody>
      </p:sp>
      <p:sp>
        <p:nvSpPr>
          <p:cNvPr id="7" name="Text 4"/>
          <p:cNvSpPr/>
          <p:nvPr/>
        </p:nvSpPr>
        <p:spPr>
          <a:xfrm>
            <a:off x="474846" y="2903276"/>
            <a:ext cx="1904722" cy="914294"/>
          </a:xfrm>
          <a:prstGeom prst="rect">
            <a:avLst/>
          </a:prstGeom>
          <a:noFill/>
          <a:ln/>
        </p:spPr>
        <p:txBody>
          <a:bodyPr wrap="square" lIns="0" tIns="0" rIns="0" bIns="0" rtlCol="0" anchor="t"/>
          <a:lstStyle/>
          <a:p>
            <a:pPr marL="190500" indent="-190500" algn="l">
              <a:lnSpc>
                <a:spcPts val="2400"/>
              </a:lnSpc>
              <a:buSzPct val="100000"/>
              <a:buChar char="•"/>
            </a:pPr>
            <a:r>
              <a:rPr lang="en-US" sz="1200" b="0" kern="0" spc="24" dirty="0">
                <a:solidFill>
                  <a:srgbClr val="000000"/>
                </a:solidFill>
                <a:latin typeface="Apfel Grotezk" pitchFamily="34" charset="0"/>
                <a:ea typeface="Apfel Grotezk" pitchFamily="34" charset="-122"/>
                <a:cs typeface="Apfel Grotezk" pitchFamily="34" charset="-120"/>
              </a:rPr>
              <a:t>Teams</a:t>
            </a:r>
            <a:endParaRPr lang="en-US" sz="900" dirty="0"/>
          </a:p>
          <a:p>
            <a:pPr marL="190500" indent="-190500" algn="l">
              <a:lnSpc>
                <a:spcPts val="2400"/>
              </a:lnSpc>
              <a:buSzPct val="100000"/>
              <a:buChar char="•"/>
            </a:pPr>
            <a:r>
              <a:rPr lang="en-US" sz="1200" b="0" kern="0" spc="24" dirty="0">
                <a:solidFill>
                  <a:srgbClr val="000000"/>
                </a:solidFill>
                <a:latin typeface="Apfel Grotezk" pitchFamily="34" charset="0"/>
                <a:ea typeface="Apfel Grotezk" pitchFamily="34" charset="-122"/>
                <a:cs typeface="Apfel Grotezk" pitchFamily="34" charset="-120"/>
              </a:rPr>
              <a:t>Vision</a:t>
            </a:r>
            <a:endParaRPr lang="en-US" sz="900" dirty="0"/>
          </a:p>
          <a:p>
            <a:pPr marL="190500" indent="-190500" algn="l">
              <a:lnSpc>
                <a:spcPts val="2400"/>
              </a:lnSpc>
              <a:buSzPct val="100000"/>
              <a:buChar char="•"/>
            </a:pPr>
            <a:r>
              <a:rPr lang="en-US" sz="1200" b="0" kern="0" spc="24" dirty="0">
                <a:solidFill>
                  <a:srgbClr val="000000"/>
                </a:solidFill>
                <a:latin typeface="Apfel Grotezk" pitchFamily="34" charset="0"/>
                <a:ea typeface="Apfel Grotezk" pitchFamily="34" charset="-122"/>
                <a:cs typeface="Apfel Grotezk" pitchFamily="34" charset="-120"/>
              </a:rPr>
              <a:t>Goals</a:t>
            </a:r>
            <a:endParaRPr lang="en-US" sz="900" dirty="0"/>
          </a:p>
        </p:txBody>
      </p:sp>
      <p:sp>
        <p:nvSpPr>
          <p:cNvPr id="8" name="Text 5"/>
          <p:cNvSpPr/>
          <p:nvPr/>
        </p:nvSpPr>
        <p:spPr>
          <a:xfrm>
            <a:off x="2541299" y="2903276"/>
            <a:ext cx="1904889" cy="838102"/>
          </a:xfrm>
          <a:prstGeom prst="rect">
            <a:avLst/>
          </a:prstGeom>
          <a:noFill/>
          <a:ln/>
        </p:spPr>
        <p:txBody>
          <a:bodyPr wrap="square" lIns="0" tIns="0" rIns="0" bIns="0" rtlCol="0" anchor="t"/>
          <a:lstStyle/>
          <a:p>
            <a:pPr marL="190500" indent="-190500" algn="l">
              <a:lnSpc>
                <a:spcPts val="2400"/>
              </a:lnSpc>
              <a:buSzPct val="100000"/>
              <a:buChar char="•"/>
            </a:pPr>
            <a:r>
              <a:rPr lang="en-US" sz="1200" b="0" kern="0" spc="24" dirty="0">
                <a:solidFill>
                  <a:srgbClr val="000000"/>
                </a:solidFill>
                <a:latin typeface="Apfel Grotezk" pitchFamily="34" charset="0"/>
                <a:ea typeface="Apfel Grotezk" pitchFamily="34" charset="-122"/>
                <a:cs typeface="Apfel Grotezk" pitchFamily="34" charset="-120"/>
              </a:rPr>
              <a:t>Use Case Diagram</a:t>
            </a:r>
            <a:endParaRPr lang="en-US" sz="900" dirty="0"/>
          </a:p>
          <a:p>
            <a:pPr marL="190500" indent="-190500" algn="l">
              <a:lnSpc>
                <a:spcPts val="2400"/>
              </a:lnSpc>
              <a:buSzPct val="100000"/>
              <a:buChar char="•"/>
            </a:pPr>
            <a:r>
              <a:rPr lang="en-US" sz="1200" b="0" kern="0" spc="24" dirty="0">
                <a:solidFill>
                  <a:srgbClr val="000000"/>
                </a:solidFill>
                <a:latin typeface="Apfel Grotezk" pitchFamily="34" charset="0"/>
                <a:ea typeface="Apfel Grotezk" pitchFamily="34" charset="-122"/>
                <a:cs typeface="Apfel Grotezk" pitchFamily="34" charset="-120"/>
              </a:rPr>
              <a:t>Product Roadmap</a:t>
            </a:r>
          </a:p>
          <a:p>
            <a:pPr marL="190500" indent="-190500" algn="l">
              <a:lnSpc>
                <a:spcPts val="2400"/>
              </a:lnSpc>
              <a:buSzPct val="100000"/>
              <a:buChar char="•"/>
            </a:pPr>
            <a:r>
              <a:rPr lang="en-US" sz="1200" kern="0" spc="24" dirty="0">
                <a:solidFill>
                  <a:srgbClr val="000000"/>
                </a:solidFill>
                <a:latin typeface="Apfel Grotezk" pitchFamily="34" charset="0"/>
              </a:rPr>
              <a:t>Technology Stack</a:t>
            </a:r>
            <a:endParaRPr lang="en-US" sz="900" dirty="0"/>
          </a:p>
          <a:p>
            <a:pPr algn="l">
              <a:lnSpc>
                <a:spcPts val="1800"/>
              </a:lnSpc>
            </a:pPr>
            <a:endParaRPr lang="en-US" sz="900" dirty="0"/>
          </a:p>
        </p:txBody>
      </p:sp>
      <p:sp>
        <p:nvSpPr>
          <p:cNvPr id="9" name="Text 6"/>
          <p:cNvSpPr/>
          <p:nvPr/>
        </p:nvSpPr>
        <p:spPr>
          <a:xfrm>
            <a:off x="4607751" y="2903276"/>
            <a:ext cx="1904889" cy="609529"/>
          </a:xfrm>
          <a:prstGeom prst="rect">
            <a:avLst/>
          </a:prstGeom>
          <a:noFill/>
          <a:ln/>
        </p:spPr>
        <p:txBody>
          <a:bodyPr wrap="square" lIns="0" tIns="0" rIns="0" bIns="0" rtlCol="0" anchor="t"/>
          <a:lstStyle/>
          <a:p>
            <a:pPr marL="190500" indent="-190500" algn="l">
              <a:lnSpc>
                <a:spcPts val="2400"/>
              </a:lnSpc>
              <a:buSzPct val="100000"/>
              <a:buChar char="•"/>
            </a:pPr>
            <a:r>
              <a:rPr lang="en-US" sz="1200" b="0" kern="0" spc="24" dirty="0">
                <a:solidFill>
                  <a:srgbClr val="000000"/>
                </a:solidFill>
                <a:latin typeface="Apfel Grotezk" pitchFamily="34" charset="0"/>
                <a:ea typeface="Apfel Grotezk" pitchFamily="34" charset="-122"/>
                <a:cs typeface="Apfel Grotezk" pitchFamily="34" charset="-120"/>
              </a:rPr>
              <a:t>Unique Features</a:t>
            </a:r>
            <a:endParaRPr lang="en-US" sz="900" dirty="0"/>
          </a:p>
          <a:p>
            <a:pPr marL="190500" indent="-190500" algn="l">
              <a:lnSpc>
                <a:spcPts val="2400"/>
              </a:lnSpc>
              <a:buSzPct val="100000"/>
              <a:buChar char="•"/>
            </a:pPr>
            <a:r>
              <a:rPr lang="en-US" sz="1200" b="0" kern="0" spc="24" dirty="0">
                <a:solidFill>
                  <a:srgbClr val="000000"/>
                </a:solidFill>
                <a:latin typeface="Apfel Grotezk" pitchFamily="34" charset="0"/>
                <a:ea typeface="Apfel Grotezk" pitchFamily="34" charset="-122"/>
                <a:cs typeface="Apfel Grotezk" pitchFamily="34" charset="-120"/>
              </a:rPr>
              <a:t>Load time optimization</a:t>
            </a:r>
            <a:endParaRPr lang="en-US" sz="900" dirty="0"/>
          </a:p>
        </p:txBody>
      </p:sp>
      <p:sp>
        <p:nvSpPr>
          <p:cNvPr id="10" name="Text 7"/>
          <p:cNvSpPr/>
          <p:nvPr/>
        </p:nvSpPr>
        <p:spPr>
          <a:xfrm>
            <a:off x="6674204" y="2903073"/>
            <a:ext cx="1905000" cy="838102"/>
          </a:xfrm>
          <a:prstGeom prst="rect">
            <a:avLst/>
          </a:prstGeom>
          <a:noFill/>
          <a:ln/>
        </p:spPr>
        <p:txBody>
          <a:bodyPr wrap="square" lIns="0" tIns="0" rIns="0" bIns="0" rtlCol="0" anchor="t"/>
          <a:lstStyle/>
          <a:p>
            <a:pPr marL="190500" indent="-190500" algn="l">
              <a:lnSpc>
                <a:spcPts val="2400"/>
              </a:lnSpc>
              <a:buSzPct val="100000"/>
              <a:buChar char="•"/>
            </a:pPr>
            <a:r>
              <a:rPr lang="en-US" sz="1200" b="0" kern="0" spc="24" dirty="0">
                <a:solidFill>
                  <a:srgbClr val="000000"/>
                </a:solidFill>
                <a:latin typeface="Apfel Grotezk" pitchFamily="34" charset="0"/>
                <a:ea typeface="Apfel Grotezk" pitchFamily="34" charset="-122"/>
                <a:cs typeface="Apfel Grotezk" pitchFamily="34" charset="-120"/>
              </a:rPr>
              <a:t>Risks and challenges</a:t>
            </a:r>
            <a:endParaRPr lang="en-US" sz="900" dirty="0"/>
          </a:p>
          <a:p>
            <a:pPr marL="190500" indent="-190500" algn="l">
              <a:lnSpc>
                <a:spcPts val="2400"/>
              </a:lnSpc>
              <a:buSzPct val="100000"/>
              <a:buChar char="•"/>
            </a:pPr>
            <a:r>
              <a:rPr lang="en-US" sz="1200" b="0" kern="0" spc="24" dirty="0">
                <a:solidFill>
                  <a:srgbClr val="000000"/>
                </a:solidFill>
                <a:latin typeface="Apfel Grotezk" pitchFamily="34" charset="0"/>
                <a:ea typeface="Apfel Grotezk" pitchFamily="34" charset="-122"/>
                <a:cs typeface="Apfel Grotezk" pitchFamily="34" charset="-120"/>
              </a:rPr>
              <a:t>Next steps</a:t>
            </a:r>
            <a:endParaRPr lang="en-US" sz="900" dirty="0"/>
          </a:p>
          <a:p>
            <a:pPr algn="l">
              <a:lnSpc>
                <a:spcPts val="1800"/>
              </a:lnSpc>
            </a:pPr>
            <a:endParaRPr lang="en-US" sz="900" dirty="0"/>
          </a:p>
        </p:txBody>
      </p:sp>
      <p:sp>
        <p:nvSpPr>
          <p:cNvPr id="11" name="Text 8"/>
          <p:cNvSpPr/>
          <p:nvPr/>
        </p:nvSpPr>
        <p:spPr>
          <a:xfrm>
            <a:off x="477334" y="619125"/>
            <a:ext cx="2857500" cy="571500"/>
          </a:xfrm>
          <a:prstGeom prst="roundRect">
            <a:avLst>
              <a:gd name="adj" fmla="val 80000"/>
            </a:avLst>
          </a:prstGeom>
          <a:solidFill>
            <a:srgbClr val="898C49">
              <a:alpha val="0"/>
            </a:srgbClr>
          </a:solidFill>
          <a:ln w="21167">
            <a:solidFill>
              <a:srgbClr val="0C042A"/>
            </a:solidFill>
          </a:ln>
        </p:spPr>
        <p:txBody>
          <a:bodyPr wrap="square" lIns="158750" tIns="67469" rIns="158750" bIns="67469" rtlCol="0" anchor="ctr"/>
          <a:lstStyle/>
          <a:p>
            <a:pPr algn="ctr">
              <a:lnSpc>
                <a:spcPts val="3300"/>
              </a:lnSpc>
            </a:pPr>
            <a:r>
              <a:rPr lang="en-US" sz="2100" dirty="0">
                <a:solidFill>
                  <a:srgbClr val="000000"/>
                </a:solidFill>
              </a:rPr>
              <a:t>Table of contents</a:t>
            </a:r>
            <a:endParaRPr lang="en-US" sz="2063" dirty="0"/>
          </a:p>
        </p:txBody>
      </p:sp>
      <p:sp>
        <p:nvSpPr>
          <p:cNvPr id="12" name="Shape 9"/>
          <p:cNvSpPr/>
          <p:nvPr/>
        </p:nvSpPr>
        <p:spPr>
          <a:xfrm>
            <a:off x="477121" y="2626063"/>
            <a:ext cx="66675" cy="66675"/>
          </a:xfrm>
          <a:prstGeom prst="ellipse">
            <a:avLst/>
          </a:prstGeom>
          <a:solidFill>
            <a:srgbClr val="608DB7"/>
          </a:solidFill>
          <a:ln/>
        </p:spPr>
      </p:sp>
      <p:sp>
        <p:nvSpPr>
          <p:cNvPr id="13" name="Shape 10"/>
          <p:cNvSpPr/>
          <p:nvPr/>
        </p:nvSpPr>
        <p:spPr>
          <a:xfrm>
            <a:off x="4603670" y="2595760"/>
            <a:ext cx="66675" cy="66675"/>
          </a:xfrm>
          <a:prstGeom prst="ellipse">
            <a:avLst/>
          </a:prstGeom>
          <a:solidFill>
            <a:srgbClr val="2B2A35"/>
          </a:solidFill>
          <a:ln/>
        </p:spPr>
      </p:sp>
      <p:sp>
        <p:nvSpPr>
          <p:cNvPr id="14" name="Shape 11"/>
          <p:cNvSpPr/>
          <p:nvPr/>
        </p:nvSpPr>
        <p:spPr>
          <a:xfrm>
            <a:off x="6677049" y="2595760"/>
            <a:ext cx="66675" cy="66675"/>
          </a:xfrm>
          <a:prstGeom prst="ellipse">
            <a:avLst/>
          </a:prstGeom>
          <a:solidFill>
            <a:srgbClr val="0C042A"/>
          </a:solidFill>
          <a:ln/>
        </p:spPr>
      </p:sp>
      <p:sp>
        <p:nvSpPr>
          <p:cNvPr id="15" name="Shape 12"/>
          <p:cNvSpPr/>
          <p:nvPr/>
        </p:nvSpPr>
        <p:spPr>
          <a:xfrm>
            <a:off x="2543573" y="2601556"/>
            <a:ext cx="66675" cy="66675"/>
          </a:xfrm>
          <a:prstGeom prst="ellipse">
            <a:avLst/>
          </a:prstGeom>
          <a:solidFill>
            <a:srgbClr val="608DB7"/>
          </a:solidFill>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bg>
      <p:bgPr>
        <a:solidFill>
          <a:srgbClr val="608DB7"/>
        </a:solidFill>
        <a:effectLst/>
      </p:bgPr>
    </p:bg>
    <p:spTree>
      <p:nvGrpSpPr>
        <p:cNvPr id="1" name=""/>
        <p:cNvGrpSpPr/>
        <p:nvPr/>
      </p:nvGrpSpPr>
      <p:grpSpPr>
        <a:xfrm>
          <a:off x="0" y="0"/>
          <a:ext cx="0" cy="0"/>
          <a:chOff x="0" y="0"/>
          <a:chExt cx="0" cy="0"/>
        </a:xfrm>
      </p:grpSpPr>
      <p:sp>
        <p:nvSpPr>
          <p:cNvPr id="4" name="Text 1"/>
          <p:cNvSpPr/>
          <p:nvPr/>
        </p:nvSpPr>
        <p:spPr>
          <a:xfrm>
            <a:off x="473748" y="617411"/>
            <a:ext cx="6191195" cy="857206"/>
          </a:xfrm>
          <a:prstGeom prst="rect">
            <a:avLst/>
          </a:prstGeom>
          <a:noFill/>
          <a:ln/>
        </p:spPr>
        <p:txBody>
          <a:bodyPr wrap="square" lIns="0" tIns="0" rIns="0" bIns="0" rtlCol="0" anchor="t"/>
          <a:lstStyle/>
          <a:p>
            <a:pPr algn="l">
              <a:lnSpc>
                <a:spcPts val="6750"/>
              </a:lnSpc>
            </a:pPr>
            <a:r>
              <a:rPr lang="en-US" sz="5600" b="0" dirty="0">
                <a:solidFill>
                  <a:srgbClr val="FFFFFF"/>
                </a:solidFill>
                <a:latin typeface="Apfel Grotezk" pitchFamily="34" charset="0"/>
                <a:ea typeface="Apfel Grotezk" pitchFamily="34" charset="-122"/>
                <a:cs typeface="Apfel Grotezk" pitchFamily="34" charset="-120"/>
              </a:rPr>
              <a:t>Idea Brief</a:t>
            </a:r>
            <a:endParaRPr lang="en-US" sz="5625" dirty="0"/>
          </a:p>
        </p:txBody>
      </p:sp>
      <p:sp>
        <p:nvSpPr>
          <p:cNvPr id="5" name="Text 2"/>
          <p:cNvSpPr/>
          <p:nvPr/>
        </p:nvSpPr>
        <p:spPr>
          <a:xfrm>
            <a:off x="474543" y="2683557"/>
            <a:ext cx="7746781" cy="1981135"/>
          </a:xfrm>
          <a:prstGeom prst="rect">
            <a:avLst/>
          </a:prstGeom>
          <a:noFill/>
          <a:ln/>
        </p:spPr>
        <p:txBody>
          <a:bodyPr wrap="square" lIns="0" tIns="0" rIns="0" bIns="0" rtlCol="0" anchor="b"/>
          <a:lstStyle/>
          <a:p>
            <a:pPr algn="just">
              <a:lnSpc>
                <a:spcPts val="3120"/>
              </a:lnSpc>
            </a:pPr>
            <a:r>
              <a:rPr lang="en-US" sz="1800" b="0" dirty="0">
                <a:solidFill>
                  <a:srgbClr val="FFFFFF"/>
                </a:solidFill>
                <a:latin typeface="Apfel Grotezk" pitchFamily="34" charset="0"/>
                <a:ea typeface="Apfel Grotezk" pitchFamily="34" charset="-122"/>
                <a:cs typeface="Apfel Grotezk" pitchFamily="34" charset="-120"/>
              </a:rPr>
              <a:t>SwarSync is a web-based platform designed to facilitate collaborative music creation and sharing. It integrates AI-driven tools for chord and note </a:t>
            </a:r>
            <a:endParaRPr lang="en-US" sz="2400" dirty="0"/>
          </a:p>
          <a:p>
            <a:pPr algn="just">
              <a:lnSpc>
                <a:spcPts val="3120"/>
              </a:lnSpc>
            </a:pPr>
            <a:r>
              <a:rPr lang="en-US" sz="1800" b="0" dirty="0">
                <a:solidFill>
                  <a:srgbClr val="FFFFFF"/>
                </a:solidFill>
                <a:latin typeface="Apfel Grotezk" pitchFamily="34" charset="0"/>
                <a:ea typeface="Apfel Grotezk" pitchFamily="34" charset="-122"/>
                <a:cs typeface="Apfel Grotezk" pitchFamily="34" charset="-120"/>
              </a:rPr>
              <a:t>recognition, lyrics generation, language classification, and multilingual </a:t>
            </a:r>
            <a:endParaRPr lang="en-US" sz="2400" dirty="0"/>
          </a:p>
          <a:p>
            <a:pPr algn="just">
              <a:lnSpc>
                <a:spcPts val="3120"/>
              </a:lnSpc>
            </a:pPr>
            <a:r>
              <a:rPr lang="en-US" sz="1800" b="0" dirty="0">
                <a:solidFill>
                  <a:srgbClr val="FFFFFF"/>
                </a:solidFill>
                <a:latin typeface="Apfel Grotezk" pitchFamily="34" charset="0"/>
                <a:ea typeface="Apfel Grotezk" pitchFamily="34" charset="-122"/>
                <a:cs typeface="Apfel Grotezk" pitchFamily="34" charset="-120"/>
              </a:rPr>
              <a:t>support. Users can register, create profiles, and collaborate on song projects in real-time, utilizing chat functionalities and global collaboration invitations.</a:t>
            </a:r>
            <a:endParaRPr lang="en-US" sz="2400" dirty="0"/>
          </a:p>
        </p:txBody>
      </p:sp>
      <p:sp>
        <p:nvSpPr>
          <p:cNvPr id="2" name="Flowchart: Delay 1">
            <a:extLst>
              <a:ext uri="{FF2B5EF4-FFF2-40B4-BE49-F238E27FC236}">
                <a16:creationId xmlns:a16="http://schemas.microsoft.com/office/drawing/2014/main" id="{136ED056-9FCA-9161-829C-19DB80B46B54}"/>
              </a:ext>
            </a:extLst>
          </p:cNvPr>
          <p:cNvSpPr/>
          <p:nvPr/>
        </p:nvSpPr>
        <p:spPr>
          <a:xfrm>
            <a:off x="0" y="780757"/>
            <a:ext cx="473748" cy="506437"/>
          </a:xfrm>
          <a:prstGeom prst="flowChartDelay">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FFFFF"/>
        </a:solidFill>
        <a:effectLst/>
      </p:bgPr>
    </p:bg>
    <p:spTree>
      <p:nvGrpSpPr>
        <p:cNvPr id="1" name=""/>
        <p:cNvGrpSpPr/>
        <p:nvPr/>
      </p:nvGrpSpPr>
      <p:grpSpPr>
        <a:xfrm>
          <a:off x="0" y="0"/>
          <a:ext cx="0" cy="0"/>
          <a:chOff x="0" y="0"/>
          <a:chExt cx="0" cy="0"/>
        </a:xfrm>
      </p:grpSpPr>
      <p:sp>
        <p:nvSpPr>
          <p:cNvPr id="3" name="Text 0"/>
          <p:cNvSpPr/>
          <p:nvPr/>
        </p:nvSpPr>
        <p:spPr>
          <a:xfrm>
            <a:off x="5235234" y="1336009"/>
            <a:ext cx="3908766" cy="3807491"/>
          </a:xfrm>
          <a:prstGeom prst="ellipse">
            <a:avLst/>
          </a:prstGeom>
          <a:solidFill>
            <a:srgbClr val="7B95AE"/>
          </a:solidFill>
          <a:ln/>
        </p:spPr>
        <p:txBody>
          <a:bodyPr wrap="square" lIns="285293" tIns="606247" rIns="285293" bIns="606247" rtlCol="0" anchor="ctr"/>
          <a:lstStyle/>
          <a:p>
            <a:pPr algn="ctr">
              <a:lnSpc>
                <a:spcPts val="2880"/>
              </a:lnSpc>
            </a:pPr>
            <a:endParaRPr lang="en-US" sz="1800" dirty="0"/>
          </a:p>
        </p:txBody>
      </p:sp>
      <p:sp>
        <p:nvSpPr>
          <p:cNvPr id="4" name="Shape 1"/>
          <p:cNvSpPr/>
          <p:nvPr/>
        </p:nvSpPr>
        <p:spPr>
          <a:xfrm>
            <a:off x="0" y="0"/>
            <a:ext cx="4012490" cy="4012490"/>
          </a:xfrm>
          <a:prstGeom prst="ellipse">
            <a:avLst/>
          </a:prstGeom>
          <a:solidFill>
            <a:srgbClr val="2B2A35"/>
          </a:solidFill>
          <a:ln/>
        </p:spPr>
      </p:sp>
      <p:sp>
        <p:nvSpPr>
          <p:cNvPr id="5" name="Text 2"/>
          <p:cNvSpPr/>
          <p:nvPr/>
        </p:nvSpPr>
        <p:spPr>
          <a:xfrm>
            <a:off x="1377126" y="759233"/>
            <a:ext cx="6573362" cy="3686578"/>
          </a:xfrm>
          <a:prstGeom prst="roundRect">
            <a:avLst>
              <a:gd name="adj" fmla="val 80000"/>
            </a:avLst>
          </a:prstGeom>
          <a:solidFill>
            <a:srgbClr val="FFFFFF"/>
          </a:solidFill>
          <a:ln/>
          <a:effectLst>
            <a:outerShdw blurRad="254000" dist="25400" dir="5400000" algn="bl" rotWithShape="0">
              <a:srgbClr val="000000">
                <a:alpha val="12000"/>
              </a:srgbClr>
            </a:outerShdw>
          </a:effectLst>
        </p:spPr>
        <p:txBody>
          <a:bodyPr wrap="square" lIns="365187" tIns="435221" rIns="365187" bIns="435221" rtlCol="0" anchor="ctr"/>
          <a:lstStyle/>
          <a:p>
            <a:pPr algn="ctr">
              <a:lnSpc>
                <a:spcPts val="2880"/>
              </a:lnSpc>
            </a:pPr>
            <a:endParaRPr lang="en-US" sz="1800" dirty="0"/>
          </a:p>
        </p:txBody>
      </p:sp>
      <p:sp>
        <p:nvSpPr>
          <p:cNvPr id="6" name="Text 3"/>
          <p:cNvSpPr/>
          <p:nvPr/>
        </p:nvSpPr>
        <p:spPr>
          <a:xfrm>
            <a:off x="2023663" y="1840364"/>
            <a:ext cx="5280288" cy="1524044"/>
          </a:xfrm>
          <a:prstGeom prst="rect">
            <a:avLst/>
          </a:prstGeom>
          <a:noFill/>
          <a:ln/>
        </p:spPr>
        <p:txBody>
          <a:bodyPr wrap="square" lIns="0" tIns="0" rIns="0" bIns="0" rtlCol="0" anchor="ctr"/>
          <a:lstStyle/>
          <a:p>
            <a:pPr algn="ctr">
              <a:lnSpc>
                <a:spcPts val="3000"/>
              </a:lnSpc>
            </a:pPr>
            <a:r>
              <a:rPr lang="en-US" sz="1800" b="1" kern="0" spc="60" dirty="0">
                <a:solidFill>
                  <a:srgbClr val="000000"/>
                </a:solidFill>
                <a:latin typeface="Apfel Grotezk" pitchFamily="34" charset="0"/>
                <a:ea typeface="Apfel Grotezk" pitchFamily="34" charset="-122"/>
                <a:cs typeface="Apfel Grotezk" pitchFamily="34" charset="-120"/>
              </a:rPr>
              <a:t>To become the go-to platform for musicians worldwide, fostering creativity, collaboration, and discovery through advanced AI-driven tools and seamless communication features.</a:t>
            </a:r>
            <a:endParaRPr lang="en-US" sz="2400" dirty="0"/>
          </a:p>
        </p:txBody>
      </p:sp>
      <p:sp>
        <p:nvSpPr>
          <p:cNvPr id="7" name="Text 4"/>
          <p:cNvSpPr/>
          <p:nvPr/>
        </p:nvSpPr>
        <p:spPr>
          <a:xfrm>
            <a:off x="3612793" y="1558977"/>
            <a:ext cx="1904889" cy="152382"/>
          </a:xfrm>
          <a:prstGeom prst="rect">
            <a:avLst/>
          </a:prstGeom>
          <a:noFill/>
          <a:ln/>
        </p:spPr>
        <p:txBody>
          <a:bodyPr wrap="square" lIns="0" tIns="0" rIns="0" bIns="0" rtlCol="0" anchor="t"/>
          <a:lstStyle/>
          <a:p>
            <a:pPr algn="ctr">
              <a:lnSpc>
                <a:spcPts val="1200"/>
              </a:lnSpc>
            </a:pPr>
            <a:r>
              <a:rPr lang="en-US" sz="1200" b="0" kern="0" spc="120" dirty="0">
                <a:solidFill>
                  <a:srgbClr val="000000"/>
                </a:solidFill>
                <a:latin typeface="Apfel Grotezk" pitchFamily="34" charset="0"/>
                <a:ea typeface="Apfel Grotezk" pitchFamily="34" charset="-122"/>
                <a:cs typeface="Apfel Grotezk" pitchFamily="34" charset="-120"/>
              </a:rPr>
              <a:t>VISION</a:t>
            </a:r>
            <a:endParaRPr lang="en-US" sz="713"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FFFFF"/>
        </a:solidFill>
        <a:effectLst/>
      </p:bgPr>
    </p:bg>
    <p:spTree>
      <p:nvGrpSpPr>
        <p:cNvPr id="1" name=""/>
        <p:cNvGrpSpPr/>
        <p:nvPr/>
      </p:nvGrpSpPr>
      <p:grpSpPr>
        <a:xfrm>
          <a:off x="0" y="0"/>
          <a:ext cx="0" cy="0"/>
          <a:chOff x="0" y="0"/>
          <a:chExt cx="0" cy="0"/>
        </a:xfrm>
      </p:grpSpPr>
      <p:sp>
        <p:nvSpPr>
          <p:cNvPr id="3" name="Text 0"/>
          <p:cNvSpPr/>
          <p:nvPr/>
        </p:nvSpPr>
        <p:spPr>
          <a:xfrm>
            <a:off x="477334" y="619125"/>
            <a:ext cx="1905000" cy="571500"/>
          </a:xfrm>
          <a:prstGeom prst="roundRect">
            <a:avLst>
              <a:gd name="adj" fmla="val 80000"/>
            </a:avLst>
          </a:prstGeom>
          <a:solidFill>
            <a:srgbClr val="898C49">
              <a:alpha val="0"/>
            </a:srgbClr>
          </a:solidFill>
          <a:ln w="21167">
            <a:solidFill>
              <a:srgbClr val="0C042A"/>
            </a:solidFill>
          </a:ln>
        </p:spPr>
        <p:txBody>
          <a:bodyPr wrap="square" lIns="105833" tIns="67469" rIns="105833" bIns="67469" rtlCol="0" anchor="ctr"/>
          <a:lstStyle/>
          <a:p>
            <a:pPr algn="ctr">
              <a:lnSpc>
                <a:spcPts val="3300"/>
              </a:lnSpc>
            </a:pPr>
            <a:r>
              <a:rPr lang="en-US" sz="2100" dirty="0">
                <a:solidFill>
                  <a:srgbClr val="0C042A"/>
                </a:solidFill>
              </a:rPr>
              <a:t>Goals</a:t>
            </a:r>
            <a:endParaRPr lang="en-US" sz="2063" dirty="0"/>
          </a:p>
        </p:txBody>
      </p:sp>
      <p:sp>
        <p:nvSpPr>
          <p:cNvPr id="4" name="Text 1"/>
          <p:cNvSpPr/>
          <p:nvPr/>
        </p:nvSpPr>
        <p:spPr>
          <a:xfrm>
            <a:off x="724252" y="1562108"/>
            <a:ext cx="6887854" cy="1847667"/>
          </a:xfrm>
          <a:prstGeom prst="rect">
            <a:avLst/>
          </a:prstGeom>
          <a:noFill/>
          <a:ln/>
        </p:spPr>
        <p:txBody>
          <a:bodyPr wrap="square" lIns="0" tIns="0" rIns="0" bIns="0" rtlCol="0" anchor="t"/>
          <a:lstStyle/>
          <a:p>
            <a:pPr marL="190500" indent="-190500" algn="l">
              <a:lnSpc>
                <a:spcPts val="2880"/>
              </a:lnSpc>
              <a:buSzPct val="100000"/>
              <a:buChar char="•"/>
            </a:pPr>
            <a:r>
              <a:rPr lang="en-US" sz="1800" b="0" kern="0" spc="24" dirty="0">
                <a:solidFill>
                  <a:srgbClr val="000000"/>
                </a:solidFill>
                <a:latin typeface="Apfel Grotezk" pitchFamily="34" charset="0"/>
                <a:ea typeface="Apfel Grotezk" pitchFamily="34" charset="-122"/>
                <a:cs typeface="Apfel Grotezk" pitchFamily="34" charset="-120"/>
              </a:rPr>
              <a:t>Provide a user-friendly interface for musicians of all skill levels.</a:t>
            </a:r>
            <a:endParaRPr lang="en-US" sz="900" dirty="0"/>
          </a:p>
          <a:p>
            <a:pPr marL="190500" indent="-190500" algn="l">
              <a:lnSpc>
                <a:spcPts val="2880"/>
              </a:lnSpc>
              <a:buSzPct val="100000"/>
              <a:buChar char="•"/>
            </a:pPr>
            <a:r>
              <a:rPr lang="en-US" sz="1800" b="0" kern="0" spc="24" dirty="0">
                <a:solidFill>
                  <a:srgbClr val="000000"/>
                </a:solidFill>
                <a:latin typeface="Apfel Grotezk" pitchFamily="34" charset="0"/>
                <a:ea typeface="Apfel Grotezk" pitchFamily="34" charset="-122"/>
                <a:cs typeface="Apfel Grotezk" pitchFamily="34" charset="-120"/>
              </a:rPr>
              <a:t>Enable seamless collaboration and communication among users.</a:t>
            </a:r>
            <a:endParaRPr lang="en-US" sz="900" dirty="0"/>
          </a:p>
          <a:p>
            <a:pPr marL="190500" indent="-190500" algn="l">
              <a:lnSpc>
                <a:spcPts val="2880"/>
              </a:lnSpc>
              <a:buSzPct val="100000"/>
              <a:buChar char="•"/>
            </a:pPr>
            <a:r>
              <a:rPr lang="en-US" sz="1800" b="0" kern="0" spc="24" dirty="0">
                <a:solidFill>
                  <a:srgbClr val="000000"/>
                </a:solidFill>
                <a:latin typeface="Apfel Grotezk" pitchFamily="34" charset="0"/>
                <a:ea typeface="Apfel Grotezk" pitchFamily="34" charset="-122"/>
                <a:cs typeface="Apfel Grotezk" pitchFamily="34" charset="-120"/>
              </a:rPr>
              <a:t>Offer accurate AI-driven tools for enhancing music composition.</a:t>
            </a:r>
            <a:endParaRPr lang="en-US" sz="900" dirty="0"/>
          </a:p>
          <a:p>
            <a:pPr marL="190500" indent="-190500" algn="l">
              <a:lnSpc>
                <a:spcPts val="2880"/>
              </a:lnSpc>
              <a:buSzPct val="100000"/>
              <a:buChar char="•"/>
            </a:pPr>
            <a:r>
              <a:rPr lang="en-US" sz="1800" b="0" kern="0" spc="24" dirty="0">
                <a:solidFill>
                  <a:srgbClr val="000000"/>
                </a:solidFill>
                <a:latin typeface="Apfel Grotezk" pitchFamily="34" charset="0"/>
                <a:ea typeface="Apfel Grotezk" pitchFamily="34" charset="-122"/>
                <a:cs typeface="Apfel Grotezk" pitchFamily="34" charset="-120"/>
              </a:rPr>
              <a:t>Create a vibrant community of musicians sharing and discovering new music.</a:t>
            </a:r>
            <a:endParaRPr lang="en-US" sz="9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608DB7"/>
        </a:solidFill>
        <a:effectLst/>
      </p:bgPr>
    </p:bg>
    <p:spTree>
      <p:nvGrpSpPr>
        <p:cNvPr id="1" name=""/>
        <p:cNvGrpSpPr/>
        <p:nvPr/>
      </p:nvGrpSpPr>
      <p:grpSpPr>
        <a:xfrm>
          <a:off x="0" y="0"/>
          <a:ext cx="0" cy="0"/>
          <a:chOff x="0" y="0"/>
          <a:chExt cx="0" cy="0"/>
        </a:xfrm>
      </p:grpSpPr>
      <p:sp>
        <p:nvSpPr>
          <p:cNvPr id="3" name="Text 0"/>
          <p:cNvSpPr/>
          <p:nvPr/>
        </p:nvSpPr>
        <p:spPr>
          <a:xfrm>
            <a:off x="647170" y="1133794"/>
            <a:ext cx="6191195" cy="857206"/>
          </a:xfrm>
          <a:prstGeom prst="rect">
            <a:avLst/>
          </a:prstGeom>
          <a:noFill/>
          <a:ln/>
        </p:spPr>
        <p:txBody>
          <a:bodyPr wrap="square" lIns="0" tIns="0" rIns="0" bIns="0" rtlCol="0" anchor="ctr"/>
          <a:lstStyle/>
          <a:p>
            <a:pPr algn="l">
              <a:lnSpc>
                <a:spcPts val="6750"/>
              </a:lnSpc>
            </a:pPr>
            <a:r>
              <a:rPr lang="en-US" sz="5600" b="0" dirty="0">
                <a:solidFill>
                  <a:srgbClr val="FFFFFF"/>
                </a:solidFill>
                <a:latin typeface="Apfel Grotezk" pitchFamily="34" charset="0"/>
                <a:ea typeface="Apfel Grotezk" pitchFamily="34" charset="-122"/>
                <a:cs typeface="Apfel Grotezk" pitchFamily="34" charset="-120"/>
              </a:rPr>
              <a:t>Process Flow</a:t>
            </a:r>
            <a:endParaRPr lang="en-US" sz="5625" dirty="0"/>
          </a:p>
        </p:txBody>
      </p:sp>
      <p:sp>
        <p:nvSpPr>
          <p:cNvPr id="8" name="Text 5"/>
          <p:cNvSpPr/>
          <p:nvPr/>
        </p:nvSpPr>
        <p:spPr>
          <a:xfrm>
            <a:off x="476250" y="476250"/>
            <a:ext cx="8191378" cy="731368"/>
          </a:xfrm>
          <a:prstGeom prst="rect">
            <a:avLst/>
          </a:prstGeom>
          <a:noFill/>
          <a:ln/>
        </p:spPr>
        <p:txBody>
          <a:bodyPr wrap="square" lIns="0" tIns="0" rIns="0" bIns="0" rtlCol="0" anchor="t"/>
          <a:lstStyle/>
          <a:p>
            <a:pPr algn="l">
              <a:lnSpc>
                <a:spcPts val="2880"/>
              </a:lnSpc>
            </a:pPr>
            <a:endParaRPr lang="en-US" sz="1800" dirty="0"/>
          </a:p>
          <a:p>
            <a:pPr algn="l">
              <a:lnSpc>
                <a:spcPts val="2880"/>
              </a:lnSpc>
            </a:pPr>
            <a:endParaRPr lang="en-US" sz="1800" dirty="0"/>
          </a:p>
        </p:txBody>
      </p:sp>
      <p:sp>
        <p:nvSpPr>
          <p:cNvPr id="9" name="Text 6"/>
          <p:cNvSpPr/>
          <p:nvPr/>
        </p:nvSpPr>
        <p:spPr>
          <a:xfrm>
            <a:off x="476250" y="2188368"/>
            <a:ext cx="8191488" cy="2956266"/>
          </a:xfrm>
          <a:prstGeom prst="rect">
            <a:avLst/>
          </a:prstGeom>
          <a:noFill/>
          <a:ln/>
        </p:spPr>
        <p:txBody>
          <a:bodyPr wrap="square" lIns="0" tIns="0" rIns="0" bIns="0" rtlCol="0" anchor="t"/>
          <a:lstStyle/>
          <a:p>
            <a:pPr algn="l">
              <a:lnSpc>
                <a:spcPts val="2880"/>
              </a:lnSpc>
            </a:pPr>
            <a:endParaRPr lang="en-US" sz="1800" dirty="0"/>
          </a:p>
          <a:p>
            <a:pPr algn="l">
              <a:lnSpc>
                <a:spcPts val="2880"/>
              </a:lnSpc>
            </a:pPr>
            <a:endParaRPr lang="en-US" sz="1800" dirty="0"/>
          </a:p>
          <a:p>
            <a:pPr algn="l">
              <a:lnSpc>
                <a:spcPts val="2880"/>
              </a:lnSpc>
            </a:pPr>
            <a:r>
              <a:rPr lang="en-US" sz="1800" b="0" dirty="0">
                <a:solidFill>
                  <a:srgbClr val="FFFFFF"/>
                </a:solidFill>
                <a:latin typeface="Apfel Grotezk" pitchFamily="34" charset="0"/>
                <a:ea typeface="Apfel Grotezk" pitchFamily="34" charset="-122"/>
                <a:cs typeface="Apfel Grotezk" pitchFamily="34" charset="-120"/>
              </a:rPr>
              <a:t>This process flow outlines the key stages involved in the SwarSync project, from user registration and collaboration to AI-driven analysis and song publishing. It highlights the platform's focus on enabling collaboration, enhancing creativity, and fostering a vibrant community of musicians.</a:t>
            </a:r>
            <a:endParaRPr lang="en-US" sz="1800" dirty="0"/>
          </a:p>
          <a:p>
            <a:pPr algn="l">
              <a:lnSpc>
                <a:spcPts val="2880"/>
              </a:lnSpc>
            </a:pPr>
            <a:endParaRPr lang="en-US" sz="1800" dirty="0"/>
          </a:p>
          <a:p>
            <a:pPr algn="l">
              <a:lnSpc>
                <a:spcPts val="2880"/>
              </a:lnSpc>
            </a:pPr>
            <a:endParaRPr lang="en-US" sz="1800" dirty="0"/>
          </a:p>
        </p:txBody>
      </p:sp>
      <p:sp>
        <p:nvSpPr>
          <p:cNvPr id="2" name="Flowchart: Delay 1">
            <a:extLst>
              <a:ext uri="{FF2B5EF4-FFF2-40B4-BE49-F238E27FC236}">
                <a16:creationId xmlns:a16="http://schemas.microsoft.com/office/drawing/2014/main" id="{958DA7F6-F1C8-89B5-E6D2-C9AED069FD35}"/>
              </a:ext>
            </a:extLst>
          </p:cNvPr>
          <p:cNvSpPr/>
          <p:nvPr/>
        </p:nvSpPr>
        <p:spPr>
          <a:xfrm>
            <a:off x="4610" y="1287194"/>
            <a:ext cx="473748" cy="506437"/>
          </a:xfrm>
          <a:prstGeom prst="flowChartDelay">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FFFFF"/>
        </a:solidFill>
        <a:effectLst/>
      </p:bgPr>
    </p:bg>
    <p:spTree>
      <p:nvGrpSpPr>
        <p:cNvPr id="1" name=""/>
        <p:cNvGrpSpPr/>
        <p:nvPr/>
      </p:nvGrpSpPr>
      <p:grpSpPr>
        <a:xfrm>
          <a:off x="0" y="0"/>
          <a:ext cx="0" cy="0"/>
          <a:chOff x="0" y="0"/>
          <a:chExt cx="0" cy="0"/>
        </a:xfrm>
      </p:grpSpPr>
      <p:sp>
        <p:nvSpPr>
          <p:cNvPr id="3" name="Shape 0"/>
          <p:cNvSpPr/>
          <p:nvPr/>
        </p:nvSpPr>
        <p:spPr>
          <a:xfrm rot="5400000">
            <a:off x="5528003" y="3138581"/>
            <a:ext cx="3055470" cy="0"/>
          </a:xfrm>
          <a:prstGeom prst="line">
            <a:avLst/>
          </a:prstGeom>
          <a:solidFill>
            <a:srgbClr val="898C49"/>
          </a:solidFill>
          <a:ln w="10583">
            <a:solidFill>
              <a:srgbClr val="FFFFFF"/>
            </a:solidFill>
            <a:prstDash val="solid"/>
            <a:headEnd type="none"/>
            <a:tailEnd type="none"/>
          </a:ln>
        </p:spPr>
      </p:sp>
      <p:sp>
        <p:nvSpPr>
          <p:cNvPr id="4" name="Shape 1"/>
          <p:cNvSpPr/>
          <p:nvPr/>
        </p:nvSpPr>
        <p:spPr>
          <a:xfrm rot="5400000">
            <a:off x="3790133" y="3138552"/>
            <a:ext cx="3054986" cy="0"/>
          </a:xfrm>
          <a:prstGeom prst="line">
            <a:avLst/>
          </a:prstGeom>
          <a:solidFill>
            <a:srgbClr val="898C49"/>
          </a:solidFill>
          <a:ln w="10583">
            <a:solidFill>
              <a:srgbClr val="FFFFFF"/>
            </a:solidFill>
            <a:prstDash val="solid"/>
            <a:headEnd type="none"/>
            <a:tailEnd type="none"/>
          </a:ln>
        </p:spPr>
      </p:sp>
      <p:sp>
        <p:nvSpPr>
          <p:cNvPr id="5" name="Shape 2"/>
          <p:cNvSpPr/>
          <p:nvPr/>
        </p:nvSpPr>
        <p:spPr>
          <a:xfrm rot="5400000">
            <a:off x="2013922" y="3138494"/>
            <a:ext cx="3054924" cy="0"/>
          </a:xfrm>
          <a:prstGeom prst="line">
            <a:avLst/>
          </a:prstGeom>
          <a:solidFill>
            <a:srgbClr val="898C49"/>
          </a:solidFill>
          <a:ln w="10583">
            <a:solidFill>
              <a:srgbClr val="FFFFFF"/>
            </a:solidFill>
            <a:prstDash val="solid"/>
            <a:headEnd type="none"/>
            <a:tailEnd type="none"/>
          </a:ln>
        </p:spPr>
      </p:sp>
      <p:sp>
        <p:nvSpPr>
          <p:cNvPr id="6" name="Text 3"/>
          <p:cNvSpPr/>
          <p:nvPr/>
        </p:nvSpPr>
        <p:spPr>
          <a:xfrm>
            <a:off x="308962" y="119427"/>
            <a:ext cx="2241324" cy="440184"/>
          </a:xfrm>
          <a:prstGeom prst="roundRect">
            <a:avLst>
              <a:gd name="adj" fmla="val 80000"/>
            </a:avLst>
          </a:prstGeom>
          <a:solidFill>
            <a:srgbClr val="898C49">
              <a:alpha val="0"/>
            </a:srgbClr>
          </a:solidFill>
          <a:ln w="21167">
            <a:solidFill>
              <a:srgbClr val="608DB7"/>
            </a:solidFill>
          </a:ln>
        </p:spPr>
        <p:txBody>
          <a:bodyPr wrap="square" lIns="124518" tIns="51966" rIns="124518" bIns="51966" rtlCol="0" anchor="ctr"/>
          <a:lstStyle/>
          <a:p>
            <a:pPr algn="ctr">
              <a:lnSpc>
                <a:spcPts val="3840"/>
              </a:lnSpc>
            </a:pPr>
            <a:r>
              <a:rPr lang="en-US" sz="2400" dirty="0">
                <a:solidFill>
                  <a:srgbClr val="608DB7"/>
                </a:solidFill>
              </a:rPr>
              <a:t>Use Case </a:t>
            </a:r>
            <a:endParaRPr lang="en-US" sz="2400" dirty="0"/>
          </a:p>
        </p:txBody>
      </p:sp>
      <p:pic>
        <p:nvPicPr>
          <p:cNvPr id="7" name="Image 0" descr="https://pitch-assets-ccb95893-de3f-4266-973c-20049231b248.s3.eu-west-1.amazonaws.com/ba3bd073-1a8c-4497-9d41-08b92b4f2ef7?pitch-bytes=235573&amp;pitch-content-type=image%2Fpng"/>
          <p:cNvPicPr>
            <a:picLocks noChangeAspect="1"/>
          </p:cNvPicPr>
          <p:nvPr/>
        </p:nvPicPr>
        <p:blipFill>
          <a:blip r:embed="rId3"/>
          <a:srcRect l="284" r="284"/>
          <a:stretch/>
        </p:blipFill>
        <p:spPr>
          <a:xfrm>
            <a:off x="4694605" y="473167"/>
            <a:ext cx="4462463" cy="4438650"/>
          </a:xfrm>
          <a:prstGeom prst="rect">
            <a:avLst/>
          </a:prstGeom>
        </p:spPr>
      </p:pic>
      <p:sp>
        <p:nvSpPr>
          <p:cNvPr id="8" name="Shape 4"/>
          <p:cNvSpPr/>
          <p:nvPr/>
        </p:nvSpPr>
        <p:spPr>
          <a:xfrm rot="5400000">
            <a:off x="2476393" y="2693588"/>
            <a:ext cx="4436423" cy="0"/>
          </a:xfrm>
          <a:prstGeom prst="line">
            <a:avLst/>
          </a:prstGeom>
          <a:solidFill>
            <a:srgbClr val="898C49"/>
          </a:solidFill>
          <a:ln w="21167">
            <a:solidFill>
              <a:srgbClr val="7B95AE"/>
            </a:solidFill>
            <a:prstDash val="solid"/>
            <a:headEnd type="none"/>
            <a:tailEnd type="none"/>
          </a:ln>
        </p:spPr>
      </p:sp>
      <p:sp>
        <p:nvSpPr>
          <p:cNvPr id="9" name="Text 5"/>
          <p:cNvSpPr/>
          <p:nvPr/>
        </p:nvSpPr>
        <p:spPr>
          <a:xfrm>
            <a:off x="193840" y="892795"/>
            <a:ext cx="4267035" cy="3600030"/>
          </a:xfrm>
          <a:prstGeom prst="rect">
            <a:avLst/>
          </a:prstGeom>
          <a:noFill/>
          <a:ln/>
        </p:spPr>
        <p:txBody>
          <a:bodyPr wrap="square" lIns="0" tIns="0" rIns="0" bIns="0" rtlCol="0" anchor="t"/>
          <a:lstStyle/>
          <a:p>
            <a:pPr marL="190500" indent="-190500" algn="l">
              <a:lnSpc>
                <a:spcPts val="3150"/>
              </a:lnSpc>
              <a:buSzPct val="100000"/>
              <a:buChar char="•"/>
            </a:pPr>
            <a:r>
              <a:rPr lang="en-US" sz="1800" b="0" kern="0" spc="60" dirty="0">
                <a:solidFill>
                  <a:srgbClr val="000000"/>
                </a:solidFill>
                <a:latin typeface="Apfel Grotezk" pitchFamily="34" charset="0"/>
                <a:ea typeface="Apfel Grotezk" pitchFamily="34" charset="-122"/>
                <a:cs typeface="Apfel Grotezk" pitchFamily="34" charset="-120"/>
              </a:rPr>
              <a:t>AI-driven chord and note recognition</a:t>
            </a:r>
            <a:endParaRPr lang="en-US" sz="1800" dirty="0"/>
          </a:p>
          <a:p>
            <a:pPr marL="190500" indent="-190500" algn="l">
              <a:lnSpc>
                <a:spcPts val="3150"/>
              </a:lnSpc>
              <a:buSzPct val="100000"/>
              <a:buChar char="•"/>
            </a:pPr>
            <a:r>
              <a:rPr lang="en-US" sz="1800" b="0" kern="0" spc="60" dirty="0">
                <a:solidFill>
                  <a:srgbClr val="000000"/>
                </a:solidFill>
                <a:latin typeface="Apfel Grotezk" pitchFamily="34" charset="0"/>
                <a:ea typeface="Apfel Grotezk" pitchFamily="34" charset="-122"/>
                <a:cs typeface="Apfel Grotezk" pitchFamily="34" charset="-120"/>
              </a:rPr>
              <a:t>Lyrics generation and translation</a:t>
            </a:r>
            <a:endParaRPr lang="en-US" sz="1800" dirty="0"/>
          </a:p>
          <a:p>
            <a:pPr marL="190500" indent="-190500" algn="l">
              <a:lnSpc>
                <a:spcPts val="3150"/>
              </a:lnSpc>
              <a:buSzPct val="100000"/>
              <a:buChar char="•"/>
            </a:pPr>
            <a:r>
              <a:rPr lang="en-US" sz="1800" b="0" kern="0" spc="60" dirty="0">
                <a:solidFill>
                  <a:srgbClr val="000000"/>
                </a:solidFill>
                <a:latin typeface="Apfel Grotezk" pitchFamily="34" charset="0"/>
                <a:ea typeface="Apfel Grotezk" pitchFamily="34" charset="-122"/>
                <a:cs typeface="Apfel Grotezk" pitchFamily="34" charset="-120"/>
              </a:rPr>
              <a:t>Language classification</a:t>
            </a:r>
            <a:endParaRPr lang="en-US" sz="1800" dirty="0"/>
          </a:p>
          <a:p>
            <a:pPr marL="190500" indent="-190500" algn="l">
              <a:lnSpc>
                <a:spcPts val="3150"/>
              </a:lnSpc>
              <a:buSzPct val="100000"/>
              <a:buChar char="•"/>
            </a:pPr>
            <a:r>
              <a:rPr lang="en-US" sz="1800" b="0" kern="0" spc="60" dirty="0">
                <a:solidFill>
                  <a:srgbClr val="000000"/>
                </a:solidFill>
                <a:latin typeface="Apfel Grotezk" pitchFamily="34" charset="0"/>
                <a:ea typeface="Apfel Grotezk" pitchFamily="34" charset="-122"/>
                <a:cs typeface="Apfel Grotezk" pitchFamily="34" charset="-120"/>
              </a:rPr>
              <a:t>Multilingual support for music files</a:t>
            </a:r>
            <a:endParaRPr lang="en-US" sz="1800" dirty="0"/>
          </a:p>
          <a:p>
            <a:pPr marL="190500" indent="-190500" algn="l">
              <a:lnSpc>
                <a:spcPts val="3150"/>
              </a:lnSpc>
              <a:buSzPct val="100000"/>
              <a:buChar char="•"/>
            </a:pPr>
            <a:r>
              <a:rPr lang="en-US" sz="1800" b="0" kern="0" spc="60" dirty="0">
                <a:solidFill>
                  <a:srgbClr val="000000"/>
                </a:solidFill>
                <a:latin typeface="Apfel Grotezk" pitchFamily="34" charset="0"/>
                <a:ea typeface="Apfel Grotezk" pitchFamily="34" charset="-122"/>
                <a:cs typeface="Apfel Grotezk" pitchFamily="34" charset="-120"/>
              </a:rPr>
              <a:t>Seamless chat functionalities within song dashboards</a:t>
            </a:r>
            <a:endParaRPr lang="en-US" sz="1800" dirty="0"/>
          </a:p>
          <a:p>
            <a:pPr marL="190500" indent="-190500" algn="l">
              <a:lnSpc>
                <a:spcPts val="3150"/>
              </a:lnSpc>
              <a:buSzPct val="100000"/>
              <a:buChar char="•"/>
            </a:pPr>
            <a:r>
              <a:rPr lang="en-US" sz="1800" b="0" kern="0" spc="60" dirty="0">
                <a:solidFill>
                  <a:srgbClr val="000000"/>
                </a:solidFill>
                <a:latin typeface="Apfel Grotezk" pitchFamily="34" charset="0"/>
                <a:ea typeface="Apfel Grotezk" pitchFamily="34" charset="-122"/>
                <a:cs typeface="Apfel Grotezk" pitchFamily="34" charset="-120"/>
              </a:rPr>
              <a:t>Global collaboration invitations</a:t>
            </a:r>
            <a:endParaRPr lang="en-US" sz="1800" dirty="0"/>
          </a:p>
          <a:p>
            <a:pPr marL="190500" indent="-190500" algn="l">
              <a:lnSpc>
                <a:spcPts val="3150"/>
              </a:lnSpc>
              <a:buSzPct val="100000"/>
              <a:buChar char="•"/>
            </a:pPr>
            <a:r>
              <a:rPr lang="en-US" sz="1800" b="0" kern="0" spc="60" dirty="0">
                <a:solidFill>
                  <a:srgbClr val="000000"/>
                </a:solidFill>
                <a:latin typeface="Apfel Grotezk" pitchFamily="34" charset="0"/>
                <a:ea typeface="Apfel Grotezk" pitchFamily="34" charset="-122"/>
                <a:cs typeface="Apfel Grotezk" pitchFamily="34" charset="-120"/>
              </a:rPr>
              <a:t>Music Generation on user prompts</a:t>
            </a:r>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10">
    <p:bg>
      <p:bgPr>
        <a:solidFill>
          <a:srgbClr val="CCDBEE"/>
        </a:solidFill>
        <a:effectLst/>
      </p:bgPr>
    </p:bg>
    <p:spTree>
      <p:nvGrpSpPr>
        <p:cNvPr id="1" name=""/>
        <p:cNvGrpSpPr/>
        <p:nvPr/>
      </p:nvGrpSpPr>
      <p:grpSpPr>
        <a:xfrm>
          <a:off x="0" y="0"/>
          <a:ext cx="0" cy="0"/>
          <a:chOff x="0" y="0"/>
          <a:chExt cx="0" cy="0"/>
        </a:xfrm>
      </p:grpSpPr>
      <p:sp>
        <p:nvSpPr>
          <p:cNvPr id="3" name="Text 0"/>
          <p:cNvSpPr/>
          <p:nvPr/>
        </p:nvSpPr>
        <p:spPr>
          <a:xfrm>
            <a:off x="569798" y="1143000"/>
            <a:ext cx="6191195" cy="857206"/>
          </a:xfrm>
          <a:prstGeom prst="rect">
            <a:avLst/>
          </a:prstGeom>
          <a:noFill/>
          <a:ln/>
        </p:spPr>
        <p:txBody>
          <a:bodyPr wrap="square" lIns="0" tIns="0" rIns="0" bIns="0" rtlCol="0" anchor="t"/>
          <a:lstStyle/>
          <a:p>
            <a:pPr algn="l">
              <a:lnSpc>
                <a:spcPts val="6750"/>
              </a:lnSpc>
            </a:pPr>
            <a:r>
              <a:rPr lang="en-US" sz="5600" b="1" dirty="0">
                <a:solidFill>
                  <a:srgbClr val="0C042A"/>
                </a:solidFill>
                <a:latin typeface="Apfel Grotezk" pitchFamily="34" charset="0"/>
                <a:ea typeface="Apfel Grotezk" pitchFamily="34" charset="-122"/>
                <a:cs typeface="Apfel Grotezk" pitchFamily="34" charset="-120"/>
              </a:rPr>
              <a:t>Feature highlights</a:t>
            </a:r>
            <a:endParaRPr lang="en-US" sz="5625" dirty="0"/>
          </a:p>
        </p:txBody>
      </p:sp>
      <p:sp>
        <p:nvSpPr>
          <p:cNvPr id="5" name="Text 2"/>
          <p:cNvSpPr/>
          <p:nvPr/>
        </p:nvSpPr>
        <p:spPr>
          <a:xfrm>
            <a:off x="476250" y="2687036"/>
            <a:ext cx="6193249" cy="1981135"/>
          </a:xfrm>
          <a:prstGeom prst="rect">
            <a:avLst/>
          </a:prstGeom>
          <a:noFill/>
          <a:ln/>
        </p:spPr>
        <p:txBody>
          <a:bodyPr wrap="square" lIns="0" tIns="0" rIns="0" bIns="0" rtlCol="0" anchor="b"/>
          <a:lstStyle/>
          <a:p>
            <a:pPr algn="l">
              <a:lnSpc>
                <a:spcPts val="3120"/>
              </a:lnSpc>
            </a:pPr>
            <a:r>
              <a:rPr lang="en-US" sz="2400" b="0" dirty="0">
                <a:solidFill>
                  <a:srgbClr val="0C042A"/>
                </a:solidFill>
                <a:latin typeface="Apfel Grotezk" pitchFamily="34" charset="0"/>
                <a:ea typeface="Apfel Grotezk" pitchFamily="34" charset="-122"/>
                <a:cs typeface="Apfel Grotezk" pitchFamily="34" charset="-120"/>
              </a:rPr>
              <a:t>Explore these unique features and to unleash musical potential with SwarSync. Join our community of passionate musicians and embark on a journey of creativity, collaboration, and discovery.</a:t>
            </a:r>
            <a:endParaRPr lang="en-US" sz="2400" dirty="0"/>
          </a:p>
        </p:txBody>
      </p:sp>
      <p:sp>
        <p:nvSpPr>
          <p:cNvPr id="6" name="Text 3"/>
          <p:cNvSpPr/>
          <p:nvPr/>
        </p:nvSpPr>
        <p:spPr>
          <a:xfrm>
            <a:off x="8412294" y="166688"/>
            <a:ext cx="592471" cy="64505"/>
          </a:xfrm>
          <a:prstGeom prst="rect">
            <a:avLst/>
          </a:prstGeom>
          <a:noFill/>
          <a:ln/>
        </p:spPr>
        <p:txBody>
          <a:bodyPr wrap="none" lIns="0" tIns="0" rIns="0" bIns="0" rtlCol="0" anchor="t">
            <a:spAutoFit/>
          </a:bodyPr>
          <a:lstStyle/>
          <a:p>
            <a:pPr algn="r">
              <a:lnSpc>
                <a:spcPts val="450"/>
              </a:lnSpc>
            </a:pPr>
            <a:r>
              <a:rPr lang="en-US" sz="500" b="0" kern="0" spc="120" dirty="0">
                <a:solidFill>
                  <a:srgbClr val="FFFFFF"/>
                </a:solidFill>
                <a:latin typeface="Helmet" pitchFamily="34" charset="0"/>
                <a:ea typeface="Helmet" pitchFamily="34" charset="-122"/>
                <a:cs typeface="Helmet" pitchFamily="34" charset="-120"/>
              </a:rPr>
              <a:t>COFIDENTIAL</a:t>
            </a:r>
            <a:endParaRPr lang="en-US" sz="450" dirty="0"/>
          </a:p>
        </p:txBody>
      </p:sp>
      <p:sp>
        <p:nvSpPr>
          <p:cNvPr id="2" name="Flowchart: Delay 1">
            <a:extLst>
              <a:ext uri="{FF2B5EF4-FFF2-40B4-BE49-F238E27FC236}">
                <a16:creationId xmlns:a16="http://schemas.microsoft.com/office/drawing/2014/main" id="{3BA1711F-0DF9-694C-49EC-B6938523DE95}"/>
              </a:ext>
            </a:extLst>
          </p:cNvPr>
          <p:cNvSpPr/>
          <p:nvPr/>
        </p:nvSpPr>
        <p:spPr>
          <a:xfrm>
            <a:off x="4610" y="1287194"/>
            <a:ext cx="473748" cy="506437"/>
          </a:xfrm>
          <a:prstGeom prst="flowChartDelay">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TotalTime>
  <Words>1263</Words>
  <Application>Microsoft Office PowerPoint</Application>
  <PresentationFormat>On-screen Show (16:9)</PresentationFormat>
  <Paragraphs>197</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Apfel Grotezk</vt:lpstr>
      <vt:lpstr>Arial</vt:lpstr>
      <vt:lpstr>Calibri</vt:lpstr>
      <vt:lpstr>Corbel</vt:lpstr>
      <vt:lpstr>Helmet</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SwarSync - The AI Powered Music Collaboration Platform</dc:title>
  <dc:subject>PptxGenJS Presentation</dc:subject>
  <dc:creator>Pitch Software GmbH</dc:creator>
  <cp:lastModifiedBy>Abhishek Basak</cp:lastModifiedBy>
  <cp:revision>6</cp:revision>
  <dcterms:created xsi:type="dcterms:W3CDTF">2024-05-15T09:25:10Z</dcterms:created>
  <dcterms:modified xsi:type="dcterms:W3CDTF">2024-05-16T19:03:07Z</dcterms:modified>
</cp:coreProperties>
</file>