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8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1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33-5F05-617B-A4BD-4480C2ED8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64142"/>
            <a:ext cx="10058400" cy="2913132"/>
          </a:xfrm>
        </p:spPr>
        <p:txBody>
          <a:bodyPr/>
          <a:lstStyle/>
          <a:p>
            <a:r>
              <a:rPr lang="en-IN" dirty="0"/>
              <a:t>------SQL QUERIES------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02040-6046-FD20-418F-6AAE2505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655" y="4612460"/>
            <a:ext cx="3187796" cy="986160"/>
          </a:xfrm>
        </p:spPr>
        <p:txBody>
          <a:bodyPr>
            <a:normAutofit/>
          </a:bodyPr>
          <a:lstStyle/>
          <a:p>
            <a:r>
              <a:rPr lang="en-IN" sz="4000" b="1" dirty="0"/>
              <a:t>MODULE-02</a:t>
            </a:r>
          </a:p>
        </p:txBody>
      </p:sp>
    </p:spTree>
    <p:extLst>
      <p:ext uri="{BB962C8B-B14F-4D97-AF65-F5344CB8AC3E}">
        <p14:creationId xmlns:p14="http://schemas.microsoft.com/office/powerpoint/2010/main" val="232844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FB14-EF63-6C9A-9B8A-41848A7E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365759"/>
            <a:ext cx="11013440" cy="5857487"/>
          </a:xfrm>
        </p:spPr>
        <p:txBody>
          <a:bodyPr/>
          <a:lstStyle/>
          <a:p>
            <a:r>
              <a:rPr lang="en-US" b="1" dirty="0"/>
              <a:t>1.Find the names, street address and cities of residence for all employees who work for First Bank         Corporation and earn more than $10,000. </a:t>
            </a:r>
          </a:p>
          <a:p>
            <a:r>
              <a:rPr lang="en-US" dirty="0"/>
              <a:t>SELECT </a:t>
            </a:r>
            <a:r>
              <a:rPr lang="en-US" dirty="0" err="1"/>
              <a:t>E.employee_name</a:t>
            </a:r>
            <a:r>
              <a:rPr lang="en-US" dirty="0"/>
              <a:t> , </a:t>
            </a:r>
            <a:r>
              <a:rPr lang="en-US" dirty="0" err="1"/>
              <a:t>E.street</a:t>
            </a:r>
            <a:r>
              <a:rPr lang="en-US" dirty="0"/>
              <a:t> , </a:t>
            </a:r>
            <a:r>
              <a:rPr lang="en-US" dirty="0" err="1"/>
              <a:t>E.city</a:t>
            </a:r>
            <a:r>
              <a:rPr lang="en-US" dirty="0"/>
              <a:t> FROM employee E, works W WHERE </a:t>
            </a:r>
            <a:r>
              <a:rPr lang="en-US" dirty="0" err="1"/>
              <a:t>E.employee_name</a:t>
            </a:r>
            <a:r>
              <a:rPr lang="en-US" dirty="0"/>
              <a:t>=</a:t>
            </a:r>
            <a:r>
              <a:rPr lang="en-US" dirty="0" err="1"/>
              <a:t>W.employee_name</a:t>
            </a:r>
            <a:r>
              <a:rPr lang="en-US" dirty="0"/>
              <a:t> AND </a:t>
            </a:r>
            <a:r>
              <a:rPr lang="en-US" dirty="0" err="1"/>
              <a:t>W.company_name</a:t>
            </a:r>
            <a:r>
              <a:rPr lang="en-US" dirty="0"/>
              <a:t>='First Bank Corporation' AND </a:t>
            </a:r>
            <a:r>
              <a:rPr lang="en-US" dirty="0" err="1"/>
              <a:t>W.salary</a:t>
            </a:r>
            <a:r>
              <a:rPr lang="en-US" dirty="0"/>
              <a:t>&gt;10000</a:t>
            </a:r>
          </a:p>
          <a:p>
            <a:r>
              <a:rPr lang="en-US" b="1" dirty="0"/>
              <a:t>2.Find the names of all employees in the database who do not work for FirstBank Corporation. Assume that all people work for exactly one company.</a:t>
            </a:r>
          </a:p>
          <a:p>
            <a:r>
              <a:rPr lang="en-US" dirty="0"/>
              <a:t>SELECT </a:t>
            </a:r>
            <a:r>
              <a:rPr lang="en-US" dirty="0" err="1"/>
              <a:t>employee_name</a:t>
            </a:r>
            <a:r>
              <a:rPr lang="en-US" dirty="0"/>
              <a:t> FROM works WHERE </a:t>
            </a:r>
            <a:r>
              <a:rPr lang="en-US" dirty="0" err="1"/>
              <a:t>company_name</a:t>
            </a:r>
            <a:r>
              <a:rPr lang="en-US" dirty="0"/>
              <a:t> &lt;&gt; 'First Bank Corporation’</a:t>
            </a:r>
          </a:p>
          <a:p>
            <a:r>
              <a:rPr lang="en-US" b="1" dirty="0"/>
              <a:t>3.Find the names of all employees in the database who earn more that every employee of "Small Bank Corporation". Assume that all people work for at most one company.</a:t>
            </a:r>
          </a:p>
          <a:p>
            <a:r>
              <a:rPr lang="en-US" dirty="0"/>
              <a:t>SELECT </a:t>
            </a:r>
            <a:r>
              <a:rPr lang="en-US" dirty="0" err="1"/>
              <a:t>E.employee_name</a:t>
            </a:r>
            <a:r>
              <a:rPr lang="en-US" dirty="0"/>
              <a:t> FROM Employee E, Works W ,Company C WHERE </a:t>
            </a:r>
          </a:p>
        </p:txBody>
      </p:sp>
    </p:spTree>
    <p:extLst>
      <p:ext uri="{BB962C8B-B14F-4D97-AF65-F5344CB8AC3E}">
        <p14:creationId xmlns:p14="http://schemas.microsoft.com/office/powerpoint/2010/main" val="4546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1575-B669-2D00-64CE-C2FD8AEF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1325250">
            <a:off x="1318242" y="-1263898"/>
            <a:ext cx="10087570" cy="13289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22D6-98AA-DF2A-00B9-A0E58AF9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89" y="307498"/>
            <a:ext cx="11676807" cy="5561596"/>
          </a:xfrm>
        </p:spPr>
        <p:txBody>
          <a:bodyPr/>
          <a:lstStyle/>
          <a:p>
            <a:r>
              <a:rPr lang="en-US" sz="2400" b="1" dirty="0"/>
              <a:t>1)  For the following relations for a book club:</a:t>
            </a:r>
            <a:r>
              <a:rPr lang="en-US" b="1" dirty="0"/>
              <a:t>	</a:t>
            </a:r>
            <a:r>
              <a:rPr lang="en-US" dirty="0"/>
              <a:t>				</a:t>
            </a:r>
          </a:p>
          <a:p>
            <a:r>
              <a:rPr lang="en-US" b="1" dirty="0"/>
              <a:t> MEMBERS</a:t>
            </a:r>
            <a:r>
              <a:rPr lang="en-US" dirty="0"/>
              <a:t> (Member-id, Name, Designation, Age)</a:t>
            </a:r>
          </a:p>
          <a:p>
            <a:r>
              <a:rPr lang="en-US" b="1" dirty="0"/>
              <a:t> BOOKS </a:t>
            </a:r>
            <a:r>
              <a:rPr lang="en-US" dirty="0"/>
              <a:t>(</a:t>
            </a:r>
            <a:r>
              <a:rPr lang="en-US" dirty="0" err="1"/>
              <a:t>Bookid</a:t>
            </a:r>
            <a:r>
              <a:rPr lang="en-US" dirty="0"/>
              <a:t>, Book-Title, Book-Author, Book-Publisher, Book-price)</a:t>
            </a:r>
          </a:p>
          <a:p>
            <a:r>
              <a:rPr lang="en-US" dirty="0"/>
              <a:t> </a:t>
            </a:r>
            <a:r>
              <a:rPr lang="en-US" b="1" dirty="0"/>
              <a:t>RESERVES (</a:t>
            </a:r>
            <a:r>
              <a:rPr lang="en-US" dirty="0"/>
              <a:t>Member-id, Book-id, Date)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Write the SQL queries: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) Find the names of members who are professors older than 45 years.</a:t>
            </a:r>
          </a:p>
          <a:p>
            <a:r>
              <a:rPr lang="en-US" dirty="0"/>
              <a:t>    ii)List the titles of books reserved by professors</a:t>
            </a:r>
          </a:p>
          <a:p>
            <a:r>
              <a:rPr lang="en-US" dirty="0"/>
              <a:t>    iii)Find Id’s of members who have  reserved books that cost more than Rs.500. </a:t>
            </a:r>
          </a:p>
          <a:p>
            <a:r>
              <a:rPr lang="en-US" dirty="0"/>
              <a:t>    iv)Find the authors and titles of books reserved on 27-May-2017.</a:t>
            </a:r>
          </a:p>
          <a:p>
            <a:r>
              <a:rPr lang="en-US" dirty="0"/>
              <a:t>    v)Find the names of members who have reserved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747F-6F42-AAA1-8DFC-7CE6C6FA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02" y="339865"/>
            <a:ext cx="11563518" cy="55292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b="1" dirty="0"/>
              <a:t>  </a:t>
            </a:r>
            <a:r>
              <a:rPr lang="en-US" sz="2400" b="1" dirty="0" err="1"/>
              <a:t>i</a:t>
            </a:r>
            <a:r>
              <a:rPr lang="en-US" sz="2400" b="1" dirty="0"/>
              <a:t>) Find the names of members who are professors older than 45 years.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	SELECT Name FROM Members WHERE </a:t>
            </a:r>
          </a:p>
          <a:p>
            <a:r>
              <a:rPr lang="en-US" sz="2400" dirty="0"/>
              <a:t>            Designation=’Professor’ AND Age&gt;50</a:t>
            </a:r>
          </a:p>
          <a:p>
            <a:endParaRPr lang="en-US" sz="2400" dirty="0"/>
          </a:p>
          <a:p>
            <a:r>
              <a:rPr lang="en-US" sz="2400" b="1" dirty="0"/>
              <a:t>   ii) List the titles of books reserved by professors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       </a:t>
            </a:r>
            <a:r>
              <a:rPr lang="en-US" sz="2400" dirty="0">
                <a:sym typeface="Wingdings" panose="05000000000000000000" pitchFamily="2" charset="2"/>
              </a:rPr>
              <a:t>SELECT </a:t>
            </a:r>
            <a:r>
              <a:rPr lang="en-US" sz="2400" dirty="0" err="1">
                <a:sym typeface="Wingdings" panose="05000000000000000000" pitchFamily="2" charset="2"/>
              </a:rPr>
              <a:t>BookTitle</a:t>
            </a:r>
            <a:r>
              <a:rPr lang="en-US" sz="2400" dirty="0">
                <a:sym typeface="Wingdings" panose="05000000000000000000" pitchFamily="2" charset="2"/>
              </a:rPr>
              <a:t> FROM Members M, Books B, Reserves R  WHERE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         </a:t>
            </a:r>
            <a:r>
              <a:rPr lang="en-US" sz="2400" dirty="0" err="1">
                <a:sym typeface="Wingdings" panose="05000000000000000000" pitchFamily="2" charset="2"/>
              </a:rPr>
              <a:t>M.Member_Id</a:t>
            </a:r>
            <a:r>
              <a:rPr lang="en-US" sz="2400" dirty="0">
                <a:sym typeface="Wingdings" panose="05000000000000000000" pitchFamily="2" charset="2"/>
              </a:rPr>
              <a:t> = </a:t>
            </a:r>
            <a:r>
              <a:rPr lang="en-US" sz="2400" dirty="0" err="1">
                <a:sym typeface="Wingdings" panose="05000000000000000000" pitchFamily="2" charset="2"/>
              </a:rPr>
              <a:t>R.Member_Id</a:t>
            </a:r>
            <a:r>
              <a:rPr lang="en-US" sz="2400" dirty="0">
                <a:sym typeface="Wingdings" panose="05000000000000000000" pitchFamily="2" charset="2"/>
              </a:rPr>
              <a:t> &amp;&amp;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         </a:t>
            </a:r>
            <a:r>
              <a:rPr lang="en-US" sz="2400" dirty="0" err="1">
                <a:sym typeface="Wingdings" panose="05000000000000000000" pitchFamily="2" charset="2"/>
              </a:rPr>
              <a:t>M.Designation</a:t>
            </a:r>
            <a:r>
              <a:rPr lang="en-US" sz="2400" dirty="0">
                <a:sym typeface="Wingdings" panose="05000000000000000000" pitchFamily="2" charset="2"/>
              </a:rPr>
              <a:t> = 'Professor'&amp;&amp;</a:t>
            </a:r>
            <a:r>
              <a:rPr lang="en-US" sz="2400" dirty="0" err="1">
                <a:sym typeface="Wingdings" panose="05000000000000000000" pitchFamily="2" charset="2"/>
              </a:rPr>
              <a:t>B.Book_Id</a:t>
            </a:r>
            <a:r>
              <a:rPr lang="en-US" sz="2400" dirty="0">
                <a:sym typeface="Wingdings" panose="05000000000000000000" pitchFamily="2" charset="2"/>
              </a:rPr>
              <a:t> = </a:t>
            </a:r>
            <a:r>
              <a:rPr lang="en-US" sz="2400" dirty="0" err="1">
                <a:sym typeface="Wingdings" panose="05000000000000000000" pitchFamily="2" charset="2"/>
              </a:rPr>
              <a:t>R.Book_Id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30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63C-AEFB-F593-C775-317EB7D9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855E-0218-E9B6-A6E3-02FBA4F0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4" y="229959"/>
            <a:ext cx="11620162" cy="5582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</a:t>
            </a:r>
            <a:r>
              <a:rPr lang="en-US" sz="2400" b="1" dirty="0"/>
              <a:t>  iii)Find Id’s of members who have  reserved books that cost more than Rs.500.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 SELECT </a:t>
            </a:r>
            <a:r>
              <a:rPr lang="en-US" dirty="0" err="1"/>
              <a:t>Member_Id</a:t>
            </a:r>
            <a:r>
              <a:rPr lang="en-US" dirty="0"/>
              <a:t>  FROM Books B, Reserves R  WHERE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R.Book_Id</a:t>
            </a:r>
            <a:r>
              <a:rPr lang="en-US" dirty="0"/>
              <a:t> &amp;&amp;</a:t>
            </a:r>
            <a:r>
              <a:rPr lang="en-US" dirty="0" err="1"/>
              <a:t>BookPrice</a:t>
            </a:r>
            <a:r>
              <a:rPr lang="en-US" dirty="0"/>
              <a:t> &gt; 500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sz="2400" b="1" dirty="0"/>
              <a:t>        iv) Find the authors and titles of books reserved on 27-May-2017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    SELECT </a:t>
            </a:r>
            <a:r>
              <a:rPr lang="en-US" dirty="0" err="1">
                <a:sym typeface="Wingdings" panose="05000000000000000000" pitchFamily="2" charset="2"/>
              </a:rPr>
              <a:t>BookAuthor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BookTitle</a:t>
            </a:r>
            <a:r>
              <a:rPr lang="en-US" dirty="0">
                <a:sym typeface="Wingdings" panose="05000000000000000000" pitchFamily="2" charset="2"/>
              </a:rPr>
              <a:t> FROM Books B, Reserves R  WHERE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</a:t>
            </a:r>
            <a:r>
              <a:rPr lang="en-US" dirty="0" err="1">
                <a:sym typeface="Wingdings" panose="05000000000000000000" pitchFamily="2" charset="2"/>
              </a:rPr>
              <a:t>B.Book_Id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R.Book_Id</a:t>
            </a:r>
            <a:r>
              <a:rPr lang="en-US" dirty="0">
                <a:sym typeface="Wingdings" panose="05000000000000000000" pitchFamily="2" charset="2"/>
              </a:rPr>
              <a:t> &amp;&amp;</a:t>
            </a:r>
            <a:r>
              <a:rPr lang="en-US" dirty="0" err="1">
                <a:sym typeface="Wingdings" panose="05000000000000000000" pitchFamily="2" charset="2"/>
              </a:rPr>
              <a:t>R.Date</a:t>
            </a:r>
            <a:r>
              <a:rPr lang="en-US" dirty="0">
                <a:sym typeface="Wingdings" panose="05000000000000000000" pitchFamily="2" charset="2"/>
              </a:rPr>
              <a:t> = ‘27-May-2017’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          </a:t>
            </a:r>
            <a:r>
              <a:rPr lang="en-US" b="1" dirty="0"/>
              <a:t> </a:t>
            </a:r>
            <a:r>
              <a:rPr lang="en-US" sz="2400" b="1" dirty="0"/>
              <a:t>v)Find the names of members who have reserved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sym typeface="Wingdings" panose="05000000000000000000" pitchFamily="2" charset="2"/>
              </a:rPr>
              <a:t>	</a:t>
            </a:r>
            <a:r>
              <a:rPr lang="en-US" dirty="0">
                <a:sym typeface="Wingdings" panose="05000000000000000000" pitchFamily="2" charset="2"/>
              </a:rPr>
              <a:t>SELECT  </a:t>
            </a:r>
            <a:r>
              <a:rPr lang="en-US" dirty="0" err="1">
                <a:sym typeface="Wingdings" panose="05000000000000000000" pitchFamily="2" charset="2"/>
              </a:rPr>
              <a:t>S.sname</a:t>
            </a:r>
            <a:r>
              <a:rPr lang="en-US" dirty="0">
                <a:sym typeface="Wingdings" panose="05000000000000000000" pitchFamily="2" charset="2"/>
              </a:rPr>
              <a:t>  FROM  Sailors S WHERE  NOT EXISTS     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((SELECT  </a:t>
            </a:r>
            <a:r>
              <a:rPr lang="en-US" dirty="0" err="1">
                <a:sym typeface="Wingdings" panose="05000000000000000000" pitchFamily="2" charset="2"/>
              </a:rPr>
              <a:t>B.bid</a:t>
            </a:r>
            <a:r>
              <a:rPr lang="en-US" dirty="0">
                <a:sym typeface="Wingdings" panose="05000000000000000000" pitchFamily="2" charset="2"/>
              </a:rPr>
              <a:t>  FROM  Boats B)  EXCEPT  (SELECT  </a:t>
            </a:r>
            <a:r>
              <a:rPr lang="en-US" dirty="0" err="1">
                <a:sym typeface="Wingdings" panose="05000000000000000000" pitchFamily="2" charset="2"/>
              </a:rPr>
              <a:t>R.bid</a:t>
            </a:r>
            <a:r>
              <a:rPr lang="en-US" dirty="0">
                <a:sym typeface="Wingdings" panose="05000000000000000000" pitchFamily="2" charset="2"/>
              </a:rPr>
              <a:t>  FROM  Reserves R  WHERE  </a:t>
            </a:r>
            <a:r>
              <a:rPr lang="en-US" dirty="0" err="1">
                <a:sym typeface="Wingdings" panose="05000000000000000000" pitchFamily="2" charset="2"/>
              </a:rPr>
              <a:t>R.sid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S.sid</a:t>
            </a:r>
            <a:r>
              <a:rPr lang="en-US" dirty="0">
                <a:sym typeface="Wingdings" panose="05000000000000000000" pitchFamily="2" charset="2"/>
              </a:rPr>
              <a:t>))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83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06CF-30B8-23F1-DA83-7633263C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58" y="339865"/>
            <a:ext cx="11466414" cy="5529229"/>
          </a:xfrm>
        </p:spPr>
        <p:txBody>
          <a:bodyPr/>
          <a:lstStyle/>
          <a:p>
            <a:r>
              <a:rPr lang="en-US" sz="2400" b="1" dirty="0"/>
              <a:t>Consider following schema and write SQL for given statements.</a:t>
            </a:r>
          </a:p>
          <a:p>
            <a:r>
              <a:rPr lang="en-US" dirty="0"/>
              <a:t>  </a:t>
            </a:r>
            <a:r>
              <a:rPr lang="en-US" b="1" dirty="0"/>
              <a:t>Student</a:t>
            </a:r>
            <a:r>
              <a:rPr lang="en-US" dirty="0"/>
              <a:t> (</a:t>
            </a:r>
            <a:r>
              <a:rPr lang="en-US" dirty="0" err="1"/>
              <a:t>rollno</a:t>
            </a:r>
            <a:r>
              <a:rPr lang="en-US" dirty="0"/>
              <a:t> name, branch) </a:t>
            </a:r>
          </a:p>
          <a:p>
            <a:r>
              <a:rPr lang="en-US" dirty="0"/>
              <a:t>  </a:t>
            </a:r>
            <a:r>
              <a:rPr lang="en-US" b="1" dirty="0"/>
              <a:t>exam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, subject code, obtained marks, paper code)</a:t>
            </a:r>
          </a:p>
          <a:p>
            <a:r>
              <a:rPr lang="en-US" dirty="0"/>
              <a:t>  </a:t>
            </a:r>
            <a:r>
              <a:rPr lang="en-US" b="1" dirty="0"/>
              <a:t>papers</a:t>
            </a:r>
            <a:r>
              <a:rPr lang="en-US" dirty="0"/>
              <a:t>( </a:t>
            </a:r>
            <a:r>
              <a:rPr lang="en-US" dirty="0" err="1"/>
              <a:t>paper_code</a:t>
            </a:r>
            <a:r>
              <a:rPr lang="en-US" dirty="0"/>
              <a:t>, paper </a:t>
            </a:r>
            <a:r>
              <a:rPr lang="en-US" dirty="0" err="1"/>
              <a:t>satter</a:t>
            </a:r>
            <a:r>
              <a:rPr lang="en-US" dirty="0"/>
              <a:t> name, university) </a:t>
            </a:r>
          </a:p>
          <a:p>
            <a:endParaRPr lang="en-US" dirty="0"/>
          </a:p>
          <a:p>
            <a:r>
              <a:rPr lang="en-US" b="1" dirty="0"/>
              <a:t>QUERIES:</a:t>
            </a:r>
          </a:p>
          <a:p>
            <a:r>
              <a:rPr lang="en-US" dirty="0"/>
              <a:t>     </a:t>
            </a:r>
            <a:r>
              <a:rPr lang="en-US" dirty="0" err="1"/>
              <a:t>i</a:t>
            </a:r>
            <a:r>
              <a:rPr lang="en-US" dirty="0"/>
              <a:t>) Display name of student who got first class in subject 130703 .</a:t>
            </a:r>
          </a:p>
          <a:p>
            <a:r>
              <a:rPr lang="en-US" dirty="0"/>
              <a:t>     ii) Display name of all student with their total mark.</a:t>
            </a:r>
          </a:p>
          <a:p>
            <a:r>
              <a:rPr lang="en-US" dirty="0"/>
              <a:t>     iii) Display list number of student in each university. </a:t>
            </a:r>
          </a:p>
          <a:p>
            <a:r>
              <a:rPr lang="en-US" dirty="0"/>
              <a:t>     iv) Display list of student who has not given any exam.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66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8094-9D20-4969-2DEE-CB8D063C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05" y="331773"/>
            <a:ext cx="11474507" cy="5680609"/>
          </a:xfrm>
        </p:spPr>
        <p:txBody>
          <a:bodyPr/>
          <a:lstStyle/>
          <a:p>
            <a:r>
              <a:rPr lang="en-US" b="1" dirty="0" err="1"/>
              <a:t>i</a:t>
            </a:r>
            <a:r>
              <a:rPr lang="en-US" b="1" dirty="0"/>
              <a:t>) Display name of student who got first class in subject '130703’.</a:t>
            </a:r>
          </a:p>
          <a:p>
            <a:r>
              <a:rPr lang="en-US" dirty="0"/>
              <a:t>     SELECT name  FROM  </a:t>
            </a:r>
            <a:r>
              <a:rPr lang="en-US" dirty="0" err="1"/>
              <a:t>student,exam</a:t>
            </a:r>
            <a:r>
              <a:rPr lang="en-US" dirty="0"/>
              <a:t>  WHERE</a:t>
            </a:r>
          </a:p>
          <a:p>
            <a:r>
              <a:rPr lang="en-US" dirty="0"/>
              <a:t>     </a:t>
            </a:r>
            <a:r>
              <a:rPr lang="en-US" dirty="0" err="1"/>
              <a:t>exam.obtained_marks</a:t>
            </a:r>
            <a:r>
              <a:rPr lang="en-US" dirty="0"/>
              <a:t>&gt;60  AND  </a:t>
            </a:r>
            <a:r>
              <a:rPr lang="en-US" dirty="0" err="1"/>
              <a:t>exam.subject_code</a:t>
            </a:r>
            <a:r>
              <a:rPr lang="en-US" dirty="0"/>
              <a:t>='130703' AND </a:t>
            </a:r>
            <a:r>
              <a:rPr lang="en-US" dirty="0" err="1"/>
              <a:t>student.rollno</a:t>
            </a:r>
            <a:r>
              <a:rPr lang="en-US" dirty="0"/>
              <a:t>=</a:t>
            </a:r>
            <a:r>
              <a:rPr lang="en-US" dirty="0" err="1"/>
              <a:t>exam.rollno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ii) Display name of all student with their total mark.</a:t>
            </a:r>
          </a:p>
          <a:p>
            <a:pPr marL="0" indent="0">
              <a:buNone/>
            </a:pPr>
            <a:r>
              <a:rPr lang="en-US" dirty="0"/>
              <a:t>      SELECT </a:t>
            </a:r>
            <a:r>
              <a:rPr lang="en-US" dirty="0" err="1"/>
              <a:t>name,SUM</a:t>
            </a:r>
            <a:r>
              <a:rPr lang="en-US" dirty="0"/>
              <a:t>(</a:t>
            </a:r>
            <a:r>
              <a:rPr lang="en-US" dirty="0" err="1"/>
              <a:t>obtained_marks</a:t>
            </a:r>
            <a:r>
              <a:rPr lang="en-US" dirty="0"/>
              <a:t>)  FROM </a:t>
            </a:r>
            <a:r>
              <a:rPr lang="en-US" dirty="0" err="1"/>
              <a:t>student,exam</a:t>
            </a:r>
            <a:r>
              <a:rPr lang="en-US" dirty="0"/>
              <a:t>  WHERE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student.rollno-exam.rollno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iii) Display list number of student in each university. </a:t>
            </a:r>
          </a:p>
          <a:p>
            <a:pPr marL="0" indent="0">
              <a:buNone/>
            </a:pPr>
            <a:r>
              <a:rPr lang="en-US" dirty="0"/>
              <a:t>      SELECT COUNT(</a:t>
            </a:r>
            <a:r>
              <a:rPr lang="en-US" dirty="0" err="1"/>
              <a:t>Rollno</a:t>
            </a:r>
            <a:r>
              <a:rPr lang="en-US" dirty="0"/>
              <a:t>) FROM student, exam, papers  WHERE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student.rollno</a:t>
            </a:r>
            <a:r>
              <a:rPr lang="en-US" dirty="0"/>
              <a:t>=</a:t>
            </a:r>
            <a:r>
              <a:rPr lang="en-US" dirty="0" err="1"/>
              <a:t>exam.rollno</a:t>
            </a:r>
            <a:r>
              <a:rPr lang="en-US" dirty="0"/>
              <a:t>  AND  </a:t>
            </a:r>
            <a:r>
              <a:rPr lang="en-US" dirty="0" err="1"/>
              <a:t>exam.paper_code</a:t>
            </a:r>
            <a:r>
              <a:rPr lang="en-US" dirty="0"/>
              <a:t>=</a:t>
            </a:r>
            <a:r>
              <a:rPr lang="en-US" dirty="0" err="1"/>
              <a:t>papers.paper_code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iv) Display list of student who has not given any exam.</a:t>
            </a:r>
          </a:p>
          <a:p>
            <a:pPr marL="0" indent="0">
              <a:buNone/>
            </a:pPr>
            <a:r>
              <a:rPr lang="en-US" dirty="0"/>
              <a:t>      SELECT name FROM student NOT IN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rollno</a:t>
            </a:r>
            <a:r>
              <a:rPr lang="en-US" dirty="0"/>
              <a:t>  FROM student, exam  WHERE student </a:t>
            </a: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exam.rollno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4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44CF-5066-6D9F-F215-067FA958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230820"/>
            <a:ext cx="10401079" cy="494486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queries for the following relational schema: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F6CB-F316-1C42-971F-DEB58120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920581"/>
            <a:ext cx="10276791" cy="5016838"/>
          </a:xfrm>
        </p:spPr>
        <p:txBody>
          <a:bodyPr/>
          <a:lstStyle/>
          <a:p>
            <a:r>
              <a:rPr lang="en-US" dirty="0"/>
              <a:t>CUSTOMER (C_ID, C_NAME, EMAIL,PHONE)</a:t>
            </a:r>
          </a:p>
          <a:p>
            <a:r>
              <a:rPr lang="en-US" dirty="0"/>
              <a:t>ITEM (ITEM_NO,ITEM_NAME, PRICE, BRAND)</a:t>
            </a:r>
          </a:p>
          <a:p>
            <a:r>
              <a:rPr lang="en-US" dirty="0"/>
              <a:t>SALES (C_ID,ITEM_NO,ITEM_NAME, AMOUNT, SALE_DATE)</a:t>
            </a:r>
          </a:p>
          <a:p>
            <a:r>
              <a:rPr lang="en-US" dirty="0"/>
              <a:t>SUPPLIER (S_ID, S_NAME, S_PHONE, S_ADDR)</a:t>
            </a:r>
          </a:p>
          <a:p>
            <a:r>
              <a:rPr lang="en-US" dirty="0"/>
              <a:t>SUPPLY (S_ID, ITEM_NO, SUPPLY_DATE,QTY) 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QUERIES:</a:t>
            </a:r>
          </a:p>
          <a:p>
            <a:r>
              <a:rPr lang="en-US" dirty="0"/>
              <a:t>1. Retrieve items supplied by all suppliers starting from 1 Jan 2022 to 30 Jan 2022 .</a:t>
            </a:r>
          </a:p>
          <a:p>
            <a:r>
              <a:rPr lang="en-US" dirty="0"/>
              <a:t>2. Get the details of customers whose total purchase of items worth more than 5000 rupees.</a:t>
            </a:r>
          </a:p>
          <a:p>
            <a:r>
              <a:rPr lang="en-US" dirty="0"/>
              <a:t>3. List total sales amount, total items, average sale amount of all items. </a:t>
            </a:r>
          </a:p>
          <a:p>
            <a:r>
              <a:rPr lang="en-US" dirty="0"/>
              <a:t>4. Display customers who have not purchased any items.</a:t>
            </a:r>
          </a:p>
        </p:txBody>
      </p:sp>
    </p:spTree>
    <p:extLst>
      <p:ext uri="{BB962C8B-B14F-4D97-AF65-F5344CB8AC3E}">
        <p14:creationId xmlns:p14="http://schemas.microsoft.com/office/powerpoint/2010/main" val="424918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58EB-9AF9-D7EE-E574-71548808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1" y="381965"/>
            <a:ext cx="10752881" cy="54401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Retrieve items supplied by all suppliers starting from 1 Jan 2019 to 30 Jan2019.</a:t>
            </a:r>
          </a:p>
          <a:p>
            <a:r>
              <a:rPr lang="en-IN" b="1" dirty="0"/>
              <a:t>Ans: </a:t>
            </a:r>
            <a:r>
              <a:rPr lang="en-IN" dirty="0"/>
              <a:t>SELECT S.ITEM_NAME FROM SALES S WHERE S_DATE&gt;</a:t>
            </a:r>
            <a:r>
              <a:rPr lang="en-US" dirty="0"/>
              <a:t>1 Jan 2019 AND </a:t>
            </a:r>
            <a:r>
              <a:rPr lang="en-IN" dirty="0"/>
              <a:t>S_DATE&lt; </a:t>
            </a:r>
            <a:r>
              <a:rPr lang="en-US" dirty="0"/>
              <a:t>30 Jan 2019.</a:t>
            </a:r>
          </a:p>
          <a:p>
            <a:r>
              <a:rPr lang="en-US" b="1" dirty="0"/>
              <a:t>2. Get the details of customers whose total purchase of items worth more than 5000 rupees.</a:t>
            </a:r>
          </a:p>
          <a:p>
            <a:r>
              <a:rPr lang="en-IN" b="1" dirty="0"/>
              <a:t>Ans: </a:t>
            </a:r>
            <a:r>
              <a:rPr lang="en-IN" dirty="0"/>
              <a:t>SELECT C.</a:t>
            </a:r>
            <a:r>
              <a:rPr lang="en-US" dirty="0"/>
              <a:t>C_ID, C.C_NAME,C.EMAIL,C.PHONE</a:t>
            </a:r>
            <a:r>
              <a:rPr lang="en-IN" dirty="0"/>
              <a:t> FROM CUSTOMER C ,SALES S WHERE AMOUNT&gt;5000.</a:t>
            </a:r>
          </a:p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List total sales amount, total items, average sale amount of all items.</a:t>
            </a:r>
          </a:p>
          <a:p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Ans: 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48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1DC7-D778-CCE4-DF03-52469CBA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20" y="-812992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query for the following database schema: (Jan/Feb 2021)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88C0-8B9F-B101-0F20-418D6948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48" y="637765"/>
            <a:ext cx="10152503" cy="5231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Employee (</a:t>
            </a:r>
            <a:r>
              <a:rPr lang="en-US" dirty="0" err="1"/>
              <a:t>employee_name</a:t>
            </a:r>
            <a:r>
              <a:rPr lang="en-US" dirty="0"/>
              <a:t>, street, city).</a:t>
            </a:r>
          </a:p>
          <a:p>
            <a:r>
              <a:rPr lang="en-US" dirty="0"/>
              <a:t>Works (</a:t>
            </a:r>
            <a:r>
              <a:rPr lang="en-US" dirty="0" err="1"/>
              <a:t>employee_name</a:t>
            </a:r>
            <a:r>
              <a:rPr lang="en-US" dirty="0"/>
              <a:t>, company name, salary).</a:t>
            </a:r>
          </a:p>
          <a:p>
            <a:r>
              <a:rPr lang="en-US" dirty="0"/>
              <a:t>Company (</a:t>
            </a:r>
            <a:r>
              <a:rPr lang="en-US" dirty="0" err="1"/>
              <a:t>company_name</a:t>
            </a:r>
            <a:r>
              <a:rPr lang="en-US" dirty="0"/>
              <a:t>, city).</a:t>
            </a:r>
          </a:p>
          <a:p>
            <a:r>
              <a:rPr lang="en-US" dirty="0"/>
              <a:t>Managers (</a:t>
            </a:r>
            <a:r>
              <a:rPr lang="en-US" dirty="0" err="1"/>
              <a:t>employee_name</a:t>
            </a:r>
            <a:r>
              <a:rPr lang="en-US" dirty="0"/>
              <a:t>, manager name).</a:t>
            </a:r>
          </a:p>
          <a:p>
            <a:endParaRPr lang="en-IN" dirty="0"/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QUERIES:</a:t>
            </a:r>
          </a:p>
          <a:p>
            <a:r>
              <a:rPr lang="en-US" dirty="0"/>
              <a:t>1.Find the names, street address and cities of residence for all employees who work for First Bank         Corporation and earn more than $10,000. </a:t>
            </a:r>
          </a:p>
          <a:p>
            <a:r>
              <a:rPr lang="en-US" dirty="0"/>
              <a:t>2.Find the names of all employees in the database who do not work for FirstBank Corporation. Assume that all people work for exactly one company.</a:t>
            </a:r>
          </a:p>
          <a:p>
            <a:r>
              <a:rPr lang="en-US" dirty="0"/>
              <a:t>3.Find the names of all employees in the database who earn more that every employee of "Small Bank Corporation". Assume that all people work for at most one company.</a:t>
            </a:r>
          </a:p>
          <a:p>
            <a:r>
              <a:rPr lang="en-US" dirty="0"/>
              <a:t>4.Find the name of the company that has the smallest payroll. </a:t>
            </a:r>
          </a:p>
          <a:p>
            <a:r>
              <a:rPr lang="en-US" dirty="0"/>
              <a:t>5.Find the names of all employees in the database who live in the same cities and in the same streets as do their managers.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033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</TotalTime>
  <Words>1265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------SQL QUERIES------</vt:lpstr>
      <vt:lpstr>PowerPoint Presentation</vt:lpstr>
      <vt:lpstr>PowerPoint Presentation</vt:lpstr>
      <vt:lpstr> </vt:lpstr>
      <vt:lpstr>PowerPoint Presentation</vt:lpstr>
      <vt:lpstr>PowerPoint Presentation</vt:lpstr>
      <vt:lpstr>Write SQL queries for the following relational schema:</vt:lpstr>
      <vt:lpstr>PowerPoint Presentation</vt:lpstr>
      <vt:lpstr>Write SQL query for the following database schema: (Jan/Feb 2021)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------SQL QUERIES------</dc:title>
  <dc:creator>JEEVITHA M J</dc:creator>
  <cp:lastModifiedBy>Abhishek Belagavi</cp:lastModifiedBy>
  <cp:revision>3</cp:revision>
  <dcterms:created xsi:type="dcterms:W3CDTF">2022-12-02T16:42:29Z</dcterms:created>
  <dcterms:modified xsi:type="dcterms:W3CDTF">2022-12-07T15:20:03Z</dcterms:modified>
</cp:coreProperties>
</file>