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24" r:id="rId2"/>
    <p:sldId id="280" r:id="rId3"/>
    <p:sldId id="279" r:id="rId4"/>
    <p:sldId id="323" r:id="rId5"/>
    <p:sldId id="322" r:id="rId6"/>
    <p:sldId id="307" r:id="rId7"/>
    <p:sldId id="308" r:id="rId8"/>
    <p:sldId id="325" r:id="rId9"/>
    <p:sldId id="309" r:id="rId10"/>
    <p:sldId id="310" r:id="rId11"/>
    <p:sldId id="311" r:id="rId12"/>
    <p:sldId id="312" r:id="rId13"/>
    <p:sldId id="313" r:id="rId14"/>
    <p:sldId id="314" r:id="rId15"/>
    <p:sldId id="315" r:id="rId16"/>
    <p:sldId id="316" r:id="rId17"/>
    <p:sldId id="317" r:id="rId18"/>
    <p:sldId id="318" r:id="rId19"/>
    <p:sldId id="320"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8" d="100"/>
          <a:sy n="118" d="100"/>
        </p:scale>
        <p:origin x="31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2A4FB5F-3003-B470-0BBE-9CE1F37FCEC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926989C2-1C26-A047-D153-54856B65ECA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766370CB-AA3C-24D4-CB8D-0F66FF6838E6}"/>
              </a:ext>
            </a:extLst>
          </p:cNvPr>
          <p:cNvSpPr>
            <a:spLocks noGrp="1"/>
          </p:cNvSpPr>
          <p:nvPr>
            <p:ph type="dt" sz="half" idx="10"/>
          </p:nvPr>
        </p:nvSpPr>
        <p:spPr/>
        <p:txBody>
          <a:bodyPr/>
          <a:lstStyle/>
          <a:p>
            <a:fld id="{10149A75-9A3B-4813-8A21-4207341D3E08}" type="datetimeFigureOut">
              <a:rPr lang="en-US" smtClean="0"/>
              <a:t>12/26/2023</a:t>
            </a:fld>
            <a:endParaRPr lang="en-US"/>
          </a:p>
        </p:txBody>
      </p:sp>
      <p:sp>
        <p:nvSpPr>
          <p:cNvPr id="5" name="Footer Placeholder 4">
            <a:extLst>
              <a:ext uri="{FF2B5EF4-FFF2-40B4-BE49-F238E27FC236}">
                <a16:creationId xmlns="" xmlns:a16="http://schemas.microsoft.com/office/drawing/2014/main" id="{82A99401-96AE-536B-D3E5-BCCAC3B353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88EDFFBA-5C65-9CCC-B274-C811E50FE5C5}"/>
              </a:ext>
            </a:extLst>
          </p:cNvPr>
          <p:cNvSpPr>
            <a:spLocks noGrp="1"/>
          </p:cNvSpPr>
          <p:nvPr>
            <p:ph type="sldNum" sz="quarter" idx="12"/>
          </p:nvPr>
        </p:nvSpPr>
        <p:spPr/>
        <p:txBody>
          <a:bodyPr/>
          <a:lstStyle/>
          <a:p>
            <a:fld id="{CAC24688-905B-4A51-A9B9-DE59471B7C7F}" type="slidenum">
              <a:rPr lang="en-US" smtClean="0"/>
              <a:t>‹#›</a:t>
            </a:fld>
            <a:endParaRPr lang="en-US"/>
          </a:p>
        </p:txBody>
      </p:sp>
    </p:spTree>
    <p:extLst>
      <p:ext uri="{BB962C8B-B14F-4D97-AF65-F5344CB8AC3E}">
        <p14:creationId xmlns:p14="http://schemas.microsoft.com/office/powerpoint/2010/main" val="2566994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8793BFC-C9BA-A01A-65BA-4DA7F50D369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D2CDFECB-F47A-77B2-6C6E-A45A72F195C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BBEAA99F-C4F7-32E3-CA44-5AE480C4B091}"/>
              </a:ext>
            </a:extLst>
          </p:cNvPr>
          <p:cNvSpPr>
            <a:spLocks noGrp="1"/>
          </p:cNvSpPr>
          <p:nvPr>
            <p:ph type="dt" sz="half" idx="10"/>
          </p:nvPr>
        </p:nvSpPr>
        <p:spPr/>
        <p:txBody>
          <a:bodyPr/>
          <a:lstStyle/>
          <a:p>
            <a:fld id="{10149A75-9A3B-4813-8A21-4207341D3E08}" type="datetimeFigureOut">
              <a:rPr lang="en-US" smtClean="0"/>
              <a:t>12/26/2023</a:t>
            </a:fld>
            <a:endParaRPr lang="en-US"/>
          </a:p>
        </p:txBody>
      </p:sp>
      <p:sp>
        <p:nvSpPr>
          <p:cNvPr id="5" name="Footer Placeholder 4">
            <a:extLst>
              <a:ext uri="{FF2B5EF4-FFF2-40B4-BE49-F238E27FC236}">
                <a16:creationId xmlns="" xmlns:a16="http://schemas.microsoft.com/office/drawing/2014/main" id="{7DC28B36-2CD9-6BE2-59B3-BEBFD14D20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DB03D749-3E40-4C2B-FDC3-460F05F5210C}"/>
              </a:ext>
            </a:extLst>
          </p:cNvPr>
          <p:cNvSpPr>
            <a:spLocks noGrp="1"/>
          </p:cNvSpPr>
          <p:nvPr>
            <p:ph type="sldNum" sz="quarter" idx="12"/>
          </p:nvPr>
        </p:nvSpPr>
        <p:spPr/>
        <p:txBody>
          <a:bodyPr/>
          <a:lstStyle/>
          <a:p>
            <a:fld id="{CAC24688-905B-4A51-A9B9-DE59471B7C7F}" type="slidenum">
              <a:rPr lang="en-US" smtClean="0"/>
              <a:t>‹#›</a:t>
            </a:fld>
            <a:endParaRPr lang="en-US"/>
          </a:p>
        </p:txBody>
      </p:sp>
    </p:spTree>
    <p:extLst>
      <p:ext uri="{BB962C8B-B14F-4D97-AF65-F5344CB8AC3E}">
        <p14:creationId xmlns:p14="http://schemas.microsoft.com/office/powerpoint/2010/main" val="5572485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AE51515C-74BC-9832-253E-81E77AEDF21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6C690A56-E10D-C28B-BD9E-A6F5AB7CF32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4FE9C102-37AF-6CDA-D70A-241A1F07E4B7}"/>
              </a:ext>
            </a:extLst>
          </p:cNvPr>
          <p:cNvSpPr>
            <a:spLocks noGrp="1"/>
          </p:cNvSpPr>
          <p:nvPr>
            <p:ph type="dt" sz="half" idx="10"/>
          </p:nvPr>
        </p:nvSpPr>
        <p:spPr/>
        <p:txBody>
          <a:bodyPr/>
          <a:lstStyle/>
          <a:p>
            <a:fld id="{10149A75-9A3B-4813-8A21-4207341D3E08}" type="datetimeFigureOut">
              <a:rPr lang="en-US" smtClean="0"/>
              <a:t>12/26/2023</a:t>
            </a:fld>
            <a:endParaRPr lang="en-US"/>
          </a:p>
        </p:txBody>
      </p:sp>
      <p:sp>
        <p:nvSpPr>
          <p:cNvPr id="5" name="Footer Placeholder 4">
            <a:extLst>
              <a:ext uri="{FF2B5EF4-FFF2-40B4-BE49-F238E27FC236}">
                <a16:creationId xmlns="" xmlns:a16="http://schemas.microsoft.com/office/drawing/2014/main" id="{9E5323F4-6172-CEC3-9B46-A195C76D46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58D59EB3-6439-00BE-59BE-E8AA3F6419F3}"/>
              </a:ext>
            </a:extLst>
          </p:cNvPr>
          <p:cNvSpPr>
            <a:spLocks noGrp="1"/>
          </p:cNvSpPr>
          <p:nvPr>
            <p:ph type="sldNum" sz="quarter" idx="12"/>
          </p:nvPr>
        </p:nvSpPr>
        <p:spPr/>
        <p:txBody>
          <a:bodyPr/>
          <a:lstStyle/>
          <a:p>
            <a:fld id="{CAC24688-905B-4A51-A9B9-DE59471B7C7F}" type="slidenum">
              <a:rPr lang="en-US" smtClean="0"/>
              <a:t>‹#›</a:t>
            </a:fld>
            <a:endParaRPr lang="en-US"/>
          </a:p>
        </p:txBody>
      </p:sp>
    </p:spTree>
    <p:extLst>
      <p:ext uri="{BB962C8B-B14F-4D97-AF65-F5344CB8AC3E}">
        <p14:creationId xmlns:p14="http://schemas.microsoft.com/office/powerpoint/2010/main" val="19508693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041569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5504BFA-618A-1014-F641-C3E96D65231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75666FA0-C2F9-DCE9-2E77-880F07EB028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0DCE7CF5-115F-8AAB-8767-5483EB481767}"/>
              </a:ext>
            </a:extLst>
          </p:cNvPr>
          <p:cNvSpPr>
            <a:spLocks noGrp="1"/>
          </p:cNvSpPr>
          <p:nvPr>
            <p:ph type="dt" sz="half" idx="10"/>
          </p:nvPr>
        </p:nvSpPr>
        <p:spPr/>
        <p:txBody>
          <a:bodyPr/>
          <a:lstStyle/>
          <a:p>
            <a:fld id="{10149A75-9A3B-4813-8A21-4207341D3E08}" type="datetimeFigureOut">
              <a:rPr lang="en-US" smtClean="0"/>
              <a:t>12/26/2023</a:t>
            </a:fld>
            <a:endParaRPr lang="en-US"/>
          </a:p>
        </p:txBody>
      </p:sp>
      <p:sp>
        <p:nvSpPr>
          <p:cNvPr id="5" name="Footer Placeholder 4">
            <a:extLst>
              <a:ext uri="{FF2B5EF4-FFF2-40B4-BE49-F238E27FC236}">
                <a16:creationId xmlns="" xmlns:a16="http://schemas.microsoft.com/office/drawing/2014/main" id="{C5BA1BBB-DBE8-136D-4F73-2C55A02FC8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A5F4444D-282D-3B56-4287-EC44954267DD}"/>
              </a:ext>
            </a:extLst>
          </p:cNvPr>
          <p:cNvSpPr>
            <a:spLocks noGrp="1"/>
          </p:cNvSpPr>
          <p:nvPr>
            <p:ph type="sldNum" sz="quarter" idx="12"/>
          </p:nvPr>
        </p:nvSpPr>
        <p:spPr/>
        <p:txBody>
          <a:bodyPr/>
          <a:lstStyle/>
          <a:p>
            <a:fld id="{CAC24688-905B-4A51-A9B9-DE59471B7C7F}" type="slidenum">
              <a:rPr lang="en-US" smtClean="0"/>
              <a:t>‹#›</a:t>
            </a:fld>
            <a:endParaRPr lang="en-US"/>
          </a:p>
        </p:txBody>
      </p:sp>
    </p:spTree>
    <p:extLst>
      <p:ext uri="{BB962C8B-B14F-4D97-AF65-F5344CB8AC3E}">
        <p14:creationId xmlns:p14="http://schemas.microsoft.com/office/powerpoint/2010/main" val="7889641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EF62BE5-6F28-DFBB-6366-93D1827E7D2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 xmlns:a16="http://schemas.microsoft.com/office/drawing/2014/main" id="{4CDF4A02-0DAE-A487-75EE-C6B67FA80CE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7B945C5D-77FF-3BC8-82C7-B748A777F89F}"/>
              </a:ext>
            </a:extLst>
          </p:cNvPr>
          <p:cNvSpPr>
            <a:spLocks noGrp="1"/>
          </p:cNvSpPr>
          <p:nvPr>
            <p:ph type="dt" sz="half" idx="10"/>
          </p:nvPr>
        </p:nvSpPr>
        <p:spPr/>
        <p:txBody>
          <a:bodyPr/>
          <a:lstStyle/>
          <a:p>
            <a:fld id="{10149A75-9A3B-4813-8A21-4207341D3E08}" type="datetimeFigureOut">
              <a:rPr lang="en-US" smtClean="0"/>
              <a:t>12/26/2023</a:t>
            </a:fld>
            <a:endParaRPr lang="en-US"/>
          </a:p>
        </p:txBody>
      </p:sp>
      <p:sp>
        <p:nvSpPr>
          <p:cNvPr id="5" name="Footer Placeholder 4">
            <a:extLst>
              <a:ext uri="{FF2B5EF4-FFF2-40B4-BE49-F238E27FC236}">
                <a16:creationId xmlns="" xmlns:a16="http://schemas.microsoft.com/office/drawing/2014/main" id="{8807F51A-D89E-6192-AC79-E19DA04F4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5EBEC942-FF18-5A3F-50C2-0142699A4D21}"/>
              </a:ext>
            </a:extLst>
          </p:cNvPr>
          <p:cNvSpPr>
            <a:spLocks noGrp="1"/>
          </p:cNvSpPr>
          <p:nvPr>
            <p:ph type="sldNum" sz="quarter" idx="12"/>
          </p:nvPr>
        </p:nvSpPr>
        <p:spPr/>
        <p:txBody>
          <a:bodyPr/>
          <a:lstStyle/>
          <a:p>
            <a:fld id="{CAC24688-905B-4A51-A9B9-DE59471B7C7F}" type="slidenum">
              <a:rPr lang="en-US" smtClean="0"/>
              <a:t>‹#›</a:t>
            </a:fld>
            <a:endParaRPr lang="en-US"/>
          </a:p>
        </p:txBody>
      </p:sp>
    </p:spTree>
    <p:extLst>
      <p:ext uri="{BB962C8B-B14F-4D97-AF65-F5344CB8AC3E}">
        <p14:creationId xmlns:p14="http://schemas.microsoft.com/office/powerpoint/2010/main" val="32529711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DBEF778-9FAF-4A1C-2AFB-8E5B545DA70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B7111334-462A-7F94-F234-0C61FED41F2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4AC2F2F0-C6DF-B280-76DD-2FE13389858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C0995313-4C89-5DE3-1461-749AD607ED4E}"/>
              </a:ext>
            </a:extLst>
          </p:cNvPr>
          <p:cNvSpPr>
            <a:spLocks noGrp="1"/>
          </p:cNvSpPr>
          <p:nvPr>
            <p:ph type="dt" sz="half" idx="10"/>
          </p:nvPr>
        </p:nvSpPr>
        <p:spPr/>
        <p:txBody>
          <a:bodyPr/>
          <a:lstStyle/>
          <a:p>
            <a:fld id="{10149A75-9A3B-4813-8A21-4207341D3E08}" type="datetimeFigureOut">
              <a:rPr lang="en-US" smtClean="0"/>
              <a:t>12/26/2023</a:t>
            </a:fld>
            <a:endParaRPr lang="en-US"/>
          </a:p>
        </p:txBody>
      </p:sp>
      <p:sp>
        <p:nvSpPr>
          <p:cNvPr id="6" name="Footer Placeholder 5">
            <a:extLst>
              <a:ext uri="{FF2B5EF4-FFF2-40B4-BE49-F238E27FC236}">
                <a16:creationId xmlns="" xmlns:a16="http://schemas.microsoft.com/office/drawing/2014/main" id="{EE233F4B-8154-C4DB-EE81-2CDCB6F6B5F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ECD05B02-2522-B9F7-F6EA-E4A014AB6F0B}"/>
              </a:ext>
            </a:extLst>
          </p:cNvPr>
          <p:cNvSpPr>
            <a:spLocks noGrp="1"/>
          </p:cNvSpPr>
          <p:nvPr>
            <p:ph type="sldNum" sz="quarter" idx="12"/>
          </p:nvPr>
        </p:nvSpPr>
        <p:spPr/>
        <p:txBody>
          <a:bodyPr/>
          <a:lstStyle/>
          <a:p>
            <a:fld id="{CAC24688-905B-4A51-A9B9-DE59471B7C7F}" type="slidenum">
              <a:rPr lang="en-US" smtClean="0"/>
              <a:t>‹#›</a:t>
            </a:fld>
            <a:endParaRPr lang="en-US"/>
          </a:p>
        </p:txBody>
      </p:sp>
    </p:spTree>
    <p:extLst>
      <p:ext uri="{BB962C8B-B14F-4D97-AF65-F5344CB8AC3E}">
        <p14:creationId xmlns:p14="http://schemas.microsoft.com/office/powerpoint/2010/main" val="29358055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D44680E-DC85-D76E-F9A6-A38FC9ADB56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 xmlns:a16="http://schemas.microsoft.com/office/drawing/2014/main" id="{937B1F24-6FCF-87C9-8A74-D2866AC924B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D1F8054D-D37A-1737-15FA-AE89CEE0CCC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 xmlns:a16="http://schemas.microsoft.com/office/drawing/2014/main" id="{A6CC175B-3EFE-BCD9-196F-568568EDD1D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45AE0A3B-5A0E-3E87-96EB-8D1D41C4F9D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6082BE85-9CA0-BD00-E14B-AA5D0A543D91}"/>
              </a:ext>
            </a:extLst>
          </p:cNvPr>
          <p:cNvSpPr>
            <a:spLocks noGrp="1"/>
          </p:cNvSpPr>
          <p:nvPr>
            <p:ph type="dt" sz="half" idx="10"/>
          </p:nvPr>
        </p:nvSpPr>
        <p:spPr/>
        <p:txBody>
          <a:bodyPr/>
          <a:lstStyle/>
          <a:p>
            <a:fld id="{10149A75-9A3B-4813-8A21-4207341D3E08}" type="datetimeFigureOut">
              <a:rPr lang="en-US" smtClean="0"/>
              <a:t>12/26/2023</a:t>
            </a:fld>
            <a:endParaRPr lang="en-US"/>
          </a:p>
        </p:txBody>
      </p:sp>
      <p:sp>
        <p:nvSpPr>
          <p:cNvPr id="8" name="Footer Placeholder 7">
            <a:extLst>
              <a:ext uri="{FF2B5EF4-FFF2-40B4-BE49-F238E27FC236}">
                <a16:creationId xmlns="" xmlns:a16="http://schemas.microsoft.com/office/drawing/2014/main" id="{653775EC-B5F6-07B9-300A-18BB47D3584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 xmlns:a16="http://schemas.microsoft.com/office/drawing/2014/main" id="{B8123EEA-6416-6D30-A97B-6EB2E1EEAD9C}"/>
              </a:ext>
            </a:extLst>
          </p:cNvPr>
          <p:cNvSpPr>
            <a:spLocks noGrp="1"/>
          </p:cNvSpPr>
          <p:nvPr>
            <p:ph type="sldNum" sz="quarter" idx="12"/>
          </p:nvPr>
        </p:nvSpPr>
        <p:spPr/>
        <p:txBody>
          <a:bodyPr/>
          <a:lstStyle/>
          <a:p>
            <a:fld id="{CAC24688-905B-4A51-A9B9-DE59471B7C7F}" type="slidenum">
              <a:rPr lang="en-US" smtClean="0"/>
              <a:t>‹#›</a:t>
            </a:fld>
            <a:endParaRPr lang="en-US"/>
          </a:p>
        </p:txBody>
      </p:sp>
    </p:spTree>
    <p:extLst>
      <p:ext uri="{BB962C8B-B14F-4D97-AF65-F5344CB8AC3E}">
        <p14:creationId xmlns:p14="http://schemas.microsoft.com/office/powerpoint/2010/main" val="21865079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BED7C84-9260-ABA6-C22F-64CEAB46AFF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 xmlns:a16="http://schemas.microsoft.com/office/drawing/2014/main" id="{761074C4-1E21-BE66-C85D-39929945EDE7}"/>
              </a:ext>
            </a:extLst>
          </p:cNvPr>
          <p:cNvSpPr>
            <a:spLocks noGrp="1"/>
          </p:cNvSpPr>
          <p:nvPr>
            <p:ph type="dt" sz="half" idx="10"/>
          </p:nvPr>
        </p:nvSpPr>
        <p:spPr/>
        <p:txBody>
          <a:bodyPr/>
          <a:lstStyle/>
          <a:p>
            <a:fld id="{10149A75-9A3B-4813-8A21-4207341D3E08}" type="datetimeFigureOut">
              <a:rPr lang="en-US" smtClean="0"/>
              <a:t>12/26/2023</a:t>
            </a:fld>
            <a:endParaRPr lang="en-US"/>
          </a:p>
        </p:txBody>
      </p:sp>
      <p:sp>
        <p:nvSpPr>
          <p:cNvPr id="4" name="Footer Placeholder 3">
            <a:extLst>
              <a:ext uri="{FF2B5EF4-FFF2-40B4-BE49-F238E27FC236}">
                <a16:creationId xmlns="" xmlns:a16="http://schemas.microsoft.com/office/drawing/2014/main" id="{E3152862-5A55-A36A-9F5E-BA48EF84C2E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 xmlns:a16="http://schemas.microsoft.com/office/drawing/2014/main" id="{640F28C0-6049-10D0-40C3-ECCD7B664116}"/>
              </a:ext>
            </a:extLst>
          </p:cNvPr>
          <p:cNvSpPr>
            <a:spLocks noGrp="1"/>
          </p:cNvSpPr>
          <p:nvPr>
            <p:ph type="sldNum" sz="quarter" idx="12"/>
          </p:nvPr>
        </p:nvSpPr>
        <p:spPr/>
        <p:txBody>
          <a:bodyPr/>
          <a:lstStyle/>
          <a:p>
            <a:fld id="{CAC24688-905B-4A51-A9B9-DE59471B7C7F}" type="slidenum">
              <a:rPr lang="en-US" smtClean="0"/>
              <a:t>‹#›</a:t>
            </a:fld>
            <a:endParaRPr lang="en-US"/>
          </a:p>
        </p:txBody>
      </p:sp>
    </p:spTree>
    <p:extLst>
      <p:ext uri="{BB962C8B-B14F-4D97-AF65-F5344CB8AC3E}">
        <p14:creationId xmlns:p14="http://schemas.microsoft.com/office/powerpoint/2010/main" val="31704574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A2121727-F158-A016-11FE-7BAADC37CFB3}"/>
              </a:ext>
            </a:extLst>
          </p:cNvPr>
          <p:cNvSpPr>
            <a:spLocks noGrp="1"/>
          </p:cNvSpPr>
          <p:nvPr>
            <p:ph type="dt" sz="half" idx="10"/>
          </p:nvPr>
        </p:nvSpPr>
        <p:spPr/>
        <p:txBody>
          <a:bodyPr/>
          <a:lstStyle/>
          <a:p>
            <a:fld id="{10149A75-9A3B-4813-8A21-4207341D3E08}" type="datetimeFigureOut">
              <a:rPr lang="en-US" smtClean="0"/>
              <a:t>12/26/2023</a:t>
            </a:fld>
            <a:endParaRPr lang="en-US"/>
          </a:p>
        </p:txBody>
      </p:sp>
      <p:sp>
        <p:nvSpPr>
          <p:cNvPr id="3" name="Footer Placeholder 2">
            <a:extLst>
              <a:ext uri="{FF2B5EF4-FFF2-40B4-BE49-F238E27FC236}">
                <a16:creationId xmlns="" xmlns:a16="http://schemas.microsoft.com/office/drawing/2014/main" id="{6698C5E1-1A63-4226-2CCC-2DD40EF9B39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 xmlns:a16="http://schemas.microsoft.com/office/drawing/2014/main" id="{D0F35293-C99F-F1DD-1347-649395121E17}"/>
              </a:ext>
            </a:extLst>
          </p:cNvPr>
          <p:cNvSpPr>
            <a:spLocks noGrp="1"/>
          </p:cNvSpPr>
          <p:nvPr>
            <p:ph type="sldNum" sz="quarter" idx="12"/>
          </p:nvPr>
        </p:nvSpPr>
        <p:spPr/>
        <p:txBody>
          <a:bodyPr/>
          <a:lstStyle/>
          <a:p>
            <a:fld id="{CAC24688-905B-4A51-A9B9-DE59471B7C7F}" type="slidenum">
              <a:rPr lang="en-US" smtClean="0"/>
              <a:t>‹#›</a:t>
            </a:fld>
            <a:endParaRPr lang="en-US"/>
          </a:p>
        </p:txBody>
      </p:sp>
    </p:spTree>
    <p:extLst>
      <p:ext uri="{BB962C8B-B14F-4D97-AF65-F5344CB8AC3E}">
        <p14:creationId xmlns:p14="http://schemas.microsoft.com/office/powerpoint/2010/main" val="8764266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8DCF5D8-0145-EA51-D2FD-42EC43A7C4A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 xmlns:a16="http://schemas.microsoft.com/office/drawing/2014/main" id="{3D2FA59F-A0D8-6D8F-D133-9DC749C90C2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3063102B-2387-3AB7-8F56-FD1B3D4AFF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6579B16F-BE1C-66CD-2760-383563649030}"/>
              </a:ext>
            </a:extLst>
          </p:cNvPr>
          <p:cNvSpPr>
            <a:spLocks noGrp="1"/>
          </p:cNvSpPr>
          <p:nvPr>
            <p:ph type="dt" sz="half" idx="10"/>
          </p:nvPr>
        </p:nvSpPr>
        <p:spPr/>
        <p:txBody>
          <a:bodyPr/>
          <a:lstStyle/>
          <a:p>
            <a:fld id="{10149A75-9A3B-4813-8A21-4207341D3E08}" type="datetimeFigureOut">
              <a:rPr lang="en-US" smtClean="0"/>
              <a:t>12/26/2023</a:t>
            </a:fld>
            <a:endParaRPr lang="en-US"/>
          </a:p>
        </p:txBody>
      </p:sp>
      <p:sp>
        <p:nvSpPr>
          <p:cNvPr id="6" name="Footer Placeholder 5">
            <a:extLst>
              <a:ext uri="{FF2B5EF4-FFF2-40B4-BE49-F238E27FC236}">
                <a16:creationId xmlns="" xmlns:a16="http://schemas.microsoft.com/office/drawing/2014/main" id="{BA07914E-5F9F-EFC7-44E7-AF14D676748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8D83F7D5-D59D-8B42-B6F7-2DA017ED7304}"/>
              </a:ext>
            </a:extLst>
          </p:cNvPr>
          <p:cNvSpPr>
            <a:spLocks noGrp="1"/>
          </p:cNvSpPr>
          <p:nvPr>
            <p:ph type="sldNum" sz="quarter" idx="12"/>
          </p:nvPr>
        </p:nvSpPr>
        <p:spPr/>
        <p:txBody>
          <a:bodyPr/>
          <a:lstStyle/>
          <a:p>
            <a:fld id="{CAC24688-905B-4A51-A9B9-DE59471B7C7F}" type="slidenum">
              <a:rPr lang="en-US" smtClean="0"/>
              <a:t>‹#›</a:t>
            </a:fld>
            <a:endParaRPr lang="en-US"/>
          </a:p>
        </p:txBody>
      </p:sp>
    </p:spTree>
    <p:extLst>
      <p:ext uri="{BB962C8B-B14F-4D97-AF65-F5344CB8AC3E}">
        <p14:creationId xmlns:p14="http://schemas.microsoft.com/office/powerpoint/2010/main" val="41651461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D31AACA-F070-FE21-0E5B-49EFA82B013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 xmlns:a16="http://schemas.microsoft.com/office/drawing/2014/main" id="{66F6F603-2B49-1267-49EA-AB42CB0681F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 xmlns:a16="http://schemas.microsoft.com/office/drawing/2014/main" id="{D515B95D-0BE5-6034-A65A-744C32F886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857CD8F0-C58F-D4A9-F595-DF1016258AB3}"/>
              </a:ext>
            </a:extLst>
          </p:cNvPr>
          <p:cNvSpPr>
            <a:spLocks noGrp="1"/>
          </p:cNvSpPr>
          <p:nvPr>
            <p:ph type="dt" sz="half" idx="10"/>
          </p:nvPr>
        </p:nvSpPr>
        <p:spPr/>
        <p:txBody>
          <a:bodyPr/>
          <a:lstStyle/>
          <a:p>
            <a:fld id="{10149A75-9A3B-4813-8A21-4207341D3E08}" type="datetimeFigureOut">
              <a:rPr lang="en-US" smtClean="0"/>
              <a:t>12/26/2023</a:t>
            </a:fld>
            <a:endParaRPr lang="en-US"/>
          </a:p>
        </p:txBody>
      </p:sp>
      <p:sp>
        <p:nvSpPr>
          <p:cNvPr id="6" name="Footer Placeholder 5">
            <a:extLst>
              <a:ext uri="{FF2B5EF4-FFF2-40B4-BE49-F238E27FC236}">
                <a16:creationId xmlns="" xmlns:a16="http://schemas.microsoft.com/office/drawing/2014/main" id="{8767C730-D833-3169-B783-71BA16CB18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B9D8302C-334C-DB8A-09F5-33F71D5D3DF0}"/>
              </a:ext>
            </a:extLst>
          </p:cNvPr>
          <p:cNvSpPr>
            <a:spLocks noGrp="1"/>
          </p:cNvSpPr>
          <p:nvPr>
            <p:ph type="sldNum" sz="quarter" idx="12"/>
          </p:nvPr>
        </p:nvSpPr>
        <p:spPr/>
        <p:txBody>
          <a:bodyPr/>
          <a:lstStyle/>
          <a:p>
            <a:fld id="{CAC24688-905B-4A51-A9B9-DE59471B7C7F}" type="slidenum">
              <a:rPr lang="en-US" smtClean="0"/>
              <a:t>‹#›</a:t>
            </a:fld>
            <a:endParaRPr lang="en-US"/>
          </a:p>
        </p:txBody>
      </p:sp>
    </p:spTree>
    <p:extLst>
      <p:ext uri="{BB962C8B-B14F-4D97-AF65-F5344CB8AC3E}">
        <p14:creationId xmlns:p14="http://schemas.microsoft.com/office/powerpoint/2010/main" val="22200384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9B9F648B-2E45-8FA0-416C-7B362E99167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CD8565C6-D50C-056B-2C75-6DC0C7D91A5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D6BFBBA8-6334-21AB-5A89-BAAADC9875A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149A75-9A3B-4813-8A21-4207341D3E08}" type="datetimeFigureOut">
              <a:rPr lang="en-US" smtClean="0"/>
              <a:t>12/26/2023</a:t>
            </a:fld>
            <a:endParaRPr lang="en-US"/>
          </a:p>
        </p:txBody>
      </p:sp>
      <p:sp>
        <p:nvSpPr>
          <p:cNvPr id="5" name="Footer Placeholder 4">
            <a:extLst>
              <a:ext uri="{FF2B5EF4-FFF2-40B4-BE49-F238E27FC236}">
                <a16:creationId xmlns="" xmlns:a16="http://schemas.microsoft.com/office/drawing/2014/main" id="{A0763DEA-1769-E085-0736-8FB70B66F53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 xmlns:a16="http://schemas.microsoft.com/office/drawing/2014/main" id="{BB5824C4-80C0-1FA1-4FA7-8F3F87984C0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C24688-905B-4A51-A9B9-DE59471B7C7F}" type="slidenum">
              <a:rPr lang="en-US" smtClean="0"/>
              <a:t>‹#›</a:t>
            </a:fld>
            <a:endParaRPr lang="en-US"/>
          </a:p>
        </p:txBody>
      </p:sp>
    </p:spTree>
    <p:extLst>
      <p:ext uri="{BB962C8B-B14F-4D97-AF65-F5344CB8AC3E}">
        <p14:creationId xmlns:p14="http://schemas.microsoft.com/office/powerpoint/2010/main" val="41044520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F83DC6F5-AFDD-F5E8-AB3C-FE622709F998}"/>
              </a:ext>
            </a:extLst>
          </p:cNvPr>
          <p:cNvSpPr txBox="1"/>
          <p:nvPr/>
        </p:nvSpPr>
        <p:spPr>
          <a:xfrm>
            <a:off x="2179674" y="148856"/>
            <a:ext cx="7763956" cy="1753630"/>
          </a:xfrm>
          <a:prstGeom prst="rect">
            <a:avLst/>
          </a:prstGeom>
          <a:noFill/>
        </p:spPr>
        <p:txBody>
          <a:bodyPr wrap="square" rtlCol="0">
            <a:spAutoFit/>
          </a:bodyPr>
          <a:lstStyle/>
          <a:p>
            <a:pPr algn="ctr">
              <a:defRPr sz="1600">
                <a:latin typeface="Times New Roman"/>
                <a:ea typeface="Times New Roman"/>
                <a:cs typeface="Times New Roman"/>
                <a:sym typeface="Times New Roman"/>
              </a:defRPr>
            </a:pPr>
            <a:r>
              <a:rPr lang="en-IN" sz="1400" dirty="0">
                <a:latin typeface="Times New Roman" panose="02020603050405020304" pitchFamily="18" charset="0"/>
                <a:cs typeface="Times New Roman" panose="02020603050405020304" pitchFamily="18" charset="0"/>
              </a:rPr>
              <a:t>Srishyla Educational Trust (R), </a:t>
            </a:r>
            <a:r>
              <a:rPr lang="en-IN" sz="1400" dirty="0" err="1">
                <a:latin typeface="Times New Roman" panose="02020603050405020304" pitchFamily="18" charset="0"/>
                <a:cs typeface="Times New Roman" panose="02020603050405020304" pitchFamily="18" charset="0"/>
              </a:rPr>
              <a:t>Bheemasamudra</a:t>
            </a:r>
            <a:r>
              <a:rPr lang="en-IN" sz="1400" dirty="0">
                <a:latin typeface="Times New Roman" panose="02020603050405020304" pitchFamily="18" charset="0"/>
                <a:cs typeface="Times New Roman" panose="02020603050405020304" pitchFamily="18" charset="0"/>
              </a:rPr>
              <a:t/>
            </a:r>
            <a:br>
              <a:rPr lang="en-IN" sz="1400" dirty="0">
                <a:latin typeface="Times New Roman" panose="02020603050405020304" pitchFamily="18" charset="0"/>
                <a:cs typeface="Times New Roman" panose="02020603050405020304" pitchFamily="18" charset="0"/>
              </a:rPr>
            </a:br>
            <a:r>
              <a:rPr lang="en-IN" sz="2400" b="1" dirty="0">
                <a:latin typeface="Times New Roman" panose="02020603050405020304" pitchFamily="18" charset="0"/>
                <a:cs typeface="Times New Roman" panose="02020603050405020304" pitchFamily="18" charset="0"/>
              </a:rPr>
              <a:t>GM INSTITUTE OF TECHNOLOGY, DAVANAGERE</a:t>
            </a:r>
            <a:r>
              <a:rPr lang="en-IN" sz="1400" b="1" dirty="0">
                <a:latin typeface="Times New Roman" panose="02020603050405020304" pitchFamily="18" charset="0"/>
                <a:cs typeface="Times New Roman" panose="02020603050405020304" pitchFamily="18" charset="0"/>
              </a:rPr>
              <a:t/>
            </a:r>
            <a:br>
              <a:rPr lang="en-IN" sz="1400" b="1" dirty="0">
                <a:latin typeface="Times New Roman" panose="02020603050405020304" pitchFamily="18" charset="0"/>
                <a:cs typeface="Times New Roman" panose="02020603050405020304" pitchFamily="18" charset="0"/>
              </a:rPr>
            </a:br>
            <a:r>
              <a:rPr lang="en-IN" sz="1400" dirty="0">
                <a:latin typeface="Times New Roman" panose="02020603050405020304" pitchFamily="18" charset="0"/>
                <a:cs typeface="Times New Roman" panose="02020603050405020304" pitchFamily="18" charset="0"/>
              </a:rPr>
              <a:t> (Affiliated to VTU, Belagavi, Approved by AICTE -New Delhi &amp; Govt. of Karnataka)</a:t>
            </a:r>
          </a:p>
          <a:p>
            <a:pPr algn="ctr">
              <a:defRPr sz="1600">
                <a:latin typeface="Times New Roman"/>
                <a:ea typeface="Times New Roman"/>
                <a:cs typeface="Times New Roman"/>
                <a:sym typeface="Times New Roman"/>
              </a:defRPr>
            </a:pPr>
            <a:r>
              <a:rPr lang="en-IN" sz="1050" dirty="0">
                <a:latin typeface="Times New Roman" panose="02020603050405020304" pitchFamily="18" charset="0"/>
                <a:cs typeface="Times New Roman" panose="02020603050405020304" pitchFamily="18" charset="0"/>
              </a:rPr>
              <a:t/>
            </a:r>
            <a:br>
              <a:rPr lang="en-IN" sz="1050" dirty="0">
                <a:latin typeface="Times New Roman" panose="02020603050405020304" pitchFamily="18" charset="0"/>
                <a:cs typeface="Times New Roman" panose="02020603050405020304" pitchFamily="18" charset="0"/>
              </a:rPr>
            </a:br>
            <a:r>
              <a:rPr lang="en-IN" sz="2400" b="1" dirty="0">
                <a:latin typeface="Times New Roman" panose="02020603050405020304" pitchFamily="18" charset="0"/>
                <a:cs typeface="Times New Roman" panose="02020603050405020304" pitchFamily="18" charset="0"/>
              </a:rPr>
              <a:t>Department Of Information Science and Engineering  </a:t>
            </a:r>
          </a:p>
          <a:p>
            <a:endParaRPr lang="en-IN" dirty="0"/>
          </a:p>
        </p:txBody>
      </p:sp>
      <p:pic>
        <p:nvPicPr>
          <p:cNvPr id="3" name="Picture 2" descr="Picture 7">
            <a:extLst>
              <a:ext uri="{FF2B5EF4-FFF2-40B4-BE49-F238E27FC236}">
                <a16:creationId xmlns:a16="http://schemas.microsoft.com/office/drawing/2014/main" xmlns="" id="{5DEF62F9-5D18-6C42-79AD-6F63F0DA9688}"/>
              </a:ext>
            </a:extLst>
          </p:cNvPr>
          <p:cNvPicPr>
            <a:picLocks noChangeAspect="1"/>
          </p:cNvPicPr>
          <p:nvPr/>
        </p:nvPicPr>
        <p:blipFill>
          <a:blip r:embed="rId2"/>
          <a:stretch>
            <a:fillRect/>
          </a:stretch>
        </p:blipFill>
        <p:spPr>
          <a:xfrm>
            <a:off x="977385" y="454949"/>
            <a:ext cx="1057538" cy="996186"/>
          </a:xfrm>
          <a:prstGeom prst="rect">
            <a:avLst/>
          </a:prstGeom>
          <a:ln w="12700">
            <a:miter lim="400000"/>
          </a:ln>
        </p:spPr>
      </p:pic>
      <p:pic>
        <p:nvPicPr>
          <p:cNvPr id="4" name="Picture 3">
            <a:extLst>
              <a:ext uri="{FF2B5EF4-FFF2-40B4-BE49-F238E27FC236}">
                <a16:creationId xmlns:a16="http://schemas.microsoft.com/office/drawing/2014/main" xmlns="" id="{6CB8D053-C953-0DC7-DAB4-6263FFF235FA}"/>
              </a:ext>
            </a:extLst>
          </p:cNvPr>
          <p:cNvPicPr>
            <a:picLocks noChangeAspect="1"/>
          </p:cNvPicPr>
          <p:nvPr/>
        </p:nvPicPr>
        <p:blipFill>
          <a:blip r:embed="rId3"/>
          <a:stretch>
            <a:fillRect/>
          </a:stretch>
        </p:blipFill>
        <p:spPr>
          <a:xfrm>
            <a:off x="9803268" y="514672"/>
            <a:ext cx="813882" cy="936463"/>
          </a:xfrm>
          <a:prstGeom prst="rect">
            <a:avLst/>
          </a:prstGeom>
        </p:spPr>
      </p:pic>
      <p:pic>
        <p:nvPicPr>
          <p:cNvPr id="5" name="Picture 4" descr="Picture 8">
            <a:extLst>
              <a:ext uri="{FF2B5EF4-FFF2-40B4-BE49-F238E27FC236}">
                <a16:creationId xmlns:a16="http://schemas.microsoft.com/office/drawing/2014/main" xmlns="" id="{C5FE9C42-0213-BDC6-B269-D23BAB899B48}"/>
              </a:ext>
            </a:extLst>
          </p:cNvPr>
          <p:cNvPicPr>
            <a:picLocks noChangeAspect="1"/>
          </p:cNvPicPr>
          <p:nvPr/>
        </p:nvPicPr>
        <p:blipFill>
          <a:blip r:embed="rId4"/>
          <a:stretch>
            <a:fillRect/>
          </a:stretch>
        </p:blipFill>
        <p:spPr>
          <a:xfrm>
            <a:off x="10948155" y="514672"/>
            <a:ext cx="913378" cy="936463"/>
          </a:xfrm>
          <a:prstGeom prst="rect">
            <a:avLst/>
          </a:prstGeom>
          <a:ln w="12700">
            <a:miter lim="400000"/>
          </a:ln>
        </p:spPr>
      </p:pic>
      <p:sp>
        <p:nvSpPr>
          <p:cNvPr id="6" name="TextBox 5">
            <a:extLst>
              <a:ext uri="{FF2B5EF4-FFF2-40B4-BE49-F238E27FC236}">
                <a16:creationId xmlns:a16="http://schemas.microsoft.com/office/drawing/2014/main" xmlns="" id="{1F8BB466-540F-D480-1657-E3B334D453BD}"/>
              </a:ext>
            </a:extLst>
          </p:cNvPr>
          <p:cNvSpPr txBox="1"/>
          <p:nvPr/>
        </p:nvSpPr>
        <p:spPr>
          <a:xfrm>
            <a:off x="169357" y="3813451"/>
            <a:ext cx="3731132" cy="923330"/>
          </a:xfrm>
          <a:prstGeom prst="rect">
            <a:avLst/>
          </a:prstGeom>
          <a:noFill/>
        </p:spPr>
        <p:txBody>
          <a:bodyPr wrap="square" rtlCol="0">
            <a:spAutoFit/>
          </a:bodyPr>
          <a:lstStyle/>
          <a:p>
            <a:pPr algn="ctr"/>
            <a:r>
              <a:rPr lang="en-US" sz="2000" b="1" u="sng" dirty="0">
                <a:latin typeface="Times New Roman" panose="02020603050405020304" pitchFamily="18" charset="0"/>
                <a:cs typeface="Times New Roman" panose="02020603050405020304" pitchFamily="18" charset="0"/>
              </a:rPr>
              <a:t>Project</a:t>
            </a:r>
            <a:r>
              <a:rPr lang="en-US" sz="2000" b="1" u="sng" dirty="0">
                <a:solidFill>
                  <a:schemeClr val="tx1"/>
                </a:solidFill>
                <a:latin typeface="Times New Roman" panose="02020603050405020304" pitchFamily="18" charset="0"/>
                <a:cs typeface="Times New Roman" panose="02020603050405020304" pitchFamily="18" charset="0"/>
              </a:rPr>
              <a:t> Co-Ordinator:</a:t>
            </a:r>
          </a:p>
          <a:p>
            <a:pPr algn="ctr"/>
            <a:r>
              <a:rPr lang="en-US" sz="2000" b="1" dirty="0" err="1">
                <a:solidFill>
                  <a:schemeClr val="tx1"/>
                </a:solidFill>
                <a:latin typeface="Times New Roman" panose="02020603050405020304" pitchFamily="18" charset="0"/>
                <a:cs typeface="Times New Roman" panose="02020603050405020304" pitchFamily="18" charset="0"/>
              </a:rPr>
              <a:t>D</a:t>
            </a:r>
            <a:r>
              <a:rPr lang="en-US" sz="2000" b="1" dirty="0" err="1">
                <a:latin typeface="Times New Roman" panose="02020603050405020304" pitchFamily="18" charset="0"/>
                <a:cs typeface="Times New Roman" panose="02020603050405020304" pitchFamily="18" charset="0"/>
              </a:rPr>
              <a:t>r.Neelambike</a:t>
            </a:r>
            <a:r>
              <a:rPr lang="en-US" sz="2000" b="1" dirty="0">
                <a:latin typeface="Times New Roman" panose="02020603050405020304" pitchFamily="18" charset="0"/>
                <a:cs typeface="Times New Roman" panose="02020603050405020304" pitchFamily="18" charset="0"/>
              </a:rPr>
              <a:t> S</a:t>
            </a:r>
            <a:endParaRPr lang="en-US" sz="2000" b="1" dirty="0">
              <a:solidFill>
                <a:schemeClr val="tx1"/>
              </a:solidFill>
              <a:latin typeface="Times New Roman" panose="02020603050405020304" pitchFamily="18" charset="0"/>
              <a:cs typeface="Times New Roman" panose="02020603050405020304" pitchFamily="18" charset="0"/>
            </a:endParaRPr>
          </a:p>
          <a:p>
            <a:pPr algn="ctr"/>
            <a:r>
              <a:rPr lang="en-US" sz="1400" b="1" dirty="0">
                <a:solidFill>
                  <a:schemeClr val="tx1"/>
                </a:solidFill>
                <a:latin typeface="Times New Roman" panose="02020603050405020304" pitchFamily="18" charset="0"/>
                <a:cs typeface="Times New Roman" panose="02020603050405020304" pitchFamily="18" charset="0"/>
              </a:rPr>
              <a:t>B.E, M.Tech.,(Ph.D)., M.I.S.T.E</a:t>
            </a:r>
            <a:endParaRPr lang="en-IN" sz="1400" dirty="0"/>
          </a:p>
        </p:txBody>
      </p:sp>
      <p:sp>
        <p:nvSpPr>
          <p:cNvPr id="7" name="TextBox 6">
            <a:extLst>
              <a:ext uri="{FF2B5EF4-FFF2-40B4-BE49-F238E27FC236}">
                <a16:creationId xmlns:a16="http://schemas.microsoft.com/office/drawing/2014/main" xmlns="" id="{E9566B5A-EBD9-A75A-11C6-04717F583357}"/>
              </a:ext>
            </a:extLst>
          </p:cNvPr>
          <p:cNvSpPr txBox="1"/>
          <p:nvPr/>
        </p:nvSpPr>
        <p:spPr>
          <a:xfrm>
            <a:off x="4224714" y="5240240"/>
            <a:ext cx="4321743" cy="1477328"/>
          </a:xfrm>
          <a:prstGeom prst="rect">
            <a:avLst/>
          </a:prstGeom>
          <a:noFill/>
        </p:spPr>
        <p:txBody>
          <a:bodyPr wrap="square" rtlCol="0">
            <a:spAutoFit/>
          </a:bodyPr>
          <a:lstStyle/>
          <a:p>
            <a:r>
              <a:rPr lang="en-IN" b="1" u="sng" dirty="0">
                <a:solidFill>
                  <a:prstClr val="black"/>
                </a:solidFill>
                <a:latin typeface="Times New Roman" panose="02020603050405020304" pitchFamily="18" charset="0"/>
                <a:cs typeface="Times New Roman" panose="02020603050405020304" pitchFamily="18" charset="0"/>
              </a:rPr>
              <a:t> Project Associates</a:t>
            </a:r>
            <a:r>
              <a:rPr lang="en-IN" b="1" dirty="0">
                <a:solidFill>
                  <a:prstClr val="black"/>
                </a:solidFill>
                <a:latin typeface="Times New Roman" panose="02020603050405020304" pitchFamily="18" charset="0"/>
                <a:cs typeface="Times New Roman" panose="02020603050405020304" pitchFamily="18" charset="0"/>
              </a:rPr>
              <a:t>:</a:t>
            </a:r>
          </a:p>
          <a:p>
            <a:r>
              <a:rPr lang="en-IN" b="1" dirty="0" err="1" smtClean="0">
                <a:solidFill>
                  <a:prstClr val="black"/>
                </a:solidFill>
                <a:latin typeface="Times New Roman" panose="02020603050405020304" pitchFamily="18" charset="0"/>
                <a:cs typeface="Times New Roman" panose="02020603050405020304" pitchFamily="18" charset="0"/>
              </a:rPr>
              <a:t>Bhoomika</a:t>
            </a:r>
            <a:r>
              <a:rPr lang="en-IN" b="1" dirty="0" smtClean="0">
                <a:solidFill>
                  <a:prstClr val="black"/>
                </a:solidFill>
                <a:latin typeface="Times New Roman" panose="02020603050405020304" pitchFamily="18" charset="0"/>
                <a:cs typeface="Times New Roman" panose="02020603050405020304" pitchFamily="18" charset="0"/>
              </a:rPr>
              <a:t> G B - 4GM20IS008</a:t>
            </a:r>
          </a:p>
          <a:p>
            <a:r>
              <a:rPr lang="en-IN" b="1" dirty="0" err="1" smtClean="0">
                <a:solidFill>
                  <a:prstClr val="black"/>
                </a:solidFill>
                <a:latin typeface="Times New Roman" panose="02020603050405020304" pitchFamily="18" charset="0"/>
                <a:cs typeface="Times New Roman" panose="02020603050405020304" pitchFamily="18" charset="0"/>
              </a:rPr>
              <a:t>Bhuvana</a:t>
            </a:r>
            <a:r>
              <a:rPr lang="en-IN" b="1" dirty="0" smtClean="0">
                <a:solidFill>
                  <a:prstClr val="black"/>
                </a:solidFill>
                <a:latin typeface="Times New Roman" panose="02020603050405020304" pitchFamily="18" charset="0"/>
                <a:cs typeface="Times New Roman" panose="02020603050405020304" pitchFamily="18" charset="0"/>
              </a:rPr>
              <a:t> B G   -4GM20IS009</a:t>
            </a:r>
          </a:p>
          <a:p>
            <a:r>
              <a:rPr lang="en-IN" b="1" dirty="0" smtClean="0">
                <a:solidFill>
                  <a:prstClr val="black"/>
                </a:solidFill>
                <a:latin typeface="Times New Roman" panose="02020603050405020304" pitchFamily="18" charset="0"/>
                <a:cs typeface="Times New Roman" panose="02020603050405020304" pitchFamily="18" charset="0"/>
              </a:rPr>
              <a:t>Kavana M        -4GM20IS026</a:t>
            </a:r>
            <a:endParaRPr lang="en-IN" b="1" dirty="0">
              <a:solidFill>
                <a:prstClr val="black"/>
              </a:solidFill>
              <a:latin typeface="Times New Roman" panose="02020603050405020304" pitchFamily="18" charset="0"/>
              <a:cs typeface="Times New Roman" panose="02020603050405020304" pitchFamily="18" charset="0"/>
            </a:endParaRPr>
          </a:p>
          <a:p>
            <a:r>
              <a:rPr lang="en-IN" b="1" dirty="0" smtClean="0">
                <a:solidFill>
                  <a:prstClr val="black"/>
                </a:solidFill>
                <a:latin typeface="Times New Roman" panose="02020603050405020304" pitchFamily="18" charset="0"/>
                <a:cs typeface="Times New Roman" panose="02020603050405020304" pitchFamily="18" charset="0"/>
              </a:rPr>
              <a:t>Shreya              -4GM20IS046</a:t>
            </a:r>
            <a:endParaRPr lang="en-IN" b="1" dirty="0">
              <a:solidFill>
                <a:prstClr val="black"/>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xmlns="" id="{705BC366-ED47-CF5E-3924-594ABDB73AD5}"/>
              </a:ext>
            </a:extLst>
          </p:cNvPr>
          <p:cNvSpPr txBox="1"/>
          <p:nvPr/>
        </p:nvSpPr>
        <p:spPr>
          <a:xfrm>
            <a:off x="7782265" y="3731628"/>
            <a:ext cx="5007933" cy="923330"/>
          </a:xfrm>
          <a:prstGeom prst="rect">
            <a:avLst/>
          </a:prstGeom>
          <a:noFill/>
        </p:spPr>
        <p:txBody>
          <a:bodyPr wrap="square">
            <a:spAutoFit/>
          </a:bodyPr>
          <a:lstStyle/>
          <a:p>
            <a:pPr algn="ctr">
              <a:defRPr sz="2000" b="1" u="sng">
                <a:latin typeface="Times New Roman"/>
                <a:ea typeface="Times New Roman"/>
                <a:cs typeface="Times New Roman"/>
                <a:sym typeface="Times New Roman"/>
              </a:defRPr>
            </a:pPr>
            <a:r>
              <a:rPr lang="en-US" dirty="0">
                <a:latin typeface="Times New Roman" panose="02020603050405020304" pitchFamily="18" charset="0"/>
                <a:cs typeface="Times New Roman" panose="02020603050405020304" pitchFamily="18" charset="0"/>
              </a:rPr>
              <a:t>Head of the Department:</a:t>
            </a:r>
          </a:p>
          <a:p>
            <a:pPr algn="ctr">
              <a:defRPr sz="2000" b="1">
                <a:latin typeface="Times New Roman"/>
                <a:ea typeface="Times New Roman"/>
                <a:cs typeface="Times New Roman"/>
                <a:sym typeface="Times New Roman"/>
              </a:defRPr>
            </a:pPr>
            <a:r>
              <a:rPr lang="en-US" dirty="0">
                <a:latin typeface="Times New Roman" panose="02020603050405020304" pitchFamily="18" charset="0"/>
                <a:cs typeface="Times New Roman" panose="02020603050405020304" pitchFamily="18" charset="0"/>
              </a:rPr>
              <a:t>Dr. Sunil Kumar B S</a:t>
            </a:r>
          </a:p>
          <a:p>
            <a:pPr algn="ctr">
              <a:defRPr sz="1300">
                <a:latin typeface="Times New Roman"/>
                <a:ea typeface="Times New Roman"/>
                <a:cs typeface="Times New Roman"/>
                <a:sym typeface="Times New Roman"/>
              </a:defRPr>
            </a:pPr>
            <a:r>
              <a:rPr lang="en-US" sz="1400" b="1" dirty="0">
                <a:latin typeface="Times New Roman" panose="02020603050405020304" pitchFamily="18" charset="0"/>
                <a:cs typeface="Times New Roman" panose="02020603050405020304" pitchFamily="18" charset="0"/>
              </a:rPr>
              <a:t>B.E., </a:t>
            </a:r>
            <a:r>
              <a:rPr lang="en-US" sz="1400" b="1" dirty="0" err="1">
                <a:latin typeface="Times New Roman" panose="02020603050405020304" pitchFamily="18" charset="0"/>
                <a:cs typeface="Times New Roman" panose="02020603050405020304" pitchFamily="18" charset="0"/>
              </a:rPr>
              <a:t>M.Tech</a:t>
            </a:r>
            <a:r>
              <a:rPr lang="en-US" sz="1400" b="1" dirty="0">
                <a:latin typeface="Times New Roman" panose="02020603050405020304" pitchFamily="18" charset="0"/>
                <a:cs typeface="Times New Roman" panose="02020603050405020304" pitchFamily="18" charset="0"/>
              </a:rPr>
              <a:t>., Ph.D., M.I.S.T.E</a:t>
            </a:r>
            <a:endParaRPr lang="en-IN" sz="1600" dirty="0"/>
          </a:p>
        </p:txBody>
      </p:sp>
      <p:sp>
        <p:nvSpPr>
          <p:cNvPr id="9" name="TextBox 8">
            <a:extLst>
              <a:ext uri="{FF2B5EF4-FFF2-40B4-BE49-F238E27FC236}">
                <a16:creationId xmlns:a16="http://schemas.microsoft.com/office/drawing/2014/main" xmlns="" id="{00136853-8A6E-201D-61E3-E27BC2D08E62}"/>
              </a:ext>
            </a:extLst>
          </p:cNvPr>
          <p:cNvSpPr txBox="1"/>
          <p:nvPr/>
        </p:nvSpPr>
        <p:spPr>
          <a:xfrm>
            <a:off x="584791" y="2190306"/>
            <a:ext cx="10632558" cy="1077218"/>
          </a:xfrm>
          <a:prstGeom prst="rect">
            <a:avLst/>
          </a:prstGeom>
          <a:noFill/>
        </p:spPr>
        <p:txBody>
          <a:bodyPr wrap="square" rtlCol="0">
            <a:spAutoFit/>
          </a:bodyPr>
          <a:lstStyle/>
          <a:p>
            <a:pPr algn="ctr"/>
            <a:r>
              <a:rPr lang="en-IN" sz="2400" b="1" dirty="0">
                <a:solidFill>
                  <a:srgbClr val="FF0000"/>
                </a:solidFill>
                <a:latin typeface="+mj-lt"/>
              </a:rPr>
              <a:t>Synopsis Presentation on</a:t>
            </a:r>
            <a:endParaRPr lang="en-IN" sz="2000" b="1" dirty="0">
              <a:solidFill>
                <a:srgbClr val="FF0000"/>
              </a:solidFill>
              <a:latin typeface="+mj-lt"/>
            </a:endParaRPr>
          </a:p>
          <a:p>
            <a:pPr algn="ctr"/>
            <a:r>
              <a:rPr lang="en-IN" sz="2000" b="1" dirty="0" smtClean="0">
                <a:latin typeface="+mj-lt"/>
              </a:rPr>
              <a:t>“</a:t>
            </a:r>
            <a:r>
              <a:rPr lang="en-IN" sz="2000" b="1" dirty="0">
                <a:latin typeface="Times New Roman" panose="02020603050405020304" pitchFamily="18" charset="0"/>
                <a:cs typeface="Times New Roman" panose="02020603050405020304" pitchFamily="18" charset="0"/>
              </a:rPr>
              <a:t>Detecting Criminal Activities From CCTV by using Object Detection and machine Learning Algorithms</a:t>
            </a:r>
            <a:r>
              <a:rPr lang="en-IN" sz="2000" b="1" dirty="0" smtClean="0">
                <a:latin typeface="+mj-lt"/>
              </a:rPr>
              <a:t>”</a:t>
            </a:r>
            <a:endParaRPr lang="en-IN" sz="2400" b="1" dirty="0">
              <a:latin typeface="+mj-lt"/>
            </a:endParaRPr>
          </a:p>
        </p:txBody>
      </p:sp>
      <p:sp>
        <p:nvSpPr>
          <p:cNvPr id="10" name="TextBox 9">
            <a:extLst>
              <a:ext uri="{FF2B5EF4-FFF2-40B4-BE49-F238E27FC236}">
                <a16:creationId xmlns:a16="http://schemas.microsoft.com/office/drawing/2014/main" xmlns="" id="{AD03BE3B-5431-06F8-B1F3-57F967F8335A}"/>
              </a:ext>
            </a:extLst>
          </p:cNvPr>
          <p:cNvSpPr txBox="1"/>
          <p:nvPr/>
        </p:nvSpPr>
        <p:spPr>
          <a:xfrm>
            <a:off x="3975811" y="3723246"/>
            <a:ext cx="3731132" cy="1231106"/>
          </a:xfrm>
          <a:prstGeom prst="rect">
            <a:avLst/>
          </a:prstGeom>
          <a:noFill/>
        </p:spPr>
        <p:txBody>
          <a:bodyPr wrap="square" rtlCol="0">
            <a:spAutoFit/>
          </a:bodyPr>
          <a:lstStyle/>
          <a:p>
            <a:pPr algn="ctr"/>
            <a:r>
              <a:rPr lang="en-US" sz="2000" b="1" u="sng" dirty="0">
                <a:latin typeface="Times New Roman" panose="02020603050405020304" pitchFamily="18" charset="0"/>
                <a:cs typeface="Times New Roman" panose="02020603050405020304" pitchFamily="18" charset="0"/>
              </a:rPr>
              <a:t>Project</a:t>
            </a:r>
            <a:r>
              <a:rPr lang="en-US" sz="2000" b="1" u="sng" dirty="0">
                <a:solidFill>
                  <a:schemeClr val="tx1"/>
                </a:solidFill>
                <a:latin typeface="Times New Roman" panose="02020603050405020304" pitchFamily="18" charset="0"/>
                <a:cs typeface="Times New Roman" panose="02020603050405020304" pitchFamily="18" charset="0"/>
              </a:rPr>
              <a:t> Guide:</a:t>
            </a:r>
          </a:p>
          <a:p>
            <a:pPr algn="ctr"/>
            <a:r>
              <a:rPr lang="en-US" sz="2000" b="1" dirty="0">
                <a:solidFill>
                  <a:schemeClr val="tx1"/>
                </a:solidFill>
                <a:latin typeface="Times New Roman" panose="02020603050405020304" pitchFamily="18" charset="0"/>
                <a:cs typeface="Times New Roman" panose="02020603050405020304" pitchFamily="18" charset="0"/>
              </a:rPr>
              <a:t>Nasreen Taj M B</a:t>
            </a:r>
          </a:p>
          <a:p>
            <a:pPr algn="ctr"/>
            <a:r>
              <a:rPr lang="en-US" sz="1600" b="1" dirty="0">
                <a:solidFill>
                  <a:schemeClr val="tx1"/>
                </a:solidFill>
                <a:latin typeface="Times New Roman" panose="02020603050405020304" pitchFamily="18" charset="0"/>
                <a:cs typeface="Times New Roman" panose="02020603050405020304" pitchFamily="18" charset="0"/>
              </a:rPr>
              <a:t>B.E, </a:t>
            </a:r>
            <a:r>
              <a:rPr lang="en-US" sz="1600" b="1" dirty="0" err="1">
                <a:solidFill>
                  <a:schemeClr val="tx1"/>
                </a:solidFill>
                <a:latin typeface="Times New Roman" panose="02020603050405020304" pitchFamily="18" charset="0"/>
                <a:cs typeface="Times New Roman" panose="02020603050405020304" pitchFamily="18" charset="0"/>
              </a:rPr>
              <a:t>M.Tech</a:t>
            </a:r>
            <a:r>
              <a:rPr lang="en-US" sz="1600" b="1" dirty="0">
                <a:solidFill>
                  <a:schemeClr val="tx1"/>
                </a:solidFill>
                <a:latin typeface="Times New Roman" panose="02020603050405020304" pitchFamily="18" charset="0"/>
                <a:cs typeface="Times New Roman" panose="02020603050405020304" pitchFamily="18" charset="0"/>
              </a:rPr>
              <a:t>.,(</a:t>
            </a:r>
            <a:r>
              <a:rPr lang="en-US" sz="1600" b="1" dirty="0" err="1">
                <a:solidFill>
                  <a:schemeClr val="tx1"/>
                </a:solidFill>
                <a:latin typeface="Times New Roman" panose="02020603050405020304" pitchFamily="18" charset="0"/>
                <a:cs typeface="Times New Roman" panose="02020603050405020304" pitchFamily="18" charset="0"/>
              </a:rPr>
              <a:t>Ph.D</a:t>
            </a:r>
            <a:r>
              <a:rPr lang="en-US" sz="1600" b="1" dirty="0">
                <a:solidFill>
                  <a:schemeClr val="tx1"/>
                </a:solidFill>
                <a:latin typeface="Times New Roman" panose="02020603050405020304" pitchFamily="18" charset="0"/>
                <a:cs typeface="Times New Roman" panose="02020603050405020304" pitchFamily="18" charset="0"/>
              </a:rPr>
              <a:t>)., M.I.S.T.E</a:t>
            </a:r>
            <a:endParaRPr lang="en-IN" sz="1600" dirty="0"/>
          </a:p>
          <a:p>
            <a:endParaRPr lang="en-IN" dirty="0"/>
          </a:p>
        </p:txBody>
      </p:sp>
    </p:spTree>
    <p:extLst>
      <p:ext uri="{BB962C8B-B14F-4D97-AF65-F5344CB8AC3E}">
        <p14:creationId xmlns:p14="http://schemas.microsoft.com/office/powerpoint/2010/main" val="130187652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Scope</a:t>
            </a:r>
          </a:p>
        </p:txBody>
      </p:sp>
      <p:sp>
        <p:nvSpPr>
          <p:cNvPr id="3" name="Content Placeholder 2"/>
          <p:cNvSpPr>
            <a:spLocks noGrp="1"/>
          </p:cNvSpPr>
          <p:nvPr>
            <p:ph idx="1"/>
          </p:nvPr>
        </p:nvSpPr>
        <p:spPr>
          <a:xfrm>
            <a:off x="838200" y="1690688"/>
            <a:ext cx="10515600" cy="4351338"/>
          </a:xfrm>
        </p:spPr>
        <p:txBody>
          <a:bodyPr>
            <a:normAutofit/>
          </a:bodyPr>
          <a:lstStyle/>
          <a:p>
            <a:pPr marL="0" indent="0">
              <a:lnSpc>
                <a:spcPct val="150000"/>
              </a:lnSpc>
              <a:buNone/>
            </a:pPr>
            <a:r>
              <a:rPr lang="en-IN" sz="2400" dirty="0">
                <a:latin typeface="Times New Roman" panose="02020603050405020304" pitchFamily="18" charset="0"/>
                <a:cs typeface="Times New Roman" panose="02020603050405020304" pitchFamily="18" charset="0"/>
              </a:rPr>
              <a:t>Camera Installation and </a:t>
            </a:r>
            <a:r>
              <a:rPr lang="en-IN" sz="2400" dirty="0" smtClean="0">
                <a:latin typeface="Times New Roman" panose="02020603050405020304" pitchFamily="18" charset="0"/>
                <a:cs typeface="Times New Roman" panose="02020603050405020304" pitchFamily="18" charset="0"/>
              </a:rPr>
              <a:t>Configuration</a:t>
            </a:r>
          </a:p>
          <a:p>
            <a:pPr marL="0" indent="0">
              <a:lnSpc>
                <a:spcPct val="150000"/>
              </a:lnSpc>
              <a:buNone/>
            </a:pPr>
            <a:r>
              <a:rPr lang="en-IN" sz="2400" dirty="0" smtClean="0">
                <a:latin typeface="Times New Roman" panose="02020603050405020304" pitchFamily="18" charset="0"/>
                <a:cs typeface="Times New Roman" panose="02020603050405020304" pitchFamily="18" charset="0"/>
              </a:rPr>
              <a:t>Video </a:t>
            </a:r>
            <a:r>
              <a:rPr lang="en-IN" sz="2400" dirty="0">
                <a:latin typeface="Times New Roman" panose="02020603050405020304" pitchFamily="18" charset="0"/>
                <a:cs typeface="Times New Roman" panose="02020603050405020304" pitchFamily="18" charset="0"/>
              </a:rPr>
              <a:t>Feed Acquisition </a:t>
            </a:r>
            <a:endParaRPr lang="en-IN" sz="2400" dirty="0" smtClean="0">
              <a:latin typeface="Times New Roman" panose="02020603050405020304" pitchFamily="18" charset="0"/>
              <a:cs typeface="Times New Roman" panose="02020603050405020304" pitchFamily="18" charset="0"/>
            </a:endParaRPr>
          </a:p>
          <a:p>
            <a:pPr marL="0" indent="0">
              <a:lnSpc>
                <a:spcPct val="150000"/>
              </a:lnSpc>
              <a:buNone/>
            </a:pPr>
            <a:r>
              <a:rPr lang="en-IN" sz="2400" dirty="0" smtClean="0">
                <a:latin typeface="Times New Roman" panose="02020603050405020304" pitchFamily="18" charset="0"/>
                <a:cs typeface="Times New Roman" panose="02020603050405020304" pitchFamily="18" charset="0"/>
              </a:rPr>
              <a:t>Anomaly Detection</a:t>
            </a:r>
          </a:p>
          <a:p>
            <a:pPr marL="0" indent="0">
              <a:lnSpc>
                <a:spcPct val="150000"/>
              </a:lnSpc>
              <a:buNone/>
            </a:pPr>
            <a:r>
              <a:rPr lang="en-IN" sz="2400" dirty="0" smtClean="0">
                <a:latin typeface="Times New Roman" panose="02020603050405020304" pitchFamily="18" charset="0"/>
                <a:cs typeface="Times New Roman" panose="02020603050405020304" pitchFamily="18" charset="0"/>
              </a:rPr>
              <a:t>Real-Time </a:t>
            </a:r>
            <a:r>
              <a:rPr lang="en-IN" sz="2400" dirty="0">
                <a:latin typeface="Times New Roman" panose="02020603050405020304" pitchFamily="18" charset="0"/>
                <a:cs typeface="Times New Roman" panose="02020603050405020304" pitchFamily="18" charset="0"/>
              </a:rPr>
              <a:t>Processing</a:t>
            </a:r>
          </a:p>
        </p:txBody>
      </p:sp>
    </p:spTree>
    <p:extLst>
      <p:ext uri="{BB962C8B-B14F-4D97-AF65-F5344CB8AC3E}">
        <p14:creationId xmlns:p14="http://schemas.microsoft.com/office/powerpoint/2010/main" val="420829467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dirty="0" smtClean="0">
                <a:latin typeface="Times New Roman" panose="02020603050405020304" pitchFamily="18" charset="0"/>
                <a:cs typeface="Times New Roman" panose="02020603050405020304" pitchFamily="18" charset="0"/>
              </a:rPr>
              <a:t>Methodology</a:t>
            </a:r>
            <a:endParaRPr lang="en-IN" sz="2800"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150" t="17488"/>
          <a:stretch/>
        </p:blipFill>
        <p:spPr>
          <a:xfrm>
            <a:off x="708890" y="1807153"/>
            <a:ext cx="10515600" cy="4612120"/>
          </a:xfrm>
          <a:prstGeom prst="rect">
            <a:avLst/>
          </a:prstGeom>
        </p:spPr>
      </p:pic>
    </p:spTree>
    <p:extLst>
      <p:ext uri="{BB962C8B-B14F-4D97-AF65-F5344CB8AC3E}">
        <p14:creationId xmlns:p14="http://schemas.microsoft.com/office/powerpoint/2010/main" val="142923474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188316"/>
            <a:ext cx="10515600" cy="4351338"/>
          </a:xfrm>
        </p:spPr>
        <p:txBody>
          <a:bodyPr>
            <a:normAutofit/>
          </a:bodyPr>
          <a:lstStyle/>
          <a:p>
            <a:pPr marL="0" indent="0" algn="just">
              <a:lnSpc>
                <a:spcPct val="150000"/>
              </a:lnSpc>
              <a:buNone/>
            </a:pPr>
            <a:r>
              <a:rPr lang="en-IN" sz="2400" b="1" dirty="0">
                <a:latin typeface="Times New Roman" panose="02020603050405020304" pitchFamily="18" charset="0"/>
                <a:cs typeface="Times New Roman" panose="02020603050405020304" pitchFamily="18" charset="0"/>
              </a:rPr>
              <a:t>Real-time Video Input: </a:t>
            </a:r>
            <a:r>
              <a:rPr lang="en-IN" sz="2400" dirty="0">
                <a:latin typeface="Times New Roman" panose="02020603050405020304" pitchFamily="18" charset="0"/>
                <a:cs typeface="Times New Roman" panose="02020603050405020304" pitchFamily="18" charset="0"/>
              </a:rPr>
              <a:t>The process starts with receiving real-time video input, which is the raw data in the form of a video stream</a:t>
            </a:r>
            <a:r>
              <a:rPr lang="en-IN" sz="2400" dirty="0" smtClean="0">
                <a:latin typeface="Times New Roman" panose="02020603050405020304" pitchFamily="18" charset="0"/>
                <a:cs typeface="Times New Roman" panose="02020603050405020304" pitchFamily="18" charset="0"/>
              </a:rPr>
              <a:t>.</a:t>
            </a:r>
          </a:p>
          <a:p>
            <a:pPr marL="0" indent="0" algn="just">
              <a:lnSpc>
                <a:spcPct val="150000"/>
              </a:lnSpc>
              <a:buNone/>
            </a:pPr>
            <a:r>
              <a:rPr lang="en-IN" sz="2400" b="1" dirty="0" smtClean="0">
                <a:latin typeface="Times New Roman" panose="02020603050405020304" pitchFamily="18" charset="0"/>
                <a:cs typeface="Times New Roman" panose="02020603050405020304" pitchFamily="18" charset="0"/>
              </a:rPr>
              <a:t>Training </a:t>
            </a:r>
            <a:r>
              <a:rPr lang="en-IN" sz="2400" b="1" dirty="0">
                <a:latin typeface="Times New Roman" panose="02020603050405020304" pitchFamily="18" charset="0"/>
                <a:cs typeface="Times New Roman" panose="02020603050405020304" pitchFamily="18" charset="0"/>
              </a:rPr>
              <a:t>Data Collection: </a:t>
            </a:r>
            <a:r>
              <a:rPr lang="en-IN" sz="2400" dirty="0">
                <a:latin typeface="Times New Roman" panose="02020603050405020304" pitchFamily="18" charset="0"/>
                <a:cs typeface="Times New Roman" panose="02020603050405020304" pitchFamily="18" charset="0"/>
              </a:rPr>
              <a:t>This step involves collecting and curating a dataset that will be used to train the models in the subsequent steps</a:t>
            </a:r>
            <a:r>
              <a:rPr lang="en-IN" sz="2400" dirty="0" smtClean="0">
                <a:latin typeface="Times New Roman" panose="02020603050405020304" pitchFamily="18" charset="0"/>
                <a:cs typeface="Times New Roman" panose="02020603050405020304" pitchFamily="18" charset="0"/>
              </a:rPr>
              <a:t>.</a:t>
            </a:r>
          </a:p>
          <a:p>
            <a:pPr marL="0" indent="0" algn="just">
              <a:lnSpc>
                <a:spcPct val="150000"/>
              </a:lnSpc>
              <a:buNone/>
            </a:pPr>
            <a:r>
              <a:rPr lang="en-IN" sz="2400" b="1" dirty="0" smtClean="0">
                <a:latin typeface="Times New Roman" panose="02020603050405020304" pitchFamily="18" charset="0"/>
                <a:cs typeface="Times New Roman" panose="02020603050405020304" pitchFamily="18" charset="0"/>
              </a:rPr>
              <a:t>Video </a:t>
            </a:r>
            <a:r>
              <a:rPr lang="en-IN" sz="2400" b="1" dirty="0">
                <a:latin typeface="Times New Roman" panose="02020603050405020304" pitchFamily="18" charset="0"/>
                <a:cs typeface="Times New Roman" panose="02020603050405020304" pitchFamily="18" charset="0"/>
              </a:rPr>
              <a:t>Processing: </a:t>
            </a:r>
            <a:r>
              <a:rPr lang="en-IN" sz="2400" dirty="0">
                <a:latin typeface="Times New Roman" panose="02020603050405020304" pitchFamily="18" charset="0"/>
                <a:cs typeface="Times New Roman" panose="02020603050405020304" pitchFamily="18" charset="0"/>
              </a:rPr>
              <a:t>The raw video is processed, and the frames of the video are extracted. This step involves breaking down the video into individual frames for further analysis.</a:t>
            </a:r>
          </a:p>
        </p:txBody>
      </p:sp>
    </p:spTree>
    <p:extLst>
      <p:ext uri="{BB962C8B-B14F-4D97-AF65-F5344CB8AC3E}">
        <p14:creationId xmlns:p14="http://schemas.microsoft.com/office/powerpoint/2010/main" val="21377798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92018" y="800389"/>
            <a:ext cx="10515600" cy="4351338"/>
          </a:xfrm>
        </p:spPr>
        <p:txBody>
          <a:bodyPr>
            <a:noAutofit/>
          </a:bodyPr>
          <a:lstStyle/>
          <a:p>
            <a:pPr marL="0" indent="0" algn="just">
              <a:lnSpc>
                <a:spcPct val="150000"/>
              </a:lnSpc>
              <a:buNone/>
            </a:pPr>
            <a:r>
              <a:rPr lang="en-IN" sz="2400" b="1" dirty="0">
                <a:latin typeface="Times New Roman" panose="02020603050405020304" pitchFamily="18" charset="0"/>
                <a:cs typeface="Times New Roman" panose="02020603050405020304" pitchFamily="18" charset="0"/>
              </a:rPr>
              <a:t>Feature Extraction Using </a:t>
            </a:r>
            <a:r>
              <a:rPr lang="en-IN" sz="2400" b="1" dirty="0" err="1">
                <a:latin typeface="Times New Roman" panose="02020603050405020304" pitchFamily="18" charset="0"/>
                <a:cs typeface="Times New Roman" panose="02020603050405020304" pitchFamily="18" charset="0"/>
              </a:rPr>
              <a:t>Spatio</a:t>
            </a:r>
            <a:r>
              <a:rPr lang="en-IN" sz="2400" b="1" dirty="0">
                <a:latin typeface="Times New Roman" panose="02020603050405020304" pitchFamily="18" charset="0"/>
                <a:cs typeface="Times New Roman" panose="02020603050405020304" pitchFamily="18" charset="0"/>
              </a:rPr>
              <a:t>-Temporal Model: </a:t>
            </a:r>
            <a:r>
              <a:rPr lang="en-IN" sz="2400" dirty="0">
                <a:latin typeface="Times New Roman" panose="02020603050405020304" pitchFamily="18" charset="0"/>
                <a:cs typeface="Times New Roman" panose="02020603050405020304" pitchFamily="18" charset="0"/>
              </a:rPr>
              <a:t>The extracted frames are then fed into a </a:t>
            </a:r>
            <a:r>
              <a:rPr lang="en-IN" sz="2400" dirty="0" err="1">
                <a:latin typeface="Times New Roman" panose="02020603050405020304" pitchFamily="18" charset="0"/>
                <a:cs typeface="Times New Roman" panose="02020603050405020304" pitchFamily="18" charset="0"/>
              </a:rPr>
              <a:t>spatio</a:t>
            </a:r>
            <a:r>
              <a:rPr lang="en-IN" sz="2400" dirty="0">
                <a:latin typeface="Times New Roman" panose="02020603050405020304" pitchFamily="18" charset="0"/>
                <a:cs typeface="Times New Roman" panose="02020603050405020304" pitchFamily="18" charset="0"/>
              </a:rPr>
              <a:t>-temporal model that captures both spatial and temporal information from the video. This model extracts meaningful features that represent the gestures or actions in the video</a:t>
            </a:r>
            <a:r>
              <a:rPr lang="en-IN" sz="2400" dirty="0" smtClean="0">
                <a:latin typeface="Times New Roman" panose="02020603050405020304" pitchFamily="18" charset="0"/>
                <a:cs typeface="Times New Roman" panose="02020603050405020304" pitchFamily="18" charset="0"/>
              </a:rPr>
              <a:t>.</a:t>
            </a:r>
          </a:p>
          <a:p>
            <a:pPr marL="0" indent="0" algn="just">
              <a:lnSpc>
                <a:spcPct val="150000"/>
              </a:lnSpc>
              <a:buNone/>
            </a:pPr>
            <a:endParaRPr lang="en-IN" sz="2400" dirty="0">
              <a:latin typeface="Times New Roman" panose="02020603050405020304" pitchFamily="18" charset="0"/>
              <a:cs typeface="Times New Roman" panose="02020603050405020304" pitchFamily="18" charset="0"/>
            </a:endParaRPr>
          </a:p>
          <a:p>
            <a:pPr marL="0" indent="0" algn="just">
              <a:lnSpc>
                <a:spcPct val="150000"/>
              </a:lnSpc>
              <a:buNone/>
            </a:pPr>
            <a:r>
              <a:rPr lang="en-IN" sz="2400" b="1" dirty="0">
                <a:latin typeface="Times New Roman" panose="02020603050405020304" pitchFamily="18" charset="0"/>
                <a:cs typeface="Times New Roman" panose="02020603050405020304" pitchFamily="18" charset="0"/>
              </a:rPr>
              <a:t>Testing Data Processing : </a:t>
            </a:r>
            <a:r>
              <a:rPr lang="en-IN" sz="2400" dirty="0">
                <a:latin typeface="Times New Roman" panose="02020603050405020304" pitchFamily="18" charset="0"/>
                <a:cs typeface="Times New Roman" panose="02020603050405020304" pitchFamily="18" charset="0"/>
              </a:rPr>
              <a:t>Similar to the training data, the testing data (which is used to evaluate the performance of the model) is also processed. The video is converted into frames, and the </a:t>
            </a:r>
            <a:r>
              <a:rPr lang="en-IN" sz="2400" dirty="0" err="1">
                <a:latin typeface="Times New Roman" panose="02020603050405020304" pitchFamily="18" charset="0"/>
                <a:cs typeface="Times New Roman" panose="02020603050405020304" pitchFamily="18" charset="0"/>
              </a:rPr>
              <a:t>spatio</a:t>
            </a:r>
            <a:r>
              <a:rPr lang="en-IN" sz="2400" dirty="0">
                <a:latin typeface="Times New Roman" panose="02020603050405020304" pitchFamily="18" charset="0"/>
                <a:cs typeface="Times New Roman" panose="02020603050405020304" pitchFamily="18" charset="0"/>
              </a:rPr>
              <a:t>-temporal model is applied to extract features.</a:t>
            </a:r>
          </a:p>
        </p:txBody>
      </p:sp>
    </p:spTree>
    <p:extLst>
      <p:ext uri="{BB962C8B-B14F-4D97-AF65-F5344CB8AC3E}">
        <p14:creationId xmlns:p14="http://schemas.microsoft.com/office/powerpoint/2010/main" val="168382666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53473" y="855807"/>
            <a:ext cx="10515600" cy="4351338"/>
          </a:xfrm>
        </p:spPr>
        <p:txBody>
          <a:bodyPr>
            <a:noAutofit/>
          </a:bodyPr>
          <a:lstStyle/>
          <a:p>
            <a:pPr marL="0" indent="0" algn="just">
              <a:lnSpc>
                <a:spcPct val="160000"/>
              </a:lnSpc>
              <a:buNone/>
            </a:pPr>
            <a:r>
              <a:rPr lang="en-IN" sz="2400" b="1" dirty="0">
                <a:latin typeface="Times New Roman" panose="02020603050405020304" pitchFamily="18" charset="0"/>
                <a:cs typeface="Times New Roman" panose="02020603050405020304" pitchFamily="18" charset="0"/>
              </a:rPr>
              <a:t>Feature Classification Using DRNN: </a:t>
            </a:r>
            <a:r>
              <a:rPr lang="en-IN" sz="2400" dirty="0">
                <a:latin typeface="Times New Roman" panose="02020603050405020304" pitchFamily="18" charset="0"/>
                <a:cs typeface="Times New Roman" panose="02020603050405020304" pitchFamily="18" charset="0"/>
              </a:rPr>
              <a:t>The extracted features from both the training and testing data are fed into a Deep Recurrent Neural Network (DRNN). This neural network is designed to handle sequential data and is used to classify the extracted video frames based on the learned features</a:t>
            </a:r>
            <a:r>
              <a:rPr lang="en-IN" sz="2400" dirty="0" smtClean="0">
                <a:latin typeface="Times New Roman" panose="02020603050405020304" pitchFamily="18" charset="0"/>
                <a:cs typeface="Times New Roman" panose="02020603050405020304" pitchFamily="18" charset="0"/>
              </a:rPr>
              <a:t>.</a:t>
            </a:r>
          </a:p>
          <a:p>
            <a:pPr marL="0" indent="0" algn="just">
              <a:lnSpc>
                <a:spcPct val="160000"/>
              </a:lnSpc>
              <a:buNone/>
            </a:pPr>
            <a:endParaRPr lang="en-IN" sz="2400" dirty="0" smtClean="0">
              <a:latin typeface="Times New Roman" panose="02020603050405020304" pitchFamily="18" charset="0"/>
              <a:cs typeface="Times New Roman" panose="02020603050405020304" pitchFamily="18" charset="0"/>
            </a:endParaRPr>
          </a:p>
          <a:p>
            <a:pPr marL="0" indent="0" algn="just">
              <a:lnSpc>
                <a:spcPct val="160000"/>
              </a:lnSpc>
              <a:buNone/>
            </a:pPr>
            <a:r>
              <a:rPr lang="en-IN" sz="2400" b="1" dirty="0">
                <a:latin typeface="Times New Roman" panose="02020603050405020304" pitchFamily="18" charset="0"/>
                <a:cs typeface="Times New Roman" panose="02020603050405020304" pitchFamily="18" charset="0"/>
              </a:rPr>
              <a:t>Abnormality Analysis: </a:t>
            </a:r>
            <a:r>
              <a:rPr lang="en-IN" sz="2400" dirty="0">
                <a:latin typeface="Times New Roman" panose="02020603050405020304" pitchFamily="18" charset="0"/>
                <a:cs typeface="Times New Roman" panose="02020603050405020304" pitchFamily="18" charset="0"/>
              </a:rPr>
              <a:t>After classification, the system undergoes an analysis phase where it examines the classified data for any anomalies or abnormalities. This step helps in identifying any deviations from the expected patterns or gestures.</a:t>
            </a:r>
          </a:p>
        </p:txBody>
      </p:sp>
    </p:spTree>
    <p:extLst>
      <p:ext uri="{BB962C8B-B14F-4D97-AF65-F5344CB8AC3E}">
        <p14:creationId xmlns:p14="http://schemas.microsoft.com/office/powerpoint/2010/main" val="193886366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b="1" dirty="0">
                <a:latin typeface="Times New Roman" panose="02020603050405020304" pitchFamily="18" charset="0"/>
                <a:cs typeface="Times New Roman" panose="02020603050405020304" pitchFamily="18" charset="0"/>
              </a:rPr>
              <a:t>Hardware Requirements</a:t>
            </a:r>
          </a:p>
        </p:txBody>
      </p:sp>
      <p:graphicFrame>
        <p:nvGraphicFramePr>
          <p:cNvPr id="5" name="Table 4"/>
          <p:cNvGraphicFramePr>
            <a:graphicFrameLocks noGrp="1"/>
          </p:cNvGraphicFramePr>
          <p:nvPr>
            <p:extLst>
              <p:ext uri="{D42A27DB-BD31-4B8C-83A1-F6EECF244321}">
                <p14:modId xmlns:p14="http://schemas.microsoft.com/office/powerpoint/2010/main" val="4225099347"/>
              </p:ext>
            </p:extLst>
          </p:nvPr>
        </p:nvGraphicFramePr>
        <p:xfrm>
          <a:off x="838198" y="1825625"/>
          <a:ext cx="8998528" cy="3568410"/>
        </p:xfrm>
        <a:graphic>
          <a:graphicData uri="http://schemas.openxmlformats.org/drawingml/2006/table">
            <a:tbl>
              <a:tblPr firstRow="1" bandRow="1">
                <a:tableStyleId>{5C22544A-7EE6-4342-B048-85BDC9FD1C3A}</a:tableStyleId>
              </a:tblPr>
              <a:tblGrid>
                <a:gridCol w="4499264"/>
                <a:gridCol w="4499264"/>
              </a:tblGrid>
              <a:tr h="713682">
                <a:tc>
                  <a:txBody>
                    <a:bodyPr/>
                    <a:lstStyle/>
                    <a:p>
                      <a:r>
                        <a:rPr lang="en-IN" sz="2400" b="0" dirty="0" smtClean="0">
                          <a:solidFill>
                            <a:schemeClr val="tx1"/>
                          </a:solidFill>
                          <a:latin typeface="Times New Roman" panose="02020603050405020304" pitchFamily="18" charset="0"/>
                          <a:cs typeface="Times New Roman" panose="02020603050405020304" pitchFamily="18" charset="0"/>
                        </a:rPr>
                        <a:t>RAM</a:t>
                      </a:r>
                      <a:endParaRPr lang="en-IN" sz="2400"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2400" b="0" dirty="0" smtClean="0">
                          <a:solidFill>
                            <a:schemeClr val="tx1"/>
                          </a:solidFill>
                          <a:latin typeface="Times New Roman" panose="02020603050405020304" pitchFamily="18" charset="0"/>
                          <a:cs typeface="Times New Roman" panose="02020603050405020304" pitchFamily="18" charset="0"/>
                        </a:rPr>
                        <a:t>8 GB</a:t>
                      </a:r>
                      <a:endParaRPr lang="en-IN" sz="2400"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13682">
                <a:tc>
                  <a:txBody>
                    <a:bodyPr/>
                    <a:lstStyle/>
                    <a:p>
                      <a:r>
                        <a:rPr lang="en-IN" sz="2400" dirty="0" smtClean="0">
                          <a:solidFill>
                            <a:schemeClr val="tx1"/>
                          </a:solidFill>
                          <a:latin typeface="Times New Roman" panose="02020603050405020304" pitchFamily="18" charset="0"/>
                          <a:cs typeface="Times New Roman" panose="02020603050405020304" pitchFamily="18" charset="0"/>
                        </a:rPr>
                        <a:t>PROCESSOR SPEED</a:t>
                      </a:r>
                      <a:endParaRPr lang="en-IN" sz="24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2400" dirty="0" smtClean="0">
                          <a:solidFill>
                            <a:schemeClr val="tx1"/>
                          </a:solidFill>
                          <a:latin typeface="Times New Roman" panose="02020603050405020304" pitchFamily="18" charset="0"/>
                          <a:cs typeface="Times New Roman" panose="02020603050405020304" pitchFamily="18" charset="0"/>
                        </a:rPr>
                        <a:t>2 GHz</a:t>
                      </a:r>
                      <a:endParaRPr lang="en-IN" sz="24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13682">
                <a:tc>
                  <a:txBody>
                    <a:bodyPr/>
                    <a:lstStyle/>
                    <a:p>
                      <a:r>
                        <a:rPr lang="en-IN" sz="2400" dirty="0" smtClean="0">
                          <a:solidFill>
                            <a:schemeClr val="tx1"/>
                          </a:solidFill>
                          <a:latin typeface="Times New Roman" panose="02020603050405020304" pitchFamily="18" charset="0"/>
                          <a:cs typeface="Times New Roman" panose="02020603050405020304" pitchFamily="18" charset="0"/>
                        </a:rPr>
                        <a:t>HARD DISK</a:t>
                      </a:r>
                      <a:endParaRPr lang="en-IN" sz="24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2400" dirty="0" smtClean="0">
                          <a:solidFill>
                            <a:schemeClr val="tx1"/>
                          </a:solidFill>
                          <a:latin typeface="Times New Roman" panose="02020603050405020304" pitchFamily="18" charset="0"/>
                          <a:cs typeface="Times New Roman" panose="02020603050405020304" pitchFamily="18" charset="0"/>
                        </a:rPr>
                        <a:t>120 GB</a:t>
                      </a:r>
                      <a:endParaRPr lang="en-IN" sz="24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13682">
                <a:tc>
                  <a:txBody>
                    <a:bodyPr/>
                    <a:lstStyle/>
                    <a:p>
                      <a:r>
                        <a:rPr lang="en-IN" sz="2400" dirty="0" smtClean="0">
                          <a:solidFill>
                            <a:schemeClr val="tx1"/>
                          </a:solidFill>
                          <a:latin typeface="Times New Roman" panose="02020603050405020304" pitchFamily="18" charset="0"/>
                          <a:cs typeface="Times New Roman" panose="02020603050405020304" pitchFamily="18" charset="0"/>
                        </a:rPr>
                        <a:t>PROCESSOR</a:t>
                      </a:r>
                      <a:endParaRPr lang="en-IN" sz="24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2400" dirty="0" smtClean="0">
                          <a:solidFill>
                            <a:schemeClr val="tx1"/>
                          </a:solidFill>
                          <a:latin typeface="Times New Roman" panose="02020603050405020304" pitchFamily="18" charset="0"/>
                          <a:cs typeface="Times New Roman" panose="02020603050405020304" pitchFamily="18" charset="0"/>
                        </a:rPr>
                        <a:t>Intel Core i5</a:t>
                      </a:r>
                      <a:endParaRPr lang="en-IN" sz="24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13682">
                <a:tc>
                  <a:txBody>
                    <a:bodyPr/>
                    <a:lstStyle/>
                    <a:p>
                      <a:r>
                        <a:rPr lang="en-IN" sz="2400" dirty="0" smtClean="0">
                          <a:solidFill>
                            <a:schemeClr val="tx1"/>
                          </a:solidFill>
                          <a:latin typeface="Times New Roman" panose="02020603050405020304" pitchFamily="18" charset="0"/>
                          <a:cs typeface="Times New Roman" panose="02020603050405020304" pitchFamily="18" charset="0"/>
                        </a:rPr>
                        <a:t>CCTV Surveillance</a:t>
                      </a:r>
                      <a:endParaRPr lang="en-IN" sz="24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24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382815714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b="1" dirty="0" smtClean="0">
                <a:latin typeface="Times New Roman" panose="02020603050405020304" pitchFamily="18" charset="0"/>
                <a:cs typeface="Times New Roman" panose="02020603050405020304" pitchFamily="18" charset="0"/>
              </a:rPr>
              <a:t>Software </a:t>
            </a:r>
            <a:r>
              <a:rPr lang="en-IN" sz="2800" b="1" dirty="0">
                <a:latin typeface="Times New Roman" panose="02020603050405020304" pitchFamily="18" charset="0"/>
                <a:cs typeface="Times New Roman" panose="02020603050405020304" pitchFamily="18" charset="0"/>
              </a:rPr>
              <a:t>Requirements</a:t>
            </a:r>
          </a:p>
        </p:txBody>
      </p:sp>
      <p:graphicFrame>
        <p:nvGraphicFramePr>
          <p:cNvPr id="5" name="Table 4"/>
          <p:cNvGraphicFramePr>
            <a:graphicFrameLocks noGrp="1"/>
          </p:cNvGraphicFramePr>
          <p:nvPr>
            <p:extLst>
              <p:ext uri="{D42A27DB-BD31-4B8C-83A1-F6EECF244321}">
                <p14:modId xmlns:p14="http://schemas.microsoft.com/office/powerpoint/2010/main" val="2876848542"/>
              </p:ext>
            </p:extLst>
          </p:nvPr>
        </p:nvGraphicFramePr>
        <p:xfrm>
          <a:off x="838200" y="1825625"/>
          <a:ext cx="8128000" cy="3337500"/>
        </p:xfrm>
        <a:graphic>
          <a:graphicData uri="http://schemas.openxmlformats.org/drawingml/2006/table">
            <a:tbl>
              <a:tblPr firstRow="1" bandRow="1">
                <a:tableStyleId>{5C22544A-7EE6-4342-B048-85BDC9FD1C3A}</a:tableStyleId>
              </a:tblPr>
              <a:tblGrid>
                <a:gridCol w="4064000"/>
                <a:gridCol w="4064000"/>
              </a:tblGrid>
              <a:tr h="667500">
                <a:tc>
                  <a:txBody>
                    <a:bodyPr/>
                    <a:lstStyle/>
                    <a:p>
                      <a:r>
                        <a:rPr lang="en-IN" sz="2400" b="0" dirty="0" smtClean="0">
                          <a:solidFill>
                            <a:schemeClr val="tx1"/>
                          </a:solidFill>
                          <a:latin typeface="Times New Roman" panose="02020603050405020304" pitchFamily="18" charset="0"/>
                          <a:cs typeface="Times New Roman" panose="02020603050405020304" pitchFamily="18" charset="0"/>
                        </a:rPr>
                        <a:t>Operating system</a:t>
                      </a:r>
                      <a:endParaRPr lang="en-IN" sz="2400"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2400" b="0" dirty="0" smtClean="0">
                          <a:solidFill>
                            <a:schemeClr val="tx1"/>
                          </a:solidFill>
                          <a:latin typeface="Times New Roman" panose="02020603050405020304" pitchFamily="18" charset="0"/>
                          <a:cs typeface="Times New Roman" panose="02020603050405020304" pitchFamily="18" charset="0"/>
                        </a:rPr>
                        <a:t>Windows 11</a:t>
                      </a:r>
                      <a:endParaRPr lang="en-IN" sz="2400"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667500">
                <a:tc>
                  <a:txBody>
                    <a:bodyPr/>
                    <a:lstStyle/>
                    <a:p>
                      <a:r>
                        <a:rPr lang="en-IN" sz="2400" dirty="0" smtClean="0">
                          <a:solidFill>
                            <a:schemeClr val="tx1"/>
                          </a:solidFill>
                          <a:latin typeface="Times New Roman" panose="02020603050405020304" pitchFamily="18" charset="0"/>
                          <a:cs typeface="Times New Roman" panose="02020603050405020304" pitchFamily="18" charset="0"/>
                        </a:rPr>
                        <a:t>Technology</a:t>
                      </a:r>
                      <a:endParaRPr lang="en-IN" sz="24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2400" dirty="0" smtClean="0">
                          <a:solidFill>
                            <a:schemeClr val="tx1"/>
                          </a:solidFill>
                          <a:latin typeface="Times New Roman" panose="02020603050405020304" pitchFamily="18" charset="0"/>
                          <a:cs typeface="Times New Roman" panose="02020603050405020304" pitchFamily="18" charset="0"/>
                        </a:rPr>
                        <a:t>Computer vision</a:t>
                      </a:r>
                      <a:endParaRPr lang="en-IN" sz="24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667500">
                <a:tc>
                  <a:txBody>
                    <a:bodyPr/>
                    <a:lstStyle/>
                    <a:p>
                      <a:r>
                        <a:rPr lang="en-IN" sz="2400" dirty="0" smtClean="0">
                          <a:solidFill>
                            <a:schemeClr val="tx1"/>
                          </a:solidFill>
                          <a:latin typeface="Times New Roman" panose="02020603050405020304" pitchFamily="18" charset="0"/>
                          <a:cs typeface="Times New Roman" panose="02020603050405020304" pitchFamily="18" charset="0"/>
                        </a:rPr>
                        <a:t>Programming Language</a:t>
                      </a:r>
                      <a:endParaRPr lang="en-IN" sz="24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2400" dirty="0" smtClean="0">
                          <a:solidFill>
                            <a:schemeClr val="tx1"/>
                          </a:solidFill>
                          <a:latin typeface="Times New Roman" panose="02020603050405020304" pitchFamily="18" charset="0"/>
                          <a:cs typeface="Times New Roman" panose="02020603050405020304" pitchFamily="18" charset="0"/>
                        </a:rPr>
                        <a:t>Python</a:t>
                      </a:r>
                      <a:endParaRPr lang="en-IN" sz="24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667500">
                <a:tc>
                  <a:txBody>
                    <a:bodyPr/>
                    <a:lstStyle/>
                    <a:p>
                      <a:r>
                        <a:rPr lang="en-IN" sz="2400" dirty="0" smtClean="0">
                          <a:solidFill>
                            <a:schemeClr val="tx1"/>
                          </a:solidFill>
                          <a:latin typeface="Times New Roman" panose="02020603050405020304" pitchFamily="18" charset="0"/>
                          <a:cs typeface="Times New Roman" panose="02020603050405020304" pitchFamily="18" charset="0"/>
                        </a:rPr>
                        <a:t>Web Browser</a:t>
                      </a:r>
                      <a:endParaRPr lang="en-IN" sz="24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2400" dirty="0" smtClean="0">
                          <a:solidFill>
                            <a:schemeClr val="tx1"/>
                          </a:solidFill>
                          <a:latin typeface="Times New Roman" panose="02020603050405020304" pitchFamily="18" charset="0"/>
                          <a:cs typeface="Times New Roman" panose="02020603050405020304" pitchFamily="18" charset="0"/>
                        </a:rPr>
                        <a:t>Google Chrome</a:t>
                      </a:r>
                      <a:endParaRPr lang="en-IN" sz="24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667500">
                <a:tc>
                  <a:txBody>
                    <a:bodyPr/>
                    <a:lstStyle/>
                    <a:p>
                      <a:r>
                        <a:rPr lang="en-IN" sz="2400" dirty="0" smtClean="0">
                          <a:solidFill>
                            <a:schemeClr val="tx1"/>
                          </a:solidFill>
                          <a:latin typeface="Times New Roman" panose="02020603050405020304" pitchFamily="18" charset="0"/>
                          <a:cs typeface="Times New Roman" panose="02020603050405020304" pitchFamily="18" charset="0"/>
                        </a:rPr>
                        <a:t>IDE</a:t>
                      </a:r>
                      <a:endParaRPr lang="en-IN" sz="24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2400" dirty="0" err="1" smtClean="0">
                          <a:solidFill>
                            <a:schemeClr val="tx1"/>
                          </a:solidFill>
                          <a:latin typeface="Times New Roman" panose="02020603050405020304" pitchFamily="18" charset="0"/>
                          <a:cs typeface="Times New Roman" panose="02020603050405020304" pitchFamily="18" charset="0"/>
                        </a:rPr>
                        <a:t>Jupyter</a:t>
                      </a:r>
                      <a:r>
                        <a:rPr lang="en-IN" sz="2400" dirty="0" smtClean="0">
                          <a:solidFill>
                            <a:schemeClr val="tx1"/>
                          </a:solidFill>
                          <a:latin typeface="Times New Roman" panose="02020603050405020304" pitchFamily="18" charset="0"/>
                          <a:cs typeface="Times New Roman" panose="02020603050405020304" pitchFamily="18" charset="0"/>
                        </a:rPr>
                        <a:t> Notebook</a:t>
                      </a:r>
                      <a:endParaRPr lang="en-IN" sz="24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9162014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dirty="0">
                <a:latin typeface="Times New Roman" panose="02020603050405020304" pitchFamily="18" charset="0"/>
                <a:cs typeface="Times New Roman" panose="02020603050405020304" pitchFamily="18" charset="0"/>
              </a:rPr>
              <a:t>Project Schedule</a:t>
            </a:r>
          </a:p>
        </p:txBody>
      </p:sp>
      <p:graphicFrame>
        <p:nvGraphicFramePr>
          <p:cNvPr id="4" name="Table 3"/>
          <p:cNvGraphicFramePr>
            <a:graphicFrameLocks noGrp="1"/>
          </p:cNvGraphicFramePr>
          <p:nvPr>
            <p:extLst>
              <p:ext uri="{D42A27DB-BD31-4B8C-83A1-F6EECF244321}">
                <p14:modId xmlns:p14="http://schemas.microsoft.com/office/powerpoint/2010/main" val="2959999792"/>
              </p:ext>
            </p:extLst>
          </p:nvPr>
        </p:nvGraphicFramePr>
        <p:xfrm>
          <a:off x="838200" y="1566680"/>
          <a:ext cx="8026400" cy="4316541"/>
        </p:xfrm>
        <a:graphic>
          <a:graphicData uri="http://schemas.openxmlformats.org/drawingml/2006/table">
            <a:tbl>
              <a:tblPr firstRow="1" bandRow="1">
                <a:tableStyleId>{21E4AEA4-8DFA-4A89-87EB-49C32662AFE0}</a:tableStyleId>
              </a:tblPr>
              <a:tblGrid>
                <a:gridCol w="4013200"/>
                <a:gridCol w="4013200"/>
              </a:tblGrid>
              <a:tr h="615887">
                <a:tc>
                  <a:txBody>
                    <a:bodyPr/>
                    <a:lstStyle/>
                    <a:p>
                      <a:r>
                        <a:rPr lang="en-IN" sz="2400" b="0" dirty="0" smtClean="0">
                          <a:solidFill>
                            <a:schemeClr val="tx1"/>
                          </a:solidFill>
                          <a:latin typeface="Times New Roman" panose="02020603050405020304" pitchFamily="18" charset="0"/>
                          <a:cs typeface="Times New Roman" panose="02020603050405020304" pitchFamily="18" charset="0"/>
                        </a:rPr>
                        <a:t>PROBLEM STATEMENT</a:t>
                      </a:r>
                      <a:endParaRPr lang="en-IN" sz="2400"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2400" b="0" dirty="0" smtClean="0">
                          <a:solidFill>
                            <a:schemeClr val="tx1"/>
                          </a:solidFill>
                          <a:latin typeface="Times New Roman" panose="02020603050405020304" pitchFamily="18" charset="0"/>
                          <a:cs typeface="Times New Roman" panose="02020603050405020304" pitchFamily="18" charset="0"/>
                        </a:rPr>
                        <a:t>SEPTEMBER</a:t>
                      </a:r>
                      <a:endParaRPr lang="en-IN" sz="2400"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615887">
                <a:tc>
                  <a:txBody>
                    <a:bodyPr/>
                    <a:lstStyle/>
                    <a:p>
                      <a:r>
                        <a:rPr lang="en-IN" sz="2400" dirty="0" smtClean="0">
                          <a:solidFill>
                            <a:schemeClr val="tx1"/>
                          </a:solidFill>
                          <a:latin typeface="Times New Roman" panose="02020603050405020304" pitchFamily="18" charset="0"/>
                          <a:cs typeface="Times New Roman" panose="02020603050405020304" pitchFamily="18" charset="0"/>
                        </a:rPr>
                        <a:t>SYNOPSIS &amp; REQUIREMENTS</a:t>
                      </a:r>
                      <a:endParaRPr lang="en-IN" sz="24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2400" dirty="0" smtClean="0">
                          <a:solidFill>
                            <a:schemeClr val="tx1"/>
                          </a:solidFill>
                          <a:latin typeface="Times New Roman" panose="02020603050405020304" pitchFamily="18" charset="0"/>
                          <a:cs typeface="Times New Roman" panose="02020603050405020304" pitchFamily="18" charset="0"/>
                        </a:rPr>
                        <a:t>OCTOBER &amp; NOVEMBER</a:t>
                      </a:r>
                      <a:endParaRPr lang="en-IN" sz="24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615887">
                <a:tc>
                  <a:txBody>
                    <a:bodyPr/>
                    <a:lstStyle/>
                    <a:p>
                      <a:r>
                        <a:rPr lang="en-IN" sz="2400" dirty="0" smtClean="0">
                          <a:solidFill>
                            <a:schemeClr val="tx1"/>
                          </a:solidFill>
                          <a:latin typeface="Times New Roman" panose="02020603050405020304" pitchFamily="18" charset="0"/>
                          <a:cs typeface="Times New Roman" panose="02020603050405020304" pitchFamily="18" charset="0"/>
                        </a:rPr>
                        <a:t>ANALYSIS</a:t>
                      </a:r>
                      <a:endParaRPr lang="en-IN" sz="24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2400" dirty="0" smtClean="0">
                          <a:solidFill>
                            <a:schemeClr val="tx1"/>
                          </a:solidFill>
                          <a:latin typeface="Times New Roman" panose="02020603050405020304" pitchFamily="18" charset="0"/>
                          <a:cs typeface="Times New Roman" panose="02020603050405020304" pitchFamily="18" charset="0"/>
                        </a:rPr>
                        <a:t>DECEMBER &amp; JANUARY</a:t>
                      </a:r>
                      <a:endParaRPr lang="en-IN" sz="24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615887">
                <a:tc>
                  <a:txBody>
                    <a:bodyPr/>
                    <a:lstStyle/>
                    <a:p>
                      <a:r>
                        <a:rPr lang="en-IN" sz="2400" dirty="0" smtClean="0">
                          <a:solidFill>
                            <a:schemeClr val="tx1"/>
                          </a:solidFill>
                          <a:latin typeface="Times New Roman" panose="02020603050405020304" pitchFamily="18" charset="0"/>
                          <a:cs typeface="Times New Roman" panose="02020603050405020304" pitchFamily="18" charset="0"/>
                        </a:rPr>
                        <a:t>PROJECT DESIGN</a:t>
                      </a:r>
                      <a:endParaRPr lang="en-IN" sz="24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2400" dirty="0" smtClean="0">
                          <a:solidFill>
                            <a:schemeClr val="tx1"/>
                          </a:solidFill>
                          <a:latin typeface="Times New Roman" panose="02020603050405020304" pitchFamily="18" charset="0"/>
                          <a:cs typeface="Times New Roman" panose="02020603050405020304" pitchFamily="18" charset="0"/>
                        </a:rPr>
                        <a:t>FEBRUARY</a:t>
                      </a:r>
                      <a:endParaRPr lang="en-IN" sz="24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615887">
                <a:tc>
                  <a:txBody>
                    <a:bodyPr/>
                    <a:lstStyle/>
                    <a:p>
                      <a:r>
                        <a:rPr lang="en-IN" sz="2400" dirty="0" smtClean="0">
                          <a:solidFill>
                            <a:schemeClr val="tx1"/>
                          </a:solidFill>
                          <a:latin typeface="Times New Roman" panose="02020603050405020304" pitchFamily="18" charset="0"/>
                          <a:cs typeface="Times New Roman" panose="02020603050405020304" pitchFamily="18" charset="0"/>
                        </a:rPr>
                        <a:t>IMPLIMENTATION &amp; TESTING</a:t>
                      </a:r>
                      <a:endParaRPr lang="en-IN" sz="24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2400" dirty="0" smtClean="0">
                          <a:solidFill>
                            <a:schemeClr val="tx1"/>
                          </a:solidFill>
                          <a:latin typeface="Times New Roman" panose="02020603050405020304" pitchFamily="18" charset="0"/>
                          <a:cs typeface="Times New Roman" panose="02020603050405020304" pitchFamily="18" charset="0"/>
                        </a:rPr>
                        <a:t>MARCH</a:t>
                      </a:r>
                      <a:endParaRPr lang="en-IN" sz="24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615887">
                <a:tc>
                  <a:txBody>
                    <a:bodyPr/>
                    <a:lstStyle/>
                    <a:p>
                      <a:r>
                        <a:rPr lang="en-IN" sz="2400" dirty="0" smtClean="0">
                          <a:solidFill>
                            <a:schemeClr val="tx1"/>
                          </a:solidFill>
                          <a:latin typeface="Times New Roman" panose="02020603050405020304" pitchFamily="18" charset="0"/>
                          <a:cs typeface="Times New Roman" panose="02020603050405020304" pitchFamily="18" charset="0"/>
                        </a:rPr>
                        <a:t>DOCUMENTATION SUBMISSION</a:t>
                      </a:r>
                      <a:endParaRPr lang="en-IN" sz="24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2400" dirty="0" smtClean="0">
                          <a:solidFill>
                            <a:schemeClr val="tx1"/>
                          </a:solidFill>
                          <a:latin typeface="Times New Roman" panose="02020603050405020304" pitchFamily="18" charset="0"/>
                          <a:cs typeface="Times New Roman" panose="02020603050405020304" pitchFamily="18" charset="0"/>
                        </a:rPr>
                        <a:t>APRIL</a:t>
                      </a:r>
                      <a:endParaRPr lang="en-IN" sz="24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396015567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7457"/>
            <a:ext cx="10515600" cy="1325563"/>
          </a:xfrm>
        </p:spPr>
        <p:txBody>
          <a:bodyPr>
            <a:normAutofit/>
          </a:bodyPr>
          <a:lstStyle/>
          <a:p>
            <a:r>
              <a:rPr lang="en-IN" sz="2800" dirty="0">
                <a:latin typeface="Times New Roman" panose="02020603050405020304" pitchFamily="18" charset="0"/>
                <a:cs typeface="Times New Roman" panose="02020603050405020304" pitchFamily="18" charset="0"/>
              </a:rPr>
              <a:t>References</a:t>
            </a:r>
          </a:p>
        </p:txBody>
      </p:sp>
      <p:sp>
        <p:nvSpPr>
          <p:cNvPr id="3" name="Content Placeholder 2"/>
          <p:cNvSpPr>
            <a:spLocks noGrp="1"/>
          </p:cNvSpPr>
          <p:nvPr>
            <p:ph idx="1"/>
          </p:nvPr>
        </p:nvSpPr>
        <p:spPr>
          <a:xfrm>
            <a:off x="838200" y="1086715"/>
            <a:ext cx="10515600" cy="4926157"/>
          </a:xfrm>
        </p:spPr>
        <p:txBody>
          <a:bodyPr>
            <a:noAutofit/>
          </a:bodyPr>
          <a:lstStyle/>
          <a:p>
            <a:pPr marL="0" indent="0" algn="just">
              <a:lnSpc>
                <a:spcPct val="110000"/>
              </a:lnSpc>
              <a:buNone/>
            </a:pPr>
            <a:r>
              <a:rPr lang="en-IN" sz="2400" dirty="0">
                <a:latin typeface="Times New Roman" panose="02020603050405020304" pitchFamily="18" charset="0"/>
                <a:cs typeface="Times New Roman" panose="02020603050405020304" pitchFamily="18" charset="0"/>
              </a:rPr>
              <a:t>[1] N. Y. </a:t>
            </a:r>
            <a:r>
              <a:rPr lang="en-IN" sz="2400" dirty="0" err="1">
                <a:latin typeface="Times New Roman" panose="02020603050405020304" pitchFamily="18" charset="0"/>
                <a:cs typeface="Times New Roman" panose="02020603050405020304" pitchFamily="18" charset="0"/>
              </a:rPr>
              <a:t>Katkar</a:t>
            </a:r>
            <a:r>
              <a:rPr lang="en-IN" sz="2400" dirty="0">
                <a:latin typeface="Times New Roman" panose="02020603050405020304" pitchFamily="18" charset="0"/>
                <a:cs typeface="Times New Roman" panose="02020603050405020304" pitchFamily="18" charset="0"/>
              </a:rPr>
              <a:t> and V. K . Garg Detection and Tracking the Criminal Activity using Network of CCTV cameras," 2022 3rd International Conference on Smart Electronics and Communication (ICOSEC), 2022, pp. 664-668, </a:t>
            </a:r>
            <a:r>
              <a:rPr lang="en-IN" sz="2400" dirty="0" err="1">
                <a:latin typeface="Times New Roman" panose="02020603050405020304" pitchFamily="18" charset="0"/>
                <a:cs typeface="Times New Roman" panose="02020603050405020304" pitchFamily="18" charset="0"/>
              </a:rPr>
              <a:t>doi</a:t>
            </a:r>
            <a:r>
              <a:rPr lang="en-IN" sz="2400" dirty="0">
                <a:latin typeface="Times New Roman" panose="02020603050405020304" pitchFamily="18" charset="0"/>
                <a:cs typeface="Times New Roman" panose="02020603050405020304" pitchFamily="18" charset="0"/>
              </a:rPr>
              <a:t>: 10.1109/ICOSEC54921.2022.9952104</a:t>
            </a:r>
            <a:r>
              <a:rPr lang="en-IN" sz="2400" dirty="0" smtClean="0">
                <a:latin typeface="Times New Roman" panose="02020603050405020304" pitchFamily="18" charset="0"/>
                <a:cs typeface="Times New Roman" panose="02020603050405020304" pitchFamily="18" charset="0"/>
              </a:rPr>
              <a:t>.</a:t>
            </a:r>
          </a:p>
          <a:p>
            <a:pPr marL="0" indent="0" algn="just">
              <a:lnSpc>
                <a:spcPct val="110000"/>
              </a:lnSpc>
              <a:buNone/>
            </a:pPr>
            <a:r>
              <a:rPr lang="en-IN" sz="2400" dirty="0" smtClean="0">
                <a:latin typeface="Times New Roman" panose="02020603050405020304" pitchFamily="18" charset="0"/>
                <a:cs typeface="Times New Roman" panose="02020603050405020304" pitchFamily="18" charset="0"/>
              </a:rPr>
              <a:t>[</a:t>
            </a:r>
            <a:r>
              <a:rPr lang="en-IN" sz="2400" dirty="0">
                <a:latin typeface="Times New Roman" panose="02020603050405020304" pitchFamily="18" charset="0"/>
                <a:cs typeface="Times New Roman" panose="02020603050405020304" pitchFamily="18" charset="0"/>
              </a:rPr>
              <a:t>2]N. </a:t>
            </a:r>
            <a:r>
              <a:rPr lang="en-IN" sz="2400" dirty="0" err="1">
                <a:latin typeface="Times New Roman" panose="02020603050405020304" pitchFamily="18" charset="0"/>
                <a:cs typeface="Times New Roman" panose="02020603050405020304" pitchFamily="18" charset="0"/>
              </a:rPr>
              <a:t>Hoohony</a:t>
            </a:r>
            <a:r>
              <a:rPr lang="en-IN" sz="2400" dirty="0">
                <a:latin typeface="Times New Roman" panose="02020603050405020304" pitchFamily="18" charset="0"/>
                <a:cs typeface="Times New Roman" panose="02020603050405020304" pitchFamily="18" charset="0"/>
              </a:rPr>
              <a:t> P </a:t>
            </a:r>
            <a:r>
              <a:rPr lang="en-IN" sz="2400" dirty="0" err="1">
                <a:latin typeface="Times New Roman" panose="02020603050405020304" pitchFamily="18" charset="0"/>
                <a:cs typeface="Times New Roman" panose="02020603050405020304" pitchFamily="18" charset="0"/>
              </a:rPr>
              <a:t>Chotivatunyu</a:t>
            </a:r>
            <a:r>
              <a:rPr lang="en-IN" sz="2400" dirty="0">
                <a:latin typeface="Times New Roman" panose="02020603050405020304" pitchFamily="18" charset="0"/>
                <a:cs typeface="Times New Roman" panose="02020603050405020304" pitchFamily="18" charset="0"/>
              </a:rPr>
              <a:t>, S. </a:t>
            </a:r>
            <a:r>
              <a:rPr lang="en-IN" sz="2400" dirty="0" err="1">
                <a:latin typeface="Times New Roman" panose="02020603050405020304" pitchFamily="18" charset="0"/>
                <a:cs typeface="Times New Roman" panose="02020603050405020304" pitchFamily="18" charset="0"/>
              </a:rPr>
              <a:t>Yuenyong</a:t>
            </a:r>
            <a:r>
              <a:rPr lang="en-IN" sz="2400" dirty="0">
                <a:latin typeface="Times New Roman" panose="02020603050405020304" pitchFamily="18" charset="0"/>
                <a:cs typeface="Times New Roman" panose="02020603050405020304" pitchFamily="18" charset="0"/>
              </a:rPr>
              <a:t>, K. </a:t>
            </a:r>
            <a:r>
              <a:rPr lang="en-IN" sz="2400" dirty="0" err="1">
                <a:latin typeface="Times New Roman" panose="02020603050405020304" pitchFamily="18" charset="0"/>
                <a:cs typeface="Times New Roman" panose="02020603050405020304" pitchFamily="18" charset="0"/>
              </a:rPr>
              <a:t>Wongpatikaseree</a:t>
            </a:r>
            <a:r>
              <a:rPr lang="en-IN" sz="2400" dirty="0">
                <a:latin typeface="Times New Roman" panose="02020603050405020304" pitchFamily="18" charset="0"/>
                <a:cs typeface="Times New Roman" panose="02020603050405020304" pitchFamily="18" charset="0"/>
              </a:rPr>
              <a:t>, S. </a:t>
            </a:r>
            <a:r>
              <a:rPr lang="en-IN" sz="2400" dirty="0" err="1">
                <a:latin typeface="Times New Roman" panose="02020603050405020304" pitchFamily="18" charset="0"/>
                <a:cs typeface="Times New Roman" panose="02020603050405020304" pitchFamily="18" charset="0"/>
              </a:rPr>
              <a:t>Mekruksavanich</a:t>
            </a:r>
            <a:r>
              <a:rPr lang="en-IN" sz="2400" dirty="0">
                <a:latin typeface="Times New Roman" panose="02020603050405020304" pitchFamily="18" charset="0"/>
                <a:cs typeface="Times New Roman" panose="02020603050405020304" pitchFamily="18" charset="0"/>
              </a:rPr>
              <a:t> and A. </a:t>
            </a:r>
            <a:r>
              <a:rPr lang="en-IN" sz="2400" dirty="0" err="1">
                <a:latin typeface="Times New Roman" panose="02020603050405020304" pitchFamily="18" charset="0"/>
                <a:cs typeface="Times New Roman" panose="02020603050405020304" pitchFamily="18" charset="0"/>
              </a:rPr>
              <a:t>Jitpattanakuk</a:t>
            </a:r>
            <a:r>
              <a:rPr lang="en-IN" sz="2400" dirty="0">
                <a:latin typeface="Times New Roman" panose="02020603050405020304" pitchFamily="18" charset="0"/>
                <a:cs typeface="Times New Roman" panose="02020603050405020304" pitchFamily="18" charset="0"/>
              </a:rPr>
              <a:t>, "Object Identification and Localization of Visual Explanation for Weapon Detection," 2022 Research, Invention, and Innovation Congress: Innovative Electricals and Electronics (RI2C), 2022, pp </a:t>
            </a:r>
            <a:r>
              <a:rPr lang="en-IN" sz="2400" dirty="0" smtClean="0">
                <a:latin typeface="Times New Roman" panose="02020603050405020304" pitchFamily="18" charset="0"/>
                <a:cs typeface="Times New Roman" panose="02020603050405020304" pitchFamily="18" charset="0"/>
              </a:rPr>
              <a:t>144-147</a:t>
            </a:r>
          </a:p>
          <a:p>
            <a:pPr marL="0" indent="0" algn="just">
              <a:lnSpc>
                <a:spcPct val="110000"/>
              </a:lnSpc>
              <a:buNone/>
            </a:pPr>
            <a:r>
              <a:rPr lang="en-IN" sz="2400" dirty="0" smtClean="0">
                <a:latin typeface="Times New Roman" panose="02020603050405020304" pitchFamily="18" charset="0"/>
                <a:cs typeface="Times New Roman" panose="02020603050405020304" pitchFamily="18" charset="0"/>
              </a:rPr>
              <a:t>[</a:t>
            </a:r>
            <a:r>
              <a:rPr lang="en-IN" sz="2400" dirty="0">
                <a:latin typeface="Times New Roman" panose="02020603050405020304" pitchFamily="18" charset="0"/>
                <a:cs typeface="Times New Roman" panose="02020603050405020304" pitchFamily="18" charset="0"/>
              </a:rPr>
              <a:t>3] J. </a:t>
            </a:r>
            <a:r>
              <a:rPr lang="en-IN" sz="2400" dirty="0" err="1">
                <a:latin typeface="Times New Roman" panose="02020603050405020304" pitchFamily="18" charset="0"/>
                <a:cs typeface="Times New Roman" panose="02020603050405020304" pitchFamily="18" charset="0"/>
              </a:rPr>
              <a:t>Candamo</a:t>
            </a:r>
            <a:r>
              <a:rPr lang="en-IN" sz="2400" dirty="0">
                <a:latin typeface="Times New Roman" panose="02020603050405020304" pitchFamily="18" charset="0"/>
                <a:cs typeface="Times New Roman" panose="02020603050405020304" pitchFamily="18" charset="0"/>
              </a:rPr>
              <a:t>, M. Shreve B </a:t>
            </a:r>
            <a:r>
              <a:rPr lang="en-IN" sz="2400" dirty="0" err="1">
                <a:latin typeface="Times New Roman" panose="02020603050405020304" pitchFamily="18" charset="0"/>
                <a:cs typeface="Times New Roman" panose="02020603050405020304" pitchFamily="18" charset="0"/>
              </a:rPr>
              <a:t>Goldgof</a:t>
            </a:r>
            <a:r>
              <a:rPr lang="en-IN" sz="2400" dirty="0">
                <a:latin typeface="Times New Roman" panose="02020603050405020304" pitchFamily="18" charset="0"/>
                <a:cs typeface="Times New Roman" panose="02020603050405020304" pitchFamily="18" charset="0"/>
              </a:rPr>
              <a:t>, D. B. Sapper and R. </a:t>
            </a:r>
            <a:r>
              <a:rPr lang="en-IN" sz="2400" dirty="0" err="1">
                <a:latin typeface="Times New Roman" panose="02020603050405020304" pitchFamily="18" charset="0"/>
                <a:cs typeface="Times New Roman" panose="02020603050405020304" pitchFamily="18" charset="0"/>
              </a:rPr>
              <a:t>Kasturi</a:t>
            </a:r>
            <a:r>
              <a:rPr lang="en-IN" sz="2400" dirty="0">
                <a:latin typeface="Times New Roman" panose="02020603050405020304" pitchFamily="18" charset="0"/>
                <a:cs typeface="Times New Roman" panose="02020603050405020304" pitchFamily="18" charset="0"/>
              </a:rPr>
              <a:t>, "Understanding Transit Scenes: A Survey on </a:t>
            </a:r>
            <a:r>
              <a:rPr lang="en-IN" sz="2400" dirty="0" err="1">
                <a:latin typeface="Times New Roman" panose="02020603050405020304" pitchFamily="18" charset="0"/>
                <a:cs typeface="Times New Roman" panose="02020603050405020304" pitchFamily="18" charset="0"/>
              </a:rPr>
              <a:t>luu</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Behavior</a:t>
            </a:r>
            <a:r>
              <a:rPr lang="en-IN" sz="2400" dirty="0">
                <a:latin typeface="Times New Roman" panose="02020603050405020304" pitchFamily="18" charset="0"/>
                <a:cs typeface="Times New Roman" panose="02020603050405020304" pitchFamily="18" charset="0"/>
              </a:rPr>
              <a:t> Recognition Algorithms," in IEEE Transactions on Intelligent Transportation Systems, vol. 11, no. 1, pp. 206-224, March 2010</a:t>
            </a:r>
          </a:p>
        </p:txBody>
      </p:sp>
    </p:spTree>
    <p:extLst>
      <p:ext uri="{BB962C8B-B14F-4D97-AF65-F5344CB8AC3E}">
        <p14:creationId xmlns:p14="http://schemas.microsoft.com/office/powerpoint/2010/main" val="315046469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92543" y="2675289"/>
            <a:ext cx="10515600" cy="4351338"/>
          </a:xfrm>
        </p:spPr>
        <p:txBody>
          <a:bodyPr/>
          <a:lstStyle/>
          <a:p>
            <a:pPr marL="0" indent="0" algn="ctr">
              <a:buNone/>
            </a:pPr>
            <a:r>
              <a:rPr lang="en-IN" dirty="0" smtClean="0">
                <a:latin typeface="Times New Roman" panose="02020603050405020304" pitchFamily="18" charset="0"/>
                <a:cs typeface="Times New Roman" panose="02020603050405020304" pitchFamily="18" charset="0"/>
              </a:rPr>
              <a:t>THANK YOU</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004573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DD2C9BE-3F49-D264-45C4-0144A0A2EB46}"/>
              </a:ext>
            </a:extLst>
          </p:cNvPr>
          <p:cNvSpPr>
            <a:spLocks noGrp="1"/>
          </p:cNvSpPr>
          <p:nvPr>
            <p:ph type="title"/>
          </p:nvPr>
        </p:nvSpPr>
        <p:spPr>
          <a:xfrm>
            <a:off x="533006" y="263952"/>
            <a:ext cx="11125987" cy="1970202"/>
          </a:xfrm>
        </p:spPr>
        <p:txBody>
          <a:bodyPr>
            <a:normAutofit/>
          </a:bodyPr>
          <a:lstStyle/>
          <a:p>
            <a:pPr>
              <a:lnSpc>
                <a:spcPct val="100000"/>
              </a:lnSpc>
            </a:pPr>
            <a:r>
              <a:rPr lang="en-IN" sz="3600" b="1" dirty="0">
                <a:solidFill>
                  <a:srgbClr val="C00000"/>
                </a:solidFill>
                <a:latin typeface="Times New Roman" panose="02020603050405020304" pitchFamily="18" charset="0"/>
                <a:cs typeface="Times New Roman" panose="02020603050405020304" pitchFamily="18" charset="0"/>
              </a:rPr>
              <a:t>Vision:</a:t>
            </a:r>
            <a:r>
              <a:rPr lang="en-IN" dirty="0"/>
              <a:t/>
            </a:r>
            <a:br>
              <a:rPr lang="en-IN" dirty="0"/>
            </a:br>
            <a:r>
              <a:rPr lang="en-IN" sz="2400" dirty="0">
                <a:latin typeface="Times New Roman" panose="02020603050405020304" pitchFamily="18" charset="0"/>
                <a:cs typeface="Times New Roman" panose="02020603050405020304" pitchFamily="18" charset="0"/>
              </a:rPr>
              <a:t>To evolve as an </a:t>
            </a:r>
            <a:r>
              <a:rPr lang="en-IN" sz="2400" dirty="0">
                <a:solidFill>
                  <a:srgbClr val="0070C0"/>
                </a:solidFill>
                <a:latin typeface="Times New Roman" panose="02020603050405020304" pitchFamily="18" charset="0"/>
                <a:cs typeface="Times New Roman" panose="02020603050405020304" pitchFamily="18" charset="0"/>
              </a:rPr>
              <a:t>Excellent Technological Education </a:t>
            </a:r>
            <a:r>
              <a:rPr lang="en-IN" sz="2400" dirty="0">
                <a:latin typeface="Times New Roman" panose="02020603050405020304" pitchFamily="18" charset="0"/>
                <a:cs typeface="Times New Roman" panose="02020603050405020304" pitchFamily="18" charset="0"/>
              </a:rPr>
              <a:t>Centre of Information Science and Engineering to create </a:t>
            </a:r>
            <a:r>
              <a:rPr lang="en-IN" sz="2400" dirty="0">
                <a:solidFill>
                  <a:srgbClr val="0070C0"/>
                </a:solidFill>
                <a:latin typeface="Times New Roman" panose="02020603050405020304" pitchFamily="18" charset="0"/>
                <a:cs typeface="Times New Roman" panose="02020603050405020304" pitchFamily="18" charset="0"/>
              </a:rPr>
              <a:t>competitive professional engineers </a:t>
            </a:r>
            <a:r>
              <a:rPr lang="en-IN" sz="2400" dirty="0">
                <a:latin typeface="Times New Roman" panose="02020603050405020304" pitchFamily="18" charset="0"/>
                <a:cs typeface="Times New Roman" panose="02020603050405020304" pitchFamily="18" charset="0"/>
              </a:rPr>
              <a:t>for the advancement of society.</a:t>
            </a:r>
          </a:p>
        </p:txBody>
      </p:sp>
      <p:sp>
        <p:nvSpPr>
          <p:cNvPr id="4" name="Text Placeholder 3">
            <a:extLst>
              <a:ext uri="{FF2B5EF4-FFF2-40B4-BE49-F238E27FC236}">
                <a16:creationId xmlns="" xmlns:a16="http://schemas.microsoft.com/office/drawing/2014/main" id="{6A05CF36-EB17-1AAA-915C-B5A626DB5637}"/>
              </a:ext>
            </a:extLst>
          </p:cNvPr>
          <p:cNvSpPr>
            <a:spLocks noGrp="1"/>
          </p:cNvSpPr>
          <p:nvPr>
            <p:ph type="body" idx="1"/>
          </p:nvPr>
        </p:nvSpPr>
        <p:spPr>
          <a:xfrm>
            <a:off x="488797" y="2331002"/>
            <a:ext cx="11170196" cy="4022663"/>
          </a:xfrm>
        </p:spPr>
        <p:txBody>
          <a:bodyPr>
            <a:normAutofit/>
          </a:bodyPr>
          <a:lstStyle/>
          <a:p>
            <a:pPr algn="l" fontAlgn="base"/>
            <a:r>
              <a:rPr lang="en-US" sz="3600" b="1" i="0" dirty="0">
                <a:solidFill>
                  <a:srgbClr val="C00000"/>
                </a:solidFill>
                <a:effectLst/>
                <a:latin typeface="Times New Roman" panose="02020603050405020304" pitchFamily="18" charset="0"/>
                <a:cs typeface="Times New Roman" panose="02020603050405020304" pitchFamily="18" charset="0"/>
              </a:rPr>
              <a:t>Mission:</a:t>
            </a:r>
          </a:p>
          <a:p>
            <a:pPr algn="just" fontAlgn="base">
              <a:lnSpc>
                <a:spcPct val="100000"/>
              </a:lnSpc>
            </a:pPr>
            <a:r>
              <a:rPr lang="en-US" sz="2400" b="1" i="0" dirty="0">
                <a:solidFill>
                  <a:srgbClr val="333333"/>
                </a:solidFill>
                <a:effectLst/>
                <a:latin typeface="Times New Roman" panose="02020603050405020304" pitchFamily="18" charset="0"/>
                <a:cs typeface="Times New Roman" panose="02020603050405020304" pitchFamily="18" charset="0"/>
              </a:rPr>
              <a:t>M1:</a:t>
            </a:r>
            <a:r>
              <a:rPr lang="en-US" sz="2400" b="0" i="0" dirty="0">
                <a:solidFill>
                  <a:srgbClr val="333333"/>
                </a:solidFill>
                <a:effectLst/>
                <a:latin typeface="Times New Roman" panose="02020603050405020304" pitchFamily="18" charset="0"/>
                <a:cs typeface="Times New Roman" panose="02020603050405020304" pitchFamily="18" charset="0"/>
              </a:rPr>
              <a:t> </a:t>
            </a:r>
            <a:r>
              <a:rPr lang="en-US" sz="2400" i="0" dirty="0">
                <a:solidFill>
                  <a:srgbClr val="333333"/>
                </a:solidFill>
                <a:effectLst/>
                <a:latin typeface="Times New Roman" panose="02020603050405020304" pitchFamily="18" charset="0"/>
                <a:cs typeface="Times New Roman" panose="02020603050405020304" pitchFamily="18" charset="0"/>
              </a:rPr>
              <a:t>To provide </a:t>
            </a:r>
            <a:r>
              <a:rPr lang="en-US" sz="2400" i="0" dirty="0">
                <a:solidFill>
                  <a:schemeClr val="accent1"/>
                </a:solidFill>
                <a:effectLst/>
                <a:latin typeface="Times New Roman" panose="02020603050405020304" pitchFamily="18" charset="0"/>
                <a:cs typeface="Times New Roman" panose="02020603050405020304" pitchFamily="18" charset="0"/>
              </a:rPr>
              <a:t>Application Specific Training</a:t>
            </a:r>
            <a:r>
              <a:rPr lang="en-US" sz="2400" i="0" dirty="0">
                <a:solidFill>
                  <a:srgbClr val="0070C0"/>
                </a:solidFill>
                <a:effectLst/>
                <a:latin typeface="Times New Roman" panose="02020603050405020304" pitchFamily="18" charset="0"/>
                <a:cs typeface="Times New Roman" panose="02020603050405020304" pitchFamily="18" charset="0"/>
              </a:rPr>
              <a:t> </a:t>
            </a:r>
            <a:r>
              <a:rPr lang="en-US" sz="2400" i="0" dirty="0">
                <a:solidFill>
                  <a:srgbClr val="333333"/>
                </a:solidFill>
                <a:effectLst/>
                <a:latin typeface="Times New Roman" panose="02020603050405020304" pitchFamily="18" charset="0"/>
                <a:cs typeface="Times New Roman" panose="02020603050405020304" pitchFamily="18" charset="0"/>
              </a:rPr>
              <a:t>&amp; Practical Experience for developing </a:t>
            </a:r>
            <a:r>
              <a:rPr lang="en-US" sz="2400" i="0" dirty="0">
                <a:solidFill>
                  <a:schemeClr val="accent1"/>
                </a:solidFill>
                <a:effectLst/>
                <a:latin typeface="Times New Roman" panose="02020603050405020304" pitchFamily="18" charset="0"/>
                <a:cs typeface="Times New Roman" panose="02020603050405020304" pitchFamily="18" charset="0"/>
              </a:rPr>
              <a:t>Quality engineers </a:t>
            </a:r>
            <a:r>
              <a:rPr lang="en-US" sz="2400" i="0" dirty="0">
                <a:solidFill>
                  <a:srgbClr val="333333"/>
                </a:solidFill>
                <a:effectLst/>
                <a:latin typeface="Times New Roman" panose="02020603050405020304" pitchFamily="18" charset="0"/>
                <a:cs typeface="Times New Roman" panose="02020603050405020304" pitchFamily="18" charset="0"/>
              </a:rPr>
              <a:t>in Information Science &amp; Engineering.</a:t>
            </a:r>
          </a:p>
          <a:p>
            <a:pPr algn="just" fontAlgn="base">
              <a:lnSpc>
                <a:spcPct val="100000"/>
              </a:lnSpc>
            </a:pPr>
            <a:r>
              <a:rPr lang="en-US" sz="2400" b="0" i="0" dirty="0">
                <a:solidFill>
                  <a:srgbClr val="333333"/>
                </a:solidFill>
                <a:effectLst/>
                <a:latin typeface="Times New Roman" panose="02020603050405020304" pitchFamily="18" charset="0"/>
                <a:cs typeface="Times New Roman" panose="02020603050405020304" pitchFamily="18" charset="0"/>
              </a:rPr>
              <a:t/>
            </a:r>
            <a:br>
              <a:rPr lang="en-US" sz="2400" b="0" i="0" dirty="0">
                <a:solidFill>
                  <a:srgbClr val="333333"/>
                </a:solidFill>
                <a:effectLst/>
                <a:latin typeface="Times New Roman" panose="02020603050405020304" pitchFamily="18" charset="0"/>
                <a:cs typeface="Times New Roman" panose="02020603050405020304" pitchFamily="18" charset="0"/>
              </a:rPr>
            </a:br>
            <a:r>
              <a:rPr lang="en-US" sz="2400" b="1" i="0" dirty="0">
                <a:solidFill>
                  <a:srgbClr val="333333"/>
                </a:solidFill>
                <a:effectLst/>
                <a:latin typeface="Times New Roman" panose="02020603050405020304" pitchFamily="18" charset="0"/>
                <a:cs typeface="Times New Roman" panose="02020603050405020304" pitchFamily="18" charset="0"/>
              </a:rPr>
              <a:t>M2:</a:t>
            </a:r>
            <a:r>
              <a:rPr lang="en-US" sz="2400" b="0" i="0" dirty="0">
                <a:solidFill>
                  <a:srgbClr val="333333"/>
                </a:solidFill>
                <a:effectLst/>
                <a:latin typeface="Times New Roman" panose="02020603050405020304" pitchFamily="18" charset="0"/>
                <a:cs typeface="Times New Roman" panose="02020603050405020304" pitchFamily="18" charset="0"/>
              </a:rPr>
              <a:t> To Inculcate </a:t>
            </a:r>
            <a:r>
              <a:rPr lang="en-US" sz="2400" i="0" dirty="0">
                <a:solidFill>
                  <a:schemeClr val="accent1"/>
                </a:solidFill>
                <a:effectLst/>
                <a:latin typeface="Times New Roman" panose="02020603050405020304" pitchFamily="18" charset="0"/>
                <a:cs typeface="Times New Roman" panose="02020603050405020304" pitchFamily="18" charset="0"/>
              </a:rPr>
              <a:t>Creative Skills </a:t>
            </a:r>
            <a:r>
              <a:rPr lang="en-US" sz="2400" b="0" i="0" dirty="0">
                <a:solidFill>
                  <a:srgbClr val="333333"/>
                </a:solidFill>
                <a:effectLst/>
                <a:latin typeface="Times New Roman" panose="02020603050405020304" pitchFamily="18" charset="0"/>
                <a:cs typeface="Times New Roman" panose="02020603050405020304" pitchFamily="18" charset="0"/>
              </a:rPr>
              <a:t>in students to become </a:t>
            </a:r>
            <a:r>
              <a:rPr lang="en-US" sz="2400" i="0" dirty="0">
                <a:solidFill>
                  <a:srgbClr val="0070C0"/>
                </a:solidFill>
                <a:effectLst/>
                <a:latin typeface="Times New Roman" panose="02020603050405020304" pitchFamily="18" charset="0"/>
                <a:cs typeface="Times New Roman" panose="02020603050405020304" pitchFamily="18" charset="0"/>
              </a:rPr>
              <a:t>Competent</a:t>
            </a:r>
            <a:r>
              <a:rPr lang="en-US" sz="2400" b="0" i="0" dirty="0">
                <a:solidFill>
                  <a:srgbClr val="333333"/>
                </a:solidFill>
                <a:effectLst/>
                <a:latin typeface="Times New Roman" panose="02020603050405020304" pitchFamily="18" charset="0"/>
                <a:cs typeface="Times New Roman" panose="02020603050405020304" pitchFamily="18" charset="0"/>
              </a:rPr>
              <a:t> in the field of Information Science &amp; Engineering.</a:t>
            </a:r>
          </a:p>
          <a:p>
            <a:pPr algn="just" fontAlgn="base">
              <a:lnSpc>
                <a:spcPct val="100000"/>
              </a:lnSpc>
            </a:pPr>
            <a:r>
              <a:rPr lang="en-US" sz="2400" b="0" i="0" dirty="0">
                <a:solidFill>
                  <a:srgbClr val="333333"/>
                </a:solidFill>
                <a:effectLst/>
                <a:latin typeface="Times New Roman" panose="02020603050405020304" pitchFamily="18" charset="0"/>
                <a:cs typeface="Times New Roman" panose="02020603050405020304" pitchFamily="18" charset="0"/>
              </a:rPr>
              <a:t/>
            </a:r>
            <a:br>
              <a:rPr lang="en-US" sz="2400" b="0" i="0" dirty="0">
                <a:solidFill>
                  <a:srgbClr val="333333"/>
                </a:solidFill>
                <a:effectLst/>
                <a:latin typeface="Times New Roman" panose="02020603050405020304" pitchFamily="18" charset="0"/>
                <a:cs typeface="Times New Roman" panose="02020603050405020304" pitchFamily="18" charset="0"/>
              </a:rPr>
            </a:br>
            <a:r>
              <a:rPr lang="en-US" sz="2400" b="1" i="0" dirty="0">
                <a:solidFill>
                  <a:srgbClr val="333333"/>
                </a:solidFill>
                <a:effectLst/>
                <a:latin typeface="Times New Roman" panose="02020603050405020304" pitchFamily="18" charset="0"/>
                <a:cs typeface="Times New Roman" panose="02020603050405020304" pitchFamily="18" charset="0"/>
              </a:rPr>
              <a:t>M3:</a:t>
            </a:r>
            <a:r>
              <a:rPr lang="en-US" sz="2400" b="0" i="0" dirty="0">
                <a:solidFill>
                  <a:srgbClr val="333333"/>
                </a:solidFill>
                <a:effectLst/>
                <a:latin typeface="Times New Roman" panose="02020603050405020304" pitchFamily="18" charset="0"/>
                <a:cs typeface="Times New Roman" panose="02020603050405020304" pitchFamily="18" charset="0"/>
              </a:rPr>
              <a:t> To Inculcate </a:t>
            </a:r>
            <a:r>
              <a:rPr lang="en-US" sz="2400" b="0" i="0" dirty="0">
                <a:solidFill>
                  <a:schemeClr val="accent1"/>
                </a:solidFill>
                <a:effectLst/>
                <a:latin typeface="Times New Roman" panose="02020603050405020304" pitchFamily="18" charset="0"/>
                <a:cs typeface="Times New Roman" panose="02020603050405020304" pitchFamily="18" charset="0"/>
              </a:rPr>
              <a:t>Professional, Social and Ethical values </a:t>
            </a:r>
            <a:r>
              <a:rPr lang="en-US" sz="2400" b="0" i="0" dirty="0">
                <a:solidFill>
                  <a:srgbClr val="333333"/>
                </a:solidFill>
                <a:effectLst/>
                <a:latin typeface="Times New Roman" panose="02020603050405020304" pitchFamily="18" charset="0"/>
                <a:cs typeface="Times New Roman" panose="02020603050405020304" pitchFamily="18" charset="0"/>
              </a:rPr>
              <a:t>in students to perform better in diverse environment.</a:t>
            </a:r>
          </a:p>
          <a:p>
            <a:endParaRPr lang="en-IN" dirty="0"/>
          </a:p>
        </p:txBody>
      </p:sp>
    </p:spTree>
    <p:extLst>
      <p:ext uri="{BB962C8B-B14F-4D97-AF65-F5344CB8AC3E}">
        <p14:creationId xmlns:p14="http://schemas.microsoft.com/office/powerpoint/2010/main" val="39587588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3ACE3CF-A351-CADA-01CD-B92AA4B2A48C}"/>
              </a:ext>
            </a:extLst>
          </p:cNvPr>
          <p:cNvSpPr>
            <a:spLocks noGrp="1"/>
          </p:cNvSpPr>
          <p:nvPr>
            <p:ph type="title"/>
          </p:nvPr>
        </p:nvSpPr>
        <p:spPr>
          <a:xfrm>
            <a:off x="362323" y="656734"/>
            <a:ext cx="11752693" cy="3022600"/>
          </a:xfrm>
        </p:spPr>
        <p:txBody>
          <a:bodyPr>
            <a:normAutofit fontScale="90000"/>
          </a:bodyPr>
          <a:lstStyle/>
          <a:p>
            <a:pPr fontAlgn="base">
              <a:lnSpc>
                <a:spcPct val="150000"/>
              </a:lnSpc>
            </a:pPr>
            <a:r>
              <a:rPr lang="en-US" sz="4000" b="1" i="0" dirty="0">
                <a:solidFill>
                  <a:srgbClr val="C00000"/>
                </a:solidFill>
                <a:effectLst/>
                <a:latin typeface="Times New Roman" panose="02020603050405020304" pitchFamily="18" charset="0"/>
                <a:cs typeface="Times New Roman" panose="02020603050405020304" pitchFamily="18" charset="0"/>
              </a:rPr>
              <a:t>Program Educational Objectives - PEO's</a:t>
            </a:r>
            <a:r>
              <a:rPr lang="en-US" b="0" i="0" dirty="0">
                <a:solidFill>
                  <a:srgbClr val="800000"/>
                </a:solidFill>
                <a:effectLst/>
                <a:latin typeface="Trebuchet MS" panose="020B0603020202020204" pitchFamily="34" charset="0"/>
              </a:rPr>
              <a:t/>
            </a:r>
            <a:br>
              <a:rPr lang="en-US" b="0" i="0" dirty="0">
                <a:solidFill>
                  <a:srgbClr val="800000"/>
                </a:solidFill>
                <a:effectLst/>
                <a:latin typeface="Trebuchet MS" panose="020B0603020202020204" pitchFamily="34" charset="0"/>
              </a:rPr>
            </a:br>
            <a:r>
              <a:rPr lang="en-US" sz="2700" b="1" i="0" dirty="0">
                <a:solidFill>
                  <a:srgbClr val="333333"/>
                </a:solidFill>
                <a:effectLst/>
                <a:latin typeface="Times New Roman" panose="02020603050405020304" pitchFamily="18" charset="0"/>
                <a:cs typeface="Times New Roman" panose="02020603050405020304" pitchFamily="18" charset="0"/>
              </a:rPr>
              <a:t>PEO1:</a:t>
            </a:r>
            <a:r>
              <a:rPr lang="en-US" sz="2700" b="0" i="0" dirty="0">
                <a:solidFill>
                  <a:srgbClr val="333333"/>
                </a:solidFill>
                <a:effectLst/>
                <a:latin typeface="Times New Roman" panose="02020603050405020304" pitchFamily="18" charset="0"/>
                <a:cs typeface="Times New Roman" panose="02020603050405020304" pitchFamily="18" charset="0"/>
              </a:rPr>
              <a:t> To develop graduates who are proficient to solve wide range of </a:t>
            </a:r>
            <a:r>
              <a:rPr lang="en-US" sz="2700" b="0" i="0" dirty="0">
                <a:solidFill>
                  <a:schemeClr val="accent1"/>
                </a:solidFill>
                <a:effectLst/>
                <a:latin typeface="Times New Roman" panose="02020603050405020304" pitchFamily="18" charset="0"/>
                <a:cs typeface="Times New Roman" panose="02020603050405020304" pitchFamily="18" charset="0"/>
              </a:rPr>
              <a:t>computing related problems</a:t>
            </a:r>
            <a:r>
              <a:rPr lang="en-US" sz="2700" b="0" i="0" dirty="0">
                <a:solidFill>
                  <a:srgbClr val="333333"/>
                </a:solidFill>
                <a:effectLst/>
                <a:latin typeface="Times New Roman" panose="02020603050405020304" pitchFamily="18" charset="0"/>
                <a:cs typeface="Times New Roman" panose="02020603050405020304" pitchFamily="18" charset="0"/>
              </a:rPr>
              <a:t>.</a:t>
            </a:r>
            <a:br>
              <a:rPr lang="en-US" sz="2700" b="0" i="0" dirty="0">
                <a:solidFill>
                  <a:srgbClr val="333333"/>
                </a:solidFill>
                <a:effectLst/>
                <a:latin typeface="Times New Roman" panose="02020603050405020304" pitchFamily="18" charset="0"/>
                <a:cs typeface="Times New Roman" panose="02020603050405020304" pitchFamily="18" charset="0"/>
              </a:rPr>
            </a:br>
            <a:r>
              <a:rPr lang="en-US" sz="2700" b="1" i="0" dirty="0">
                <a:solidFill>
                  <a:srgbClr val="333333"/>
                </a:solidFill>
                <a:effectLst/>
                <a:latin typeface="Times New Roman" panose="02020603050405020304" pitchFamily="18" charset="0"/>
                <a:cs typeface="Times New Roman" panose="02020603050405020304" pitchFamily="18" charset="0"/>
              </a:rPr>
              <a:t>PEO2:</a:t>
            </a:r>
            <a:r>
              <a:rPr lang="en-US" sz="2700" b="0" i="0" dirty="0">
                <a:solidFill>
                  <a:srgbClr val="333333"/>
                </a:solidFill>
                <a:effectLst/>
                <a:latin typeface="Times New Roman" panose="02020603050405020304" pitchFamily="18" charset="0"/>
                <a:cs typeface="Times New Roman" panose="02020603050405020304" pitchFamily="18" charset="0"/>
              </a:rPr>
              <a:t> To prepare graduates who have the necessary skills required for </a:t>
            </a:r>
            <a:r>
              <a:rPr lang="en-US" sz="2700" b="0" i="0" dirty="0">
                <a:solidFill>
                  <a:schemeClr val="accent1"/>
                </a:solidFill>
                <a:effectLst/>
                <a:latin typeface="Times New Roman" panose="02020603050405020304" pitchFamily="18" charset="0"/>
                <a:cs typeface="Times New Roman" panose="02020603050405020304" pitchFamily="18" charset="0"/>
              </a:rPr>
              <a:t>Higher Education &amp; Entrepreneurship</a:t>
            </a:r>
            <a:r>
              <a:rPr lang="en-US" sz="2700" b="0" i="0" dirty="0">
                <a:solidFill>
                  <a:srgbClr val="333333"/>
                </a:solidFill>
                <a:effectLst/>
                <a:latin typeface="Times New Roman" panose="02020603050405020304" pitchFamily="18" charset="0"/>
                <a:cs typeface="Times New Roman" panose="02020603050405020304" pitchFamily="18" charset="0"/>
              </a:rPr>
              <a:t>.</a:t>
            </a:r>
            <a:br>
              <a:rPr lang="en-US" sz="2700" b="0" i="0" dirty="0">
                <a:solidFill>
                  <a:srgbClr val="333333"/>
                </a:solidFill>
                <a:effectLst/>
                <a:latin typeface="Times New Roman" panose="02020603050405020304" pitchFamily="18" charset="0"/>
                <a:cs typeface="Times New Roman" panose="02020603050405020304" pitchFamily="18" charset="0"/>
              </a:rPr>
            </a:br>
            <a:r>
              <a:rPr lang="en-US" sz="2700" b="1" i="0" dirty="0">
                <a:solidFill>
                  <a:srgbClr val="333333"/>
                </a:solidFill>
                <a:effectLst/>
                <a:latin typeface="Times New Roman" panose="02020603050405020304" pitchFamily="18" charset="0"/>
                <a:cs typeface="Times New Roman" panose="02020603050405020304" pitchFamily="18" charset="0"/>
              </a:rPr>
              <a:t>PEO3:</a:t>
            </a:r>
            <a:r>
              <a:rPr lang="en-US" sz="2700" b="0" i="0" dirty="0">
                <a:solidFill>
                  <a:srgbClr val="333333"/>
                </a:solidFill>
                <a:effectLst/>
                <a:latin typeface="Times New Roman" panose="02020603050405020304" pitchFamily="18" charset="0"/>
                <a:cs typeface="Times New Roman" panose="02020603050405020304" pitchFamily="18" charset="0"/>
              </a:rPr>
              <a:t>To prepare graduates who have the ability to engage in </a:t>
            </a:r>
            <a:r>
              <a:rPr lang="en-US" sz="2700" b="0" i="0" dirty="0">
                <a:solidFill>
                  <a:schemeClr val="accent1"/>
                </a:solidFill>
                <a:effectLst/>
                <a:latin typeface="Times New Roman" panose="02020603050405020304" pitchFamily="18" charset="0"/>
                <a:cs typeface="Times New Roman" panose="02020603050405020304" pitchFamily="18" charset="0"/>
              </a:rPr>
              <a:t>Lifelong Learning</a:t>
            </a:r>
            <a:r>
              <a:rPr lang="en-US" sz="2700" b="0" i="0" dirty="0">
                <a:solidFill>
                  <a:srgbClr val="333333"/>
                </a:solidFill>
                <a:effectLst/>
                <a:latin typeface="Times New Roman" panose="02020603050405020304" pitchFamily="18" charset="0"/>
                <a:cs typeface="Times New Roman" panose="02020603050405020304" pitchFamily="18" charset="0"/>
              </a:rPr>
              <a:t>.</a:t>
            </a:r>
            <a:br>
              <a:rPr lang="en-US" sz="2700" b="0" i="0" dirty="0">
                <a:solidFill>
                  <a:srgbClr val="333333"/>
                </a:solidFill>
                <a:effectLst/>
                <a:latin typeface="Times New Roman" panose="02020603050405020304" pitchFamily="18" charset="0"/>
                <a:cs typeface="Times New Roman" panose="02020603050405020304" pitchFamily="18" charset="0"/>
              </a:rPr>
            </a:br>
            <a:endParaRPr lang="en-IN" sz="2700" dirty="0">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 xmlns:a16="http://schemas.microsoft.com/office/drawing/2014/main" id="{7EBC543F-6C4B-A573-6D61-E2E666353532}"/>
              </a:ext>
            </a:extLst>
          </p:cNvPr>
          <p:cNvSpPr>
            <a:spLocks noGrp="1"/>
          </p:cNvSpPr>
          <p:nvPr>
            <p:ph type="body" idx="1"/>
          </p:nvPr>
        </p:nvSpPr>
        <p:spPr>
          <a:xfrm>
            <a:off x="362323" y="3782729"/>
            <a:ext cx="11549231" cy="3805847"/>
          </a:xfrm>
        </p:spPr>
        <p:txBody>
          <a:bodyPr/>
          <a:lstStyle/>
          <a:p>
            <a:pPr algn="just" fontAlgn="base"/>
            <a:r>
              <a:rPr lang="en-US" sz="3600" b="1" i="0" dirty="0">
                <a:solidFill>
                  <a:srgbClr val="C00000"/>
                </a:solidFill>
                <a:effectLst/>
                <a:latin typeface="Times New Roman" panose="02020603050405020304" pitchFamily="18" charset="0"/>
                <a:cs typeface="Times New Roman" panose="02020603050405020304" pitchFamily="18" charset="0"/>
              </a:rPr>
              <a:t>Program Specific Outcomes - PSO's</a:t>
            </a:r>
          </a:p>
          <a:p>
            <a:pPr algn="just" fontAlgn="base"/>
            <a:r>
              <a:rPr lang="en-US" sz="2600" b="0" i="0" dirty="0">
                <a:solidFill>
                  <a:srgbClr val="333333"/>
                </a:solidFill>
                <a:effectLst/>
                <a:latin typeface="Times New Roman" panose="02020603050405020304" pitchFamily="18" charset="0"/>
                <a:cs typeface="Times New Roman" panose="02020603050405020304" pitchFamily="18" charset="0"/>
              </a:rPr>
              <a:t>Graduates of Information Science &amp; Engineering are:</a:t>
            </a:r>
          </a:p>
          <a:p>
            <a:pPr algn="just" fontAlgn="base"/>
            <a:r>
              <a:rPr lang="en-US" sz="2600" b="0" i="0" dirty="0">
                <a:solidFill>
                  <a:srgbClr val="333333"/>
                </a:solidFill>
                <a:effectLst/>
                <a:latin typeface="Times New Roman" panose="02020603050405020304" pitchFamily="18" charset="0"/>
                <a:cs typeface="Times New Roman" panose="02020603050405020304" pitchFamily="18" charset="0"/>
              </a:rPr>
              <a:t/>
            </a:r>
            <a:br>
              <a:rPr lang="en-US" sz="2600" b="0" i="0" dirty="0">
                <a:solidFill>
                  <a:srgbClr val="333333"/>
                </a:solidFill>
                <a:effectLst/>
                <a:latin typeface="Times New Roman" panose="02020603050405020304" pitchFamily="18" charset="0"/>
                <a:cs typeface="Times New Roman" panose="02020603050405020304" pitchFamily="18" charset="0"/>
              </a:rPr>
            </a:br>
            <a:r>
              <a:rPr lang="en-US" sz="2600" b="0" i="0" dirty="0">
                <a:solidFill>
                  <a:srgbClr val="333333"/>
                </a:solidFill>
                <a:effectLst/>
                <a:latin typeface="Times New Roman" panose="02020603050405020304" pitchFamily="18" charset="0"/>
                <a:cs typeface="Times New Roman" panose="02020603050405020304" pitchFamily="18" charset="0"/>
              </a:rPr>
              <a:t>1. Capable to </a:t>
            </a:r>
            <a:r>
              <a:rPr lang="en-US" sz="2600" b="0" i="0" dirty="0">
                <a:solidFill>
                  <a:schemeClr val="accent1"/>
                </a:solidFill>
                <a:effectLst/>
                <a:latin typeface="Times New Roman" panose="02020603050405020304" pitchFamily="18" charset="0"/>
                <a:cs typeface="Times New Roman" panose="02020603050405020304" pitchFamily="18" charset="0"/>
              </a:rPr>
              <a:t>design, develop &amp; test </a:t>
            </a:r>
            <a:r>
              <a:rPr lang="en-US" sz="2600" b="0" i="0" dirty="0">
                <a:solidFill>
                  <a:srgbClr val="333333"/>
                </a:solidFill>
                <a:effectLst/>
                <a:latin typeface="Times New Roman" panose="02020603050405020304" pitchFamily="18" charset="0"/>
                <a:cs typeface="Times New Roman" panose="02020603050405020304" pitchFamily="18" charset="0"/>
              </a:rPr>
              <a:t>the IT Solutions in real time.</a:t>
            </a:r>
          </a:p>
          <a:p>
            <a:pPr algn="just" fontAlgn="base"/>
            <a:r>
              <a:rPr lang="en-US" sz="2600" b="0" i="0" dirty="0">
                <a:solidFill>
                  <a:srgbClr val="333333"/>
                </a:solidFill>
                <a:effectLst/>
                <a:latin typeface="Times New Roman" panose="02020603050405020304" pitchFamily="18" charset="0"/>
                <a:cs typeface="Times New Roman" panose="02020603050405020304" pitchFamily="18" charset="0"/>
              </a:rPr>
              <a:t>2. Competent to apply knowledge to </a:t>
            </a:r>
            <a:r>
              <a:rPr lang="en-US" sz="2600" b="0" i="0" dirty="0">
                <a:solidFill>
                  <a:schemeClr val="accent1"/>
                </a:solidFill>
                <a:effectLst/>
                <a:latin typeface="Times New Roman" panose="02020603050405020304" pitchFamily="18" charset="0"/>
                <a:cs typeface="Times New Roman" panose="02020603050405020304" pitchFamily="18" charset="0"/>
              </a:rPr>
              <a:t>manage &amp; monitor </a:t>
            </a:r>
            <a:r>
              <a:rPr lang="en-US" sz="2600" b="0" i="0" dirty="0">
                <a:solidFill>
                  <a:srgbClr val="333333"/>
                </a:solidFill>
                <a:effectLst/>
                <a:latin typeface="Times New Roman" panose="02020603050405020304" pitchFamily="18" charset="0"/>
                <a:cs typeface="Times New Roman" panose="02020603050405020304" pitchFamily="18" charset="0"/>
              </a:rPr>
              <a:t>IT resources.</a:t>
            </a:r>
          </a:p>
          <a:p>
            <a:endParaRPr lang="en-IN" dirty="0"/>
          </a:p>
        </p:txBody>
      </p:sp>
    </p:spTree>
    <p:extLst>
      <p:ext uri="{BB962C8B-B14F-4D97-AF65-F5344CB8AC3E}">
        <p14:creationId xmlns:p14="http://schemas.microsoft.com/office/powerpoint/2010/main" val="36351440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dirty="0" smtClean="0">
                <a:latin typeface="Times New Roman" panose="02020603050405020304" pitchFamily="18" charset="0"/>
                <a:cs typeface="Times New Roman" panose="02020603050405020304" pitchFamily="18" charset="0"/>
              </a:rPr>
              <a:t>Content</a:t>
            </a:r>
            <a:endParaRPr lang="en-IN" sz="2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194854"/>
            <a:ext cx="10515600" cy="4351338"/>
          </a:xfrm>
        </p:spPr>
        <p:txBody>
          <a:bodyPr>
            <a:normAutofit fontScale="92500" lnSpcReduction="20000"/>
          </a:bodyPr>
          <a:lstStyle/>
          <a:p>
            <a:pPr marL="0" indent="0" fontAlgn="t">
              <a:buNone/>
            </a:pPr>
            <a:endParaRPr lang="en-IN" dirty="0" smtClean="0"/>
          </a:p>
          <a:p>
            <a:pPr fontAlgn="t"/>
            <a:r>
              <a:rPr lang="en-IN" sz="2600" dirty="0" smtClean="0">
                <a:latin typeface="Times New Roman" panose="02020603050405020304" pitchFamily="18" charset="0"/>
                <a:cs typeface="Times New Roman" panose="02020603050405020304" pitchFamily="18" charset="0"/>
              </a:rPr>
              <a:t>Introduction</a:t>
            </a:r>
          </a:p>
          <a:p>
            <a:pPr fontAlgn="t"/>
            <a:r>
              <a:rPr lang="en-IN" sz="2600" dirty="0" smtClean="0">
                <a:latin typeface="Times New Roman" panose="02020603050405020304" pitchFamily="18" charset="0"/>
                <a:cs typeface="Times New Roman" panose="02020603050405020304" pitchFamily="18" charset="0"/>
              </a:rPr>
              <a:t>Existing Technology</a:t>
            </a:r>
          </a:p>
          <a:p>
            <a:pPr fontAlgn="t"/>
            <a:r>
              <a:rPr lang="en-IN" sz="2600" dirty="0" smtClean="0">
                <a:latin typeface="Times New Roman" panose="02020603050405020304" pitchFamily="18" charset="0"/>
                <a:cs typeface="Times New Roman" panose="02020603050405020304" pitchFamily="18" charset="0"/>
              </a:rPr>
              <a:t>Problem Statement</a:t>
            </a:r>
          </a:p>
          <a:p>
            <a:pPr fontAlgn="t"/>
            <a:r>
              <a:rPr lang="en-IN" sz="2600" dirty="0" smtClean="0">
                <a:latin typeface="Times New Roman" panose="02020603050405020304" pitchFamily="18" charset="0"/>
                <a:cs typeface="Times New Roman" panose="02020603050405020304" pitchFamily="18" charset="0"/>
              </a:rPr>
              <a:t>Literature Survey</a:t>
            </a:r>
          </a:p>
          <a:p>
            <a:pPr fontAlgn="t"/>
            <a:r>
              <a:rPr lang="en-IN" sz="2600" dirty="0" smtClean="0">
                <a:latin typeface="Times New Roman" panose="02020603050405020304" pitchFamily="18" charset="0"/>
                <a:cs typeface="Times New Roman" panose="02020603050405020304" pitchFamily="18" charset="0"/>
              </a:rPr>
              <a:t>Objectives</a:t>
            </a:r>
          </a:p>
          <a:p>
            <a:pPr fontAlgn="t"/>
            <a:r>
              <a:rPr lang="en-IN" sz="2600" dirty="0" smtClean="0">
                <a:latin typeface="Times New Roman" panose="02020603050405020304" pitchFamily="18" charset="0"/>
                <a:cs typeface="Times New Roman" panose="02020603050405020304" pitchFamily="18" charset="0"/>
              </a:rPr>
              <a:t>Scope</a:t>
            </a:r>
          </a:p>
          <a:p>
            <a:pPr fontAlgn="t"/>
            <a:r>
              <a:rPr lang="en-IN" sz="2600" dirty="0" smtClean="0">
                <a:latin typeface="Times New Roman" panose="02020603050405020304" pitchFamily="18" charset="0"/>
                <a:cs typeface="Times New Roman" panose="02020603050405020304" pitchFamily="18" charset="0"/>
              </a:rPr>
              <a:t>Methodology</a:t>
            </a:r>
          </a:p>
          <a:p>
            <a:pPr fontAlgn="t"/>
            <a:r>
              <a:rPr lang="en-IN" sz="2600" dirty="0" smtClean="0">
                <a:latin typeface="Times New Roman" panose="02020603050405020304" pitchFamily="18" charset="0"/>
                <a:cs typeface="Times New Roman" panose="02020603050405020304" pitchFamily="18" charset="0"/>
              </a:rPr>
              <a:t>Software and hardware Requirement</a:t>
            </a:r>
          </a:p>
          <a:p>
            <a:pPr fontAlgn="t"/>
            <a:r>
              <a:rPr lang="en-IN" sz="2600" dirty="0" smtClean="0">
                <a:latin typeface="Times New Roman" panose="02020603050405020304" pitchFamily="18" charset="0"/>
                <a:cs typeface="Times New Roman" panose="02020603050405020304" pitchFamily="18" charset="0"/>
              </a:rPr>
              <a:t>Project Schedule</a:t>
            </a:r>
          </a:p>
          <a:p>
            <a:pPr fontAlgn="t"/>
            <a:r>
              <a:rPr lang="en-IN" sz="2600" dirty="0" smtClean="0">
                <a:latin typeface="Times New Roman" panose="02020603050405020304" pitchFamily="18" charset="0"/>
                <a:cs typeface="Times New Roman" panose="02020603050405020304" pitchFamily="18" charset="0"/>
              </a:rPr>
              <a:t>References</a:t>
            </a:r>
            <a:endParaRPr lang="en-IN" sz="2600" dirty="0">
              <a:latin typeface="Times New Roman" panose="02020603050405020304" pitchFamily="18" charset="0"/>
              <a:cs typeface="Times New Roman" panose="02020603050405020304" pitchFamily="18" charset="0"/>
            </a:endParaRPr>
          </a:p>
          <a:p>
            <a:pPr fontAlgn="t"/>
            <a:endParaRPr lang="en-IN" dirty="0"/>
          </a:p>
          <a:p>
            <a:pPr marL="0" indent="0">
              <a:buNone/>
            </a:pPr>
            <a:endParaRPr lang="en-IN" dirty="0"/>
          </a:p>
        </p:txBody>
      </p:sp>
    </p:spTree>
    <p:extLst>
      <p:ext uri="{BB962C8B-B14F-4D97-AF65-F5344CB8AC3E}">
        <p14:creationId xmlns:p14="http://schemas.microsoft.com/office/powerpoint/2010/main" val="6248941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dirty="0" smtClean="0">
                <a:latin typeface="Times New Roman" panose="02020603050405020304" pitchFamily="18" charset="0"/>
                <a:cs typeface="Times New Roman" panose="02020603050405020304" pitchFamily="18" charset="0"/>
              </a:rPr>
              <a:t>Introduction</a:t>
            </a:r>
            <a:endParaRPr lang="en-IN" sz="2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lnSpc>
                <a:spcPct val="150000"/>
              </a:lnSpc>
              <a:buNone/>
            </a:pPr>
            <a:r>
              <a:rPr lang="en-IN" sz="2400" dirty="0">
                <a:latin typeface="Times New Roman" panose="02020603050405020304" pitchFamily="18" charset="0"/>
                <a:cs typeface="Times New Roman" panose="02020603050405020304" pitchFamily="18" charset="0"/>
              </a:rPr>
              <a:t>Using object detection and machine learning for detecting criminal activities from CCTV footage is a powerful approach to enhance security. It involves training systems to automatically identify suspicious </a:t>
            </a:r>
            <a:r>
              <a:rPr lang="en-IN" sz="2400" dirty="0" err="1">
                <a:latin typeface="Times New Roman" panose="02020603050405020304" pitchFamily="18" charset="0"/>
                <a:cs typeface="Times New Roman" panose="02020603050405020304" pitchFamily="18" charset="0"/>
              </a:rPr>
              <a:t>behaviors</a:t>
            </a:r>
            <a:r>
              <a:rPr lang="en-IN" sz="2400" dirty="0">
                <a:latin typeface="Times New Roman" panose="02020603050405020304" pitchFamily="18" charset="0"/>
                <a:cs typeface="Times New Roman" panose="02020603050405020304" pitchFamily="18" charset="0"/>
              </a:rPr>
              <a:t> and has wide applications in reducing crime and improving public safety</a:t>
            </a:r>
            <a:endParaRPr lang="en-IN" sz="2400" dirty="0"/>
          </a:p>
        </p:txBody>
      </p:sp>
    </p:spTree>
    <p:extLst>
      <p:ext uri="{BB962C8B-B14F-4D97-AF65-F5344CB8AC3E}">
        <p14:creationId xmlns:p14="http://schemas.microsoft.com/office/powerpoint/2010/main" val="2337014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dirty="0" smtClean="0">
                <a:latin typeface="Times New Roman" panose="02020603050405020304" pitchFamily="18" charset="0"/>
                <a:cs typeface="Times New Roman" panose="02020603050405020304" pitchFamily="18" charset="0"/>
              </a:rPr>
              <a:t>Existing Technology</a:t>
            </a:r>
            <a:endParaRPr lang="en-IN" sz="2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825625"/>
            <a:ext cx="9192491" cy="4351338"/>
          </a:xfrm>
        </p:spPr>
        <p:txBody>
          <a:bodyPr>
            <a:normAutofit/>
          </a:bodyPr>
          <a:lstStyle/>
          <a:p>
            <a:pPr marL="0" indent="0" algn="just">
              <a:lnSpc>
                <a:spcPct val="150000"/>
              </a:lnSpc>
              <a:buNone/>
            </a:pPr>
            <a:r>
              <a:rPr lang="en-IN" sz="2400" dirty="0">
                <a:latin typeface="Times New Roman" panose="02020603050405020304" pitchFamily="18" charset="0"/>
                <a:cs typeface="Times New Roman" panose="02020603050405020304" pitchFamily="18" charset="0"/>
              </a:rPr>
              <a:t>Real-world anomaly detection in surveillance videos is a challenging and important task in various fields, including security, safety, and industrial </a:t>
            </a:r>
            <a:r>
              <a:rPr lang="en-IN" sz="2400" dirty="0" smtClean="0">
                <a:latin typeface="Times New Roman" panose="02020603050405020304" pitchFamily="18" charset="0"/>
                <a:cs typeface="Times New Roman" panose="02020603050405020304" pitchFamily="18" charset="0"/>
              </a:rPr>
              <a:t>monitoring .</a:t>
            </a:r>
          </a:p>
          <a:p>
            <a:pPr marL="0" indent="0" algn="just">
              <a:lnSpc>
                <a:spcPct val="150000"/>
              </a:lnSpc>
              <a:buNone/>
            </a:pPr>
            <a:r>
              <a:rPr lang="en-IN" sz="2400" dirty="0" smtClean="0">
                <a:latin typeface="Times New Roman" panose="02020603050405020304" pitchFamily="18" charset="0"/>
                <a:cs typeface="Times New Roman" panose="02020603050405020304" pitchFamily="18" charset="0"/>
              </a:rPr>
              <a:t>There </a:t>
            </a:r>
            <a:r>
              <a:rPr lang="en-IN" sz="2400" dirty="0">
                <a:latin typeface="Times New Roman" panose="02020603050405020304" pitchFamily="18" charset="0"/>
                <a:cs typeface="Times New Roman" panose="02020603050405020304" pitchFamily="18" charset="0"/>
              </a:rPr>
              <a:t>are several existing technologies and approaches that are commonly used for anomaly detection in surveillance videos.</a:t>
            </a:r>
          </a:p>
        </p:txBody>
      </p:sp>
    </p:spTree>
    <p:extLst>
      <p:ext uri="{BB962C8B-B14F-4D97-AF65-F5344CB8AC3E}">
        <p14:creationId xmlns:p14="http://schemas.microsoft.com/office/powerpoint/2010/main" val="31432944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dirty="0">
                <a:latin typeface="Times New Roman" panose="02020603050405020304" pitchFamily="18" charset="0"/>
                <a:cs typeface="Times New Roman" panose="02020603050405020304" pitchFamily="18" charset="0"/>
              </a:rPr>
              <a:t>Problem Statement</a:t>
            </a:r>
          </a:p>
        </p:txBody>
      </p:sp>
      <p:sp>
        <p:nvSpPr>
          <p:cNvPr id="3" name="Content Placeholder 2"/>
          <p:cNvSpPr>
            <a:spLocks noGrp="1"/>
          </p:cNvSpPr>
          <p:nvPr>
            <p:ph idx="1"/>
          </p:nvPr>
        </p:nvSpPr>
        <p:spPr>
          <a:xfrm>
            <a:off x="838200" y="1825625"/>
            <a:ext cx="10515600" cy="4351338"/>
          </a:xfrm>
        </p:spPr>
        <p:txBody>
          <a:bodyPr>
            <a:normAutofit/>
          </a:bodyPr>
          <a:lstStyle/>
          <a:p>
            <a:pPr marL="0" indent="0" algn="just">
              <a:lnSpc>
                <a:spcPct val="150000"/>
              </a:lnSpc>
              <a:buNone/>
            </a:pPr>
            <a:r>
              <a:rPr lang="en-IN" sz="2400" dirty="0">
                <a:latin typeface="Times New Roman" panose="02020603050405020304" pitchFamily="18" charset="0"/>
                <a:cs typeface="Times New Roman" panose="02020603050405020304" pitchFamily="18" charset="0"/>
              </a:rPr>
              <a:t>"In earlier times there is no method to detect Crime. After That the CCTV cameras were used to detect Crimes. But Watching these Videos manually by humans for detecting crimes is a very time Consuming process especially in today's world of Artificial Intelligence and Machine learning .So this crime detection in CCTV surveillance becomes an important area of research in the field of machine learning."</a:t>
            </a:r>
          </a:p>
        </p:txBody>
      </p:sp>
    </p:spTree>
    <p:extLst>
      <p:ext uri="{BB962C8B-B14F-4D97-AF65-F5344CB8AC3E}">
        <p14:creationId xmlns:p14="http://schemas.microsoft.com/office/powerpoint/2010/main" val="10328742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137359191"/>
              </p:ext>
            </p:extLst>
          </p:nvPr>
        </p:nvGraphicFramePr>
        <p:xfrm>
          <a:off x="218486" y="906307"/>
          <a:ext cx="11539241" cy="5486400"/>
        </p:xfrm>
        <a:graphic>
          <a:graphicData uri="http://schemas.openxmlformats.org/drawingml/2006/table">
            <a:tbl>
              <a:tblPr firstRow="1" bandRow="1">
                <a:tableStyleId>{5C22544A-7EE6-4342-B048-85BDC9FD1C3A}</a:tableStyleId>
              </a:tblPr>
              <a:tblGrid>
                <a:gridCol w="582625"/>
                <a:gridCol w="2128206"/>
                <a:gridCol w="1812616"/>
                <a:gridCol w="1278541"/>
                <a:gridCol w="5737253"/>
              </a:tblGrid>
              <a:tr h="453155">
                <a:tc>
                  <a:txBody>
                    <a:bodyPr/>
                    <a:lstStyle/>
                    <a:p>
                      <a:r>
                        <a:rPr lang="en-IN" sz="1400" dirty="0" smtClean="0">
                          <a:solidFill>
                            <a:schemeClr val="tx1"/>
                          </a:solidFill>
                          <a:latin typeface="Times New Roman" panose="02020603050405020304" pitchFamily="18" charset="0"/>
                          <a:cs typeface="Times New Roman" panose="02020603050405020304" pitchFamily="18" charset="0"/>
                        </a:rPr>
                        <a:t>Papers</a:t>
                      </a:r>
                      <a:endParaRPr lang="en-IN" sz="14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400" dirty="0" smtClean="0">
                          <a:solidFill>
                            <a:schemeClr val="tx1"/>
                          </a:solidFill>
                          <a:latin typeface="Times New Roman" panose="02020603050405020304" pitchFamily="18" charset="0"/>
                          <a:cs typeface="Times New Roman" panose="02020603050405020304" pitchFamily="18" charset="0"/>
                        </a:rPr>
                        <a:t>Title</a:t>
                      </a:r>
                      <a:endParaRPr lang="en-IN" sz="14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400" dirty="0" smtClean="0">
                          <a:solidFill>
                            <a:schemeClr val="tx1"/>
                          </a:solidFill>
                          <a:latin typeface="Times New Roman" panose="02020603050405020304" pitchFamily="18" charset="0"/>
                          <a:cs typeface="Times New Roman" panose="02020603050405020304" pitchFamily="18" charset="0"/>
                        </a:rPr>
                        <a:t>Authors</a:t>
                      </a:r>
                      <a:endParaRPr lang="en-IN" sz="14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400" dirty="0" smtClean="0">
                          <a:solidFill>
                            <a:schemeClr val="tx1"/>
                          </a:solidFill>
                          <a:latin typeface="Times New Roman" panose="02020603050405020304" pitchFamily="18" charset="0"/>
                          <a:cs typeface="Times New Roman" panose="02020603050405020304" pitchFamily="18" charset="0"/>
                        </a:rPr>
                        <a:t>Year of Publication</a:t>
                      </a:r>
                      <a:r>
                        <a:rPr lang="en-IN" sz="1400" baseline="0" dirty="0" smtClean="0">
                          <a:solidFill>
                            <a:schemeClr val="tx1"/>
                          </a:solidFill>
                          <a:latin typeface="Times New Roman" panose="02020603050405020304" pitchFamily="18" charset="0"/>
                          <a:cs typeface="Times New Roman" panose="02020603050405020304" pitchFamily="18" charset="0"/>
                        </a:rPr>
                        <a:t> </a:t>
                      </a:r>
                      <a:endParaRPr lang="en-IN" sz="14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400" dirty="0" smtClean="0">
                          <a:solidFill>
                            <a:schemeClr val="tx1"/>
                          </a:solidFill>
                          <a:latin typeface="Times New Roman" panose="02020603050405020304" pitchFamily="18" charset="0"/>
                          <a:cs typeface="Times New Roman" panose="02020603050405020304" pitchFamily="18" charset="0"/>
                        </a:rPr>
                        <a:t>Proposed System</a:t>
                      </a:r>
                      <a:endParaRPr lang="en-IN" sz="14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353849">
                <a:tc>
                  <a:txBody>
                    <a:bodyPr/>
                    <a:lstStyle/>
                    <a:p>
                      <a:r>
                        <a:rPr lang="en-IN" sz="1400" dirty="0" smtClean="0">
                          <a:solidFill>
                            <a:schemeClr val="tx1"/>
                          </a:solidFill>
                          <a:latin typeface="Times New Roman" panose="02020603050405020304" pitchFamily="18" charset="0"/>
                          <a:cs typeface="Times New Roman" panose="02020603050405020304" pitchFamily="18" charset="0"/>
                        </a:rPr>
                        <a:t>[1]</a:t>
                      </a:r>
                      <a:endParaRPr lang="en-IN" sz="14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400" dirty="0" smtClean="0">
                          <a:solidFill>
                            <a:schemeClr val="tx1"/>
                          </a:solidFill>
                          <a:latin typeface="Times New Roman" panose="02020603050405020304" pitchFamily="18" charset="0"/>
                          <a:cs typeface="Times New Roman" panose="02020603050405020304" pitchFamily="18" charset="0"/>
                        </a:rPr>
                        <a:t>Object Identification and Localization of Visual Explanation for Weapon Detection</a:t>
                      </a:r>
                      <a:endParaRPr lang="en-IN" sz="14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400" dirty="0" smtClean="0">
                          <a:solidFill>
                            <a:schemeClr val="tx1"/>
                          </a:solidFill>
                          <a:latin typeface="Times New Roman" panose="02020603050405020304" pitchFamily="18" charset="0"/>
                          <a:cs typeface="Times New Roman" panose="02020603050405020304" pitchFamily="18" charset="0"/>
                        </a:rPr>
                        <a:t>N. </a:t>
                      </a:r>
                      <a:r>
                        <a:rPr lang="en-IN" sz="1400" dirty="0" err="1" smtClean="0">
                          <a:solidFill>
                            <a:schemeClr val="tx1"/>
                          </a:solidFill>
                          <a:latin typeface="Times New Roman" panose="02020603050405020304" pitchFamily="18" charset="0"/>
                          <a:cs typeface="Times New Roman" panose="02020603050405020304" pitchFamily="18" charset="0"/>
                        </a:rPr>
                        <a:t>Hnoohom</a:t>
                      </a:r>
                      <a:r>
                        <a:rPr lang="en-IN" sz="1400" dirty="0" smtClean="0">
                          <a:solidFill>
                            <a:schemeClr val="tx1"/>
                          </a:solidFill>
                          <a:latin typeface="Times New Roman" panose="02020603050405020304" pitchFamily="18" charset="0"/>
                          <a:cs typeface="Times New Roman" panose="02020603050405020304" pitchFamily="18" charset="0"/>
                        </a:rPr>
                        <a:t>, P. </a:t>
                      </a:r>
                      <a:r>
                        <a:rPr lang="en-IN" sz="1400" dirty="0" err="1" smtClean="0">
                          <a:solidFill>
                            <a:schemeClr val="tx1"/>
                          </a:solidFill>
                          <a:latin typeface="Times New Roman" panose="02020603050405020304" pitchFamily="18" charset="0"/>
                          <a:cs typeface="Times New Roman" panose="02020603050405020304" pitchFamily="18" charset="0"/>
                        </a:rPr>
                        <a:t>Chotivatunyu</a:t>
                      </a:r>
                      <a:r>
                        <a:rPr lang="en-IN" sz="1400" dirty="0" smtClean="0">
                          <a:solidFill>
                            <a:schemeClr val="tx1"/>
                          </a:solidFill>
                          <a:latin typeface="Times New Roman" panose="02020603050405020304" pitchFamily="18" charset="0"/>
                          <a:cs typeface="Times New Roman" panose="02020603050405020304" pitchFamily="18" charset="0"/>
                        </a:rPr>
                        <a:t>, S. </a:t>
                      </a:r>
                      <a:r>
                        <a:rPr lang="en-IN" sz="1400" dirty="0" err="1" smtClean="0">
                          <a:solidFill>
                            <a:schemeClr val="tx1"/>
                          </a:solidFill>
                          <a:latin typeface="Times New Roman" panose="02020603050405020304" pitchFamily="18" charset="0"/>
                          <a:cs typeface="Times New Roman" panose="02020603050405020304" pitchFamily="18" charset="0"/>
                        </a:rPr>
                        <a:t>Yuenyong</a:t>
                      </a:r>
                      <a:r>
                        <a:rPr lang="en-IN" sz="1400" dirty="0" smtClean="0">
                          <a:solidFill>
                            <a:schemeClr val="tx1"/>
                          </a:solidFill>
                          <a:latin typeface="Times New Roman" panose="02020603050405020304" pitchFamily="18" charset="0"/>
                          <a:cs typeface="Times New Roman" panose="02020603050405020304" pitchFamily="18" charset="0"/>
                        </a:rPr>
                        <a:t>, K. </a:t>
                      </a:r>
                      <a:r>
                        <a:rPr lang="en-IN" sz="1400" dirty="0" err="1" smtClean="0">
                          <a:solidFill>
                            <a:schemeClr val="tx1"/>
                          </a:solidFill>
                          <a:latin typeface="Times New Roman" panose="02020603050405020304" pitchFamily="18" charset="0"/>
                          <a:cs typeface="Times New Roman" panose="02020603050405020304" pitchFamily="18" charset="0"/>
                        </a:rPr>
                        <a:t>Wongpatikaseree</a:t>
                      </a:r>
                      <a:r>
                        <a:rPr lang="en-IN" sz="1400" dirty="0" smtClean="0">
                          <a:solidFill>
                            <a:schemeClr val="tx1"/>
                          </a:solidFill>
                          <a:latin typeface="Times New Roman" panose="02020603050405020304" pitchFamily="18" charset="0"/>
                          <a:cs typeface="Times New Roman" panose="02020603050405020304" pitchFamily="18" charset="0"/>
                        </a:rPr>
                        <a:t>, S. </a:t>
                      </a:r>
                      <a:r>
                        <a:rPr lang="en-IN" sz="1400" dirty="0" err="1" smtClean="0">
                          <a:solidFill>
                            <a:schemeClr val="tx1"/>
                          </a:solidFill>
                          <a:latin typeface="Times New Roman" panose="02020603050405020304" pitchFamily="18" charset="0"/>
                          <a:cs typeface="Times New Roman" panose="02020603050405020304" pitchFamily="18" charset="0"/>
                        </a:rPr>
                        <a:t>Mekruksavanich</a:t>
                      </a:r>
                      <a:r>
                        <a:rPr lang="en-IN" sz="1400" dirty="0" smtClean="0">
                          <a:solidFill>
                            <a:schemeClr val="tx1"/>
                          </a:solidFill>
                          <a:latin typeface="Times New Roman" panose="02020603050405020304" pitchFamily="18" charset="0"/>
                          <a:cs typeface="Times New Roman" panose="02020603050405020304" pitchFamily="18" charset="0"/>
                        </a:rPr>
                        <a:t> and A. </a:t>
                      </a:r>
                      <a:r>
                        <a:rPr lang="en-IN" sz="1400" dirty="0" err="1" smtClean="0">
                          <a:solidFill>
                            <a:schemeClr val="tx1"/>
                          </a:solidFill>
                          <a:latin typeface="Times New Roman" panose="02020603050405020304" pitchFamily="18" charset="0"/>
                          <a:cs typeface="Times New Roman" panose="02020603050405020304" pitchFamily="18" charset="0"/>
                        </a:rPr>
                        <a:t>Jitpattanakul</a:t>
                      </a:r>
                      <a:endParaRPr lang="en-IN" sz="14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400" dirty="0" smtClean="0">
                          <a:solidFill>
                            <a:schemeClr val="tx1"/>
                          </a:solidFill>
                          <a:latin typeface="Times New Roman" panose="02020603050405020304" pitchFamily="18" charset="0"/>
                          <a:cs typeface="Times New Roman" panose="02020603050405020304" pitchFamily="18" charset="0"/>
                        </a:rPr>
                        <a:t>2022</a:t>
                      </a:r>
                      <a:endParaRPr lang="en-IN" sz="14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400" dirty="0" smtClean="0">
                          <a:solidFill>
                            <a:schemeClr val="tx1"/>
                          </a:solidFill>
                          <a:latin typeface="Times New Roman" panose="02020603050405020304" pitchFamily="18" charset="0"/>
                          <a:cs typeface="Times New Roman" panose="02020603050405020304" pitchFamily="18" charset="0"/>
                        </a:rPr>
                        <a:t>object identification and localization techniques to provide visual explanations for weapon detection. It likely involves advanced computer vision algorithms to recognize objects, particularly weapons, in images or videos. The localization aspect ensures pinpointing the exact location of the identified objects within the visual content. This combination allows for a more comprehensive understanding and explanation of the detected weapons in the given context.</a:t>
                      </a:r>
                      <a:endParaRPr lang="en-IN" sz="14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7893">
                <a:tc>
                  <a:txBody>
                    <a:bodyPr/>
                    <a:lstStyle/>
                    <a:p>
                      <a:r>
                        <a:rPr lang="en-IN" sz="1400" dirty="0" smtClean="0">
                          <a:solidFill>
                            <a:schemeClr val="tx1"/>
                          </a:solidFill>
                          <a:latin typeface="Times New Roman" panose="02020603050405020304" pitchFamily="18" charset="0"/>
                          <a:cs typeface="Times New Roman" panose="02020603050405020304" pitchFamily="18" charset="0"/>
                        </a:rPr>
                        <a:t>[2]</a:t>
                      </a:r>
                      <a:endParaRPr lang="en-IN" sz="14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400" dirty="0" smtClean="0">
                          <a:solidFill>
                            <a:schemeClr val="tx1"/>
                          </a:solidFill>
                          <a:latin typeface="Times New Roman" panose="02020603050405020304" pitchFamily="18" charset="0"/>
                          <a:cs typeface="Times New Roman" panose="02020603050405020304" pitchFamily="18" charset="0"/>
                        </a:rPr>
                        <a:t>Understanding Transit Scenes: A Survey on Human </a:t>
                      </a:r>
                      <a:r>
                        <a:rPr lang="en-IN" sz="1400" dirty="0" err="1" smtClean="0">
                          <a:solidFill>
                            <a:schemeClr val="tx1"/>
                          </a:solidFill>
                          <a:latin typeface="Times New Roman" panose="02020603050405020304" pitchFamily="18" charset="0"/>
                          <a:cs typeface="Times New Roman" panose="02020603050405020304" pitchFamily="18" charset="0"/>
                        </a:rPr>
                        <a:t>BehaviorRecognition</a:t>
                      </a:r>
                      <a:r>
                        <a:rPr lang="en-IN" sz="1400" dirty="0" smtClean="0">
                          <a:solidFill>
                            <a:schemeClr val="tx1"/>
                          </a:solidFill>
                          <a:latin typeface="Times New Roman" panose="02020603050405020304" pitchFamily="18" charset="0"/>
                          <a:cs typeface="Times New Roman" panose="02020603050405020304" pitchFamily="18" charset="0"/>
                        </a:rPr>
                        <a:t> Algorithms</a:t>
                      </a:r>
                      <a:endParaRPr lang="en-IN" sz="14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400" dirty="0" smtClean="0">
                          <a:solidFill>
                            <a:schemeClr val="tx1"/>
                          </a:solidFill>
                          <a:latin typeface="Times New Roman" panose="02020603050405020304" pitchFamily="18" charset="0"/>
                          <a:cs typeface="Times New Roman" panose="02020603050405020304" pitchFamily="18" charset="0"/>
                        </a:rPr>
                        <a:t>J. </a:t>
                      </a:r>
                      <a:r>
                        <a:rPr lang="en-IN" sz="1400" dirty="0" err="1" smtClean="0">
                          <a:solidFill>
                            <a:schemeClr val="tx1"/>
                          </a:solidFill>
                          <a:latin typeface="Times New Roman" panose="02020603050405020304" pitchFamily="18" charset="0"/>
                          <a:cs typeface="Times New Roman" panose="02020603050405020304" pitchFamily="18" charset="0"/>
                        </a:rPr>
                        <a:t>Candamo</a:t>
                      </a:r>
                      <a:r>
                        <a:rPr lang="en-IN" sz="1400" dirty="0" smtClean="0">
                          <a:solidFill>
                            <a:schemeClr val="tx1"/>
                          </a:solidFill>
                          <a:latin typeface="Times New Roman" panose="02020603050405020304" pitchFamily="18" charset="0"/>
                          <a:cs typeface="Times New Roman" panose="02020603050405020304" pitchFamily="18" charset="0"/>
                        </a:rPr>
                        <a:t>, M. Shreve, D. B. </a:t>
                      </a:r>
                      <a:r>
                        <a:rPr lang="en-IN" sz="1400" dirty="0" err="1" smtClean="0">
                          <a:solidFill>
                            <a:schemeClr val="tx1"/>
                          </a:solidFill>
                          <a:latin typeface="Times New Roman" panose="02020603050405020304" pitchFamily="18" charset="0"/>
                          <a:cs typeface="Times New Roman" panose="02020603050405020304" pitchFamily="18" charset="0"/>
                        </a:rPr>
                        <a:t>Goldgof</a:t>
                      </a:r>
                      <a:r>
                        <a:rPr lang="en-IN" sz="1400" dirty="0" smtClean="0">
                          <a:solidFill>
                            <a:schemeClr val="tx1"/>
                          </a:solidFill>
                          <a:latin typeface="Times New Roman" panose="02020603050405020304" pitchFamily="18" charset="0"/>
                          <a:cs typeface="Times New Roman" panose="02020603050405020304" pitchFamily="18" charset="0"/>
                        </a:rPr>
                        <a:t>, D. B. Sapper and R. </a:t>
                      </a:r>
                      <a:r>
                        <a:rPr lang="en-IN" sz="1400" dirty="0" err="1" smtClean="0">
                          <a:solidFill>
                            <a:schemeClr val="tx1"/>
                          </a:solidFill>
                          <a:latin typeface="Times New Roman" panose="02020603050405020304" pitchFamily="18" charset="0"/>
                          <a:cs typeface="Times New Roman" panose="02020603050405020304" pitchFamily="18" charset="0"/>
                        </a:rPr>
                        <a:t>Kasturi</a:t>
                      </a:r>
                      <a:endParaRPr lang="en-IN" sz="14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400" dirty="0" smtClean="0">
                          <a:solidFill>
                            <a:schemeClr val="tx1"/>
                          </a:solidFill>
                          <a:latin typeface="Times New Roman" panose="02020603050405020304" pitchFamily="18" charset="0"/>
                          <a:cs typeface="Times New Roman" panose="02020603050405020304" pitchFamily="18" charset="0"/>
                        </a:rPr>
                        <a:t>2010</a:t>
                      </a:r>
                      <a:endParaRPr lang="en-IN" sz="14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400" dirty="0" smtClean="0">
                          <a:solidFill>
                            <a:schemeClr val="tx1"/>
                          </a:solidFill>
                          <a:latin typeface="Times New Roman" panose="02020603050405020304" pitchFamily="18" charset="0"/>
                          <a:cs typeface="Times New Roman" panose="02020603050405020304" pitchFamily="18" charset="0"/>
                        </a:rPr>
                        <a:t>Survey on existing human </a:t>
                      </a:r>
                      <a:r>
                        <a:rPr lang="en-IN" sz="1400" dirty="0" err="1" smtClean="0">
                          <a:solidFill>
                            <a:schemeClr val="tx1"/>
                          </a:solidFill>
                          <a:latin typeface="Times New Roman" panose="02020603050405020304" pitchFamily="18" charset="0"/>
                          <a:cs typeface="Times New Roman" panose="02020603050405020304" pitchFamily="18" charset="0"/>
                        </a:rPr>
                        <a:t>behavior</a:t>
                      </a:r>
                      <a:r>
                        <a:rPr lang="en-IN" sz="1400" dirty="0" smtClean="0">
                          <a:solidFill>
                            <a:schemeClr val="tx1"/>
                          </a:solidFill>
                          <a:latin typeface="Times New Roman" panose="02020603050405020304" pitchFamily="18" charset="0"/>
                          <a:cs typeface="Times New Roman" panose="02020603050405020304" pitchFamily="18" charset="0"/>
                        </a:rPr>
                        <a:t> recognition algorithms, focusing on their application in transit scenes. The goal is to enhance understanding of how these algorithms operate in the context of transportation environments. This could lead to the development of improved algorithms tailored specifically for recognizing and interpreting human </a:t>
                      </a:r>
                      <a:r>
                        <a:rPr lang="en-IN" sz="1400" dirty="0" err="1" smtClean="0">
                          <a:solidFill>
                            <a:schemeClr val="tx1"/>
                          </a:solidFill>
                          <a:latin typeface="Times New Roman" panose="02020603050405020304" pitchFamily="18" charset="0"/>
                          <a:cs typeface="Times New Roman" panose="02020603050405020304" pitchFamily="18" charset="0"/>
                        </a:rPr>
                        <a:t>behavior</a:t>
                      </a:r>
                      <a:r>
                        <a:rPr lang="en-IN" sz="1400" dirty="0" smtClean="0">
                          <a:solidFill>
                            <a:schemeClr val="tx1"/>
                          </a:solidFill>
                          <a:latin typeface="Times New Roman" panose="02020603050405020304" pitchFamily="18" charset="0"/>
                          <a:cs typeface="Times New Roman" panose="02020603050405020304" pitchFamily="18" charset="0"/>
                        </a:rPr>
                        <a:t> in transit scenarios, potentially contributing to advancements in public safety, transportation efficiency, or related fields.</a:t>
                      </a:r>
                      <a:endParaRPr lang="en-IN" sz="14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7893">
                <a:tc>
                  <a:txBody>
                    <a:bodyPr/>
                    <a:lstStyle/>
                    <a:p>
                      <a:r>
                        <a:rPr lang="en-IN" sz="1400" dirty="0" smtClean="0">
                          <a:solidFill>
                            <a:schemeClr val="tx1"/>
                          </a:solidFill>
                          <a:latin typeface="Times New Roman" panose="02020603050405020304" pitchFamily="18" charset="0"/>
                          <a:cs typeface="Times New Roman" panose="02020603050405020304" pitchFamily="18" charset="0"/>
                        </a:rPr>
                        <a:t>[3]</a:t>
                      </a:r>
                      <a:endParaRPr lang="en-IN" sz="14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400" dirty="0" smtClean="0">
                          <a:solidFill>
                            <a:schemeClr val="tx1"/>
                          </a:solidFill>
                          <a:latin typeface="Times New Roman" panose="02020603050405020304" pitchFamily="18" charset="0"/>
                          <a:cs typeface="Times New Roman" panose="02020603050405020304" pitchFamily="18" charset="0"/>
                        </a:rPr>
                        <a:t>Detection and Tracking the Criminal Activity using Network of CCTV cameras</a:t>
                      </a:r>
                      <a:endParaRPr lang="en-IN" sz="14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400" dirty="0" smtClean="0">
                          <a:solidFill>
                            <a:schemeClr val="tx1"/>
                          </a:solidFill>
                          <a:latin typeface="Times New Roman" panose="02020603050405020304" pitchFamily="18" charset="0"/>
                          <a:cs typeface="Times New Roman" panose="02020603050405020304" pitchFamily="18" charset="0"/>
                        </a:rPr>
                        <a:t>N. Y. </a:t>
                      </a:r>
                      <a:r>
                        <a:rPr lang="en-IN" sz="1400" dirty="0" err="1" smtClean="0">
                          <a:solidFill>
                            <a:schemeClr val="tx1"/>
                          </a:solidFill>
                          <a:latin typeface="Times New Roman" panose="02020603050405020304" pitchFamily="18" charset="0"/>
                          <a:cs typeface="Times New Roman" panose="02020603050405020304" pitchFamily="18" charset="0"/>
                        </a:rPr>
                        <a:t>Katkar</a:t>
                      </a:r>
                      <a:r>
                        <a:rPr lang="en-IN" sz="1400" dirty="0" smtClean="0">
                          <a:solidFill>
                            <a:schemeClr val="tx1"/>
                          </a:solidFill>
                          <a:latin typeface="Times New Roman" panose="02020603050405020304" pitchFamily="18" charset="0"/>
                          <a:cs typeface="Times New Roman" panose="02020603050405020304" pitchFamily="18" charset="0"/>
                        </a:rPr>
                        <a:t> and V. K. Garg</a:t>
                      </a:r>
                      <a:endParaRPr lang="en-IN" sz="14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400" dirty="0" smtClean="0">
                          <a:solidFill>
                            <a:schemeClr val="tx1"/>
                          </a:solidFill>
                          <a:latin typeface="Times New Roman" panose="02020603050405020304" pitchFamily="18" charset="0"/>
                          <a:cs typeface="Times New Roman" panose="02020603050405020304" pitchFamily="18" charset="0"/>
                        </a:rPr>
                        <a:t>2022</a:t>
                      </a:r>
                      <a:endParaRPr lang="en-IN" sz="14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400" dirty="0" smtClean="0">
                          <a:solidFill>
                            <a:schemeClr val="tx1"/>
                          </a:solidFill>
                          <a:latin typeface="Times New Roman" panose="02020603050405020304" pitchFamily="18" charset="0"/>
                          <a:cs typeface="Times New Roman" panose="02020603050405020304" pitchFamily="18" charset="0"/>
                        </a:rPr>
                        <a:t>Network of CCTV cameras for the detection and tracking of criminal activities. It may employ advanced computer vision and machine learning techniques to </a:t>
                      </a:r>
                      <a:r>
                        <a:rPr lang="en-IN" sz="1400" dirty="0" err="1" smtClean="0">
                          <a:solidFill>
                            <a:schemeClr val="tx1"/>
                          </a:solidFill>
                          <a:latin typeface="Times New Roman" panose="02020603050405020304" pitchFamily="18" charset="0"/>
                          <a:cs typeface="Times New Roman" panose="02020603050405020304" pitchFamily="18" charset="0"/>
                        </a:rPr>
                        <a:t>analyze</a:t>
                      </a:r>
                      <a:r>
                        <a:rPr lang="en-IN" sz="1400" dirty="0" smtClean="0">
                          <a:solidFill>
                            <a:schemeClr val="tx1"/>
                          </a:solidFill>
                          <a:latin typeface="Times New Roman" panose="02020603050405020304" pitchFamily="18" charset="0"/>
                          <a:cs typeface="Times New Roman" panose="02020603050405020304" pitchFamily="18" charset="0"/>
                        </a:rPr>
                        <a:t> video feeds in real-time, identifying suspicious </a:t>
                      </a:r>
                      <a:r>
                        <a:rPr lang="en-IN" sz="1400" dirty="0" err="1" smtClean="0">
                          <a:solidFill>
                            <a:schemeClr val="tx1"/>
                          </a:solidFill>
                          <a:latin typeface="Times New Roman" panose="02020603050405020304" pitchFamily="18" charset="0"/>
                          <a:cs typeface="Times New Roman" panose="02020603050405020304" pitchFamily="18" charset="0"/>
                        </a:rPr>
                        <a:t>behavior</a:t>
                      </a:r>
                      <a:r>
                        <a:rPr lang="en-IN" sz="1400" dirty="0" smtClean="0">
                          <a:solidFill>
                            <a:schemeClr val="tx1"/>
                          </a:solidFill>
                          <a:latin typeface="Times New Roman" panose="02020603050405020304" pitchFamily="18" charset="0"/>
                          <a:cs typeface="Times New Roman" panose="02020603050405020304" pitchFamily="18" charset="0"/>
                        </a:rPr>
                        <a:t> or incidents. The system could include algorithms for activity recognition, object detection, and tracking to provide accurate and timely information to security personnel. Integration with a central monitoring system may enhance overall surveillance capabilities for crime prevention and response.</a:t>
                      </a:r>
                      <a:endParaRPr lang="en-IN" sz="14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3" name="Rectangle 2"/>
          <p:cNvSpPr/>
          <p:nvPr/>
        </p:nvSpPr>
        <p:spPr>
          <a:xfrm>
            <a:off x="139137" y="232227"/>
            <a:ext cx="2706190" cy="523220"/>
          </a:xfrm>
          <a:prstGeom prst="rect">
            <a:avLst/>
          </a:prstGeom>
          <a:noFill/>
        </p:spPr>
        <p:txBody>
          <a:bodyPr wrap="none" lIns="91440" tIns="45720" rIns="91440" bIns="45720">
            <a:spAutoFit/>
          </a:bodyPr>
          <a:lstStyle/>
          <a:p>
            <a:pPr algn="ctr"/>
            <a:r>
              <a:rPr lang="en-US" sz="2800" dirty="0" smtClean="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Literature </a:t>
            </a:r>
            <a:r>
              <a:rPr lang="en-US" sz="28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Survey</a:t>
            </a:r>
            <a:endParaRPr lang="en-US" sz="28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387274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dirty="0">
                <a:latin typeface="Times New Roman" panose="02020603050405020304" pitchFamily="18" charset="0"/>
                <a:cs typeface="Times New Roman" panose="02020603050405020304" pitchFamily="18" charset="0"/>
              </a:rPr>
              <a:t>Objectives</a:t>
            </a:r>
          </a:p>
        </p:txBody>
      </p:sp>
      <p:sp>
        <p:nvSpPr>
          <p:cNvPr id="3" name="Content Placeholder 2"/>
          <p:cNvSpPr>
            <a:spLocks noGrp="1"/>
          </p:cNvSpPr>
          <p:nvPr>
            <p:ph idx="1"/>
          </p:nvPr>
        </p:nvSpPr>
        <p:spPr/>
        <p:txBody>
          <a:bodyPr>
            <a:normAutofit/>
          </a:bodyPr>
          <a:lstStyle/>
          <a:p>
            <a:pPr marL="0" indent="0" algn="just">
              <a:lnSpc>
                <a:spcPct val="150000"/>
              </a:lnSpc>
              <a:buNone/>
            </a:pPr>
            <a:r>
              <a:rPr lang="en-IN" sz="2400" dirty="0">
                <a:latin typeface="Times New Roman" panose="02020603050405020304" pitchFamily="18" charset="0"/>
                <a:cs typeface="Times New Roman" panose="02020603050405020304" pitchFamily="18" charset="0"/>
              </a:rPr>
              <a:t>To detect criminal activities from CCTV footage is to enhance security and safety </a:t>
            </a:r>
            <a:r>
              <a:rPr lang="en-IN" sz="2400" dirty="0" smtClean="0">
                <a:latin typeface="Times New Roman" panose="02020603050405020304" pitchFamily="18" charset="0"/>
                <a:cs typeface="Times New Roman" panose="02020603050405020304" pitchFamily="18" charset="0"/>
              </a:rPr>
              <a:t>.</a:t>
            </a:r>
          </a:p>
          <a:p>
            <a:pPr marL="0" indent="0" algn="just">
              <a:lnSpc>
                <a:spcPct val="150000"/>
              </a:lnSpc>
              <a:buNone/>
            </a:pPr>
            <a:r>
              <a:rPr lang="en-IN" sz="2400" dirty="0" smtClean="0">
                <a:latin typeface="Times New Roman" panose="02020603050405020304" pitchFamily="18" charset="0"/>
                <a:cs typeface="Times New Roman" panose="02020603050405020304" pitchFamily="18" charset="0"/>
              </a:rPr>
              <a:t>To </a:t>
            </a:r>
            <a:r>
              <a:rPr lang="en-IN" sz="2400" dirty="0">
                <a:latin typeface="Times New Roman" panose="02020603050405020304" pitchFamily="18" charset="0"/>
                <a:cs typeface="Times New Roman" panose="02020603050405020304" pitchFamily="18" charset="0"/>
              </a:rPr>
              <a:t>systems automatically identify suspicious or potentially criminal </a:t>
            </a:r>
            <a:r>
              <a:rPr lang="en-IN" sz="2400" dirty="0" smtClean="0">
                <a:latin typeface="Times New Roman" panose="02020603050405020304" pitchFamily="18" charset="0"/>
                <a:cs typeface="Times New Roman" panose="02020603050405020304" pitchFamily="18" charset="0"/>
              </a:rPr>
              <a:t>behaviour </a:t>
            </a:r>
            <a:r>
              <a:rPr lang="en-IN" sz="2400" dirty="0">
                <a:latin typeface="Times New Roman" panose="02020603050405020304" pitchFamily="18" charset="0"/>
                <a:cs typeface="Times New Roman" panose="02020603050405020304" pitchFamily="18" charset="0"/>
              </a:rPr>
              <a:t>captured by cameras </a:t>
            </a:r>
            <a:r>
              <a:rPr lang="en-IN" sz="2400" dirty="0" smtClean="0">
                <a:latin typeface="Times New Roman" panose="02020603050405020304" pitchFamily="18" charset="0"/>
                <a:cs typeface="Times New Roman" panose="02020603050405020304" pitchFamily="18" charset="0"/>
              </a:rPr>
              <a:t>.</a:t>
            </a:r>
          </a:p>
          <a:p>
            <a:pPr marL="0" indent="0" algn="just">
              <a:lnSpc>
                <a:spcPct val="150000"/>
              </a:lnSpc>
              <a:buNone/>
            </a:pPr>
            <a:r>
              <a:rPr lang="en-IN" sz="2400" dirty="0" smtClean="0">
                <a:latin typeface="Times New Roman" panose="02020603050405020304" pitchFamily="18" charset="0"/>
                <a:cs typeface="Times New Roman" panose="02020603050405020304" pitchFamily="18" charset="0"/>
              </a:rPr>
              <a:t>To </a:t>
            </a:r>
            <a:r>
              <a:rPr lang="en-IN" sz="2400" dirty="0">
                <a:latin typeface="Times New Roman" panose="02020603050405020304" pitchFamily="18" charset="0"/>
                <a:cs typeface="Times New Roman" panose="02020603050405020304" pitchFamily="18" charset="0"/>
              </a:rPr>
              <a:t>notifying system that generates alerts or alarms when potentially criminal activities are detected.</a:t>
            </a:r>
          </a:p>
        </p:txBody>
      </p:sp>
    </p:spTree>
    <p:extLst>
      <p:ext uri="{BB962C8B-B14F-4D97-AF65-F5344CB8AC3E}">
        <p14:creationId xmlns:p14="http://schemas.microsoft.com/office/powerpoint/2010/main" val="429451843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478</TotalTime>
  <Words>1142</Words>
  <Application>Microsoft Office PowerPoint</Application>
  <PresentationFormat>Widescreen</PresentationFormat>
  <Paragraphs>126</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Calibri Light</vt:lpstr>
      <vt:lpstr>Times New Roman</vt:lpstr>
      <vt:lpstr>Trebuchet MS</vt:lpstr>
      <vt:lpstr>Office Theme</vt:lpstr>
      <vt:lpstr>PowerPoint Presentation</vt:lpstr>
      <vt:lpstr>Vision: To evolve as an Excellent Technological Education Centre of Information Science and Engineering to create competitive professional engineers for the advancement of society.</vt:lpstr>
      <vt:lpstr>Program Educational Objectives - PEO's PEO1: To develop graduates who are proficient to solve wide range of computing related problems. PEO2: To prepare graduates who have the necessary skills required for Higher Education &amp; Entrepreneurship. PEO3:To prepare graduates who have the ability to engage in Lifelong Learning. </vt:lpstr>
      <vt:lpstr>Content</vt:lpstr>
      <vt:lpstr>Introduction</vt:lpstr>
      <vt:lpstr>Existing Technology</vt:lpstr>
      <vt:lpstr>Problem Statement</vt:lpstr>
      <vt:lpstr>PowerPoint Presentation</vt:lpstr>
      <vt:lpstr>Objectives</vt:lpstr>
      <vt:lpstr>Scope</vt:lpstr>
      <vt:lpstr>Methodology</vt:lpstr>
      <vt:lpstr>PowerPoint Presentation</vt:lpstr>
      <vt:lpstr>PowerPoint Presentation</vt:lpstr>
      <vt:lpstr>PowerPoint Presentation</vt:lpstr>
      <vt:lpstr>Hardware Requirements</vt:lpstr>
      <vt:lpstr>Software Requirements</vt:lpstr>
      <vt:lpstr>Project Schedule</vt:lpstr>
      <vt:lpstr>References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shreya sin</dc:creator>
  <cp:lastModifiedBy>Sahil</cp:lastModifiedBy>
  <cp:revision>31</cp:revision>
  <dcterms:created xsi:type="dcterms:W3CDTF">2023-11-07T14:44:29Z</dcterms:created>
  <dcterms:modified xsi:type="dcterms:W3CDTF">2023-12-26T08:40:47Z</dcterms:modified>
</cp:coreProperties>
</file>