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05C369-BFDC-4115-BEE9-478982E6AFD5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0B1750-CBC7-4565-B0BC-BD5A55704D7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5137-87F9-25B0-6D40-231B2D078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>
                <a:latin typeface="Agency FB" panose="020B0503020202020204" pitchFamily="34" charset="0"/>
              </a:rPr>
              <a:t>Bank Term Deposit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7593-4E76-1809-EBB7-2F339389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---------Hackathon---------</a:t>
            </a:r>
          </a:p>
          <a:p>
            <a:r>
              <a:rPr lang="en-IN" sz="1200">
                <a:solidFill>
                  <a:schemeClr val="tx1"/>
                </a:solidFill>
                <a:latin typeface="Arial Black" panose="020B0A04020102020204" pitchFamily="34" charset="0"/>
              </a:rPr>
              <a:t>(Press </a:t>
            </a:r>
            <a:r>
              <a:rPr lang="en-IN" sz="1200" dirty="0">
                <a:solidFill>
                  <a:schemeClr val="tx1"/>
                </a:solidFill>
                <a:latin typeface="Arial Black" panose="020B0A04020102020204" pitchFamily="34" charset="0"/>
              </a:rPr>
              <a:t>f5 </a:t>
            </a:r>
            <a:r>
              <a:rPr lang="en-IN" sz="1200">
                <a:solidFill>
                  <a:schemeClr val="tx1"/>
                </a:solidFill>
                <a:latin typeface="Arial Black" panose="020B0A04020102020204" pitchFamily="34" charset="0"/>
              </a:rPr>
              <a:t>to start)</a:t>
            </a:r>
            <a:endParaRPr lang="en-IN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684C-B80E-C871-10A8-9B9F671E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11" y="344980"/>
            <a:ext cx="47701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34B-8A3D-41D2-C900-4A0834BD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gency FB" panose="020B0503020202020204" pitchFamily="34" charset="0"/>
              </a:rPr>
              <a:t>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A8DF1-276F-FD58-B697-F75A8CDC2091}"/>
              </a:ext>
            </a:extLst>
          </p:cNvPr>
          <p:cNvSpPr txBox="1"/>
          <p:nvPr/>
        </p:nvSpPr>
        <p:spPr>
          <a:xfrm>
            <a:off x="1097280" y="198996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Contents of Jupyter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Performance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1672356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43CA-AF75-199D-F3C2-D358B27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Jupyter Notebook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442E48-1EF8-EE3E-3336-5B39D8792D42}"/>
              </a:ext>
            </a:extLst>
          </p:cNvPr>
          <p:cNvGrpSpPr/>
          <p:nvPr/>
        </p:nvGrpSpPr>
        <p:grpSpPr>
          <a:xfrm>
            <a:off x="7730084" y="1926454"/>
            <a:ext cx="3402514" cy="3480048"/>
            <a:chOff x="7617042" y="1864310"/>
            <a:chExt cx="3402514" cy="34800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025FD4-3BAD-DD5C-6132-A8E74E646DA4}"/>
                </a:ext>
              </a:extLst>
            </p:cNvPr>
            <p:cNvSpPr/>
            <p:nvPr/>
          </p:nvSpPr>
          <p:spPr>
            <a:xfrm>
              <a:off x="7617042" y="1864310"/>
              <a:ext cx="3402514" cy="3355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9BE632-0A4B-24DB-C810-3B730797551C}"/>
                </a:ext>
              </a:extLst>
            </p:cNvPr>
            <p:cNvSpPr/>
            <p:nvPr/>
          </p:nvSpPr>
          <p:spPr>
            <a:xfrm>
              <a:off x="7617042" y="1988598"/>
              <a:ext cx="3258104" cy="33557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IN" dirty="0"/>
                <a:t>3. Feature Engineering &amp; Pipeline</a:t>
              </a:r>
            </a:p>
            <a:p>
              <a:pPr>
                <a:lnSpc>
                  <a:spcPct val="200000"/>
                </a:lnSpc>
              </a:pPr>
              <a:r>
                <a:rPr lang="en-IN" dirty="0"/>
                <a:t>4. Model Development </a:t>
              </a:r>
            </a:p>
            <a:p>
              <a:pPr>
                <a:lnSpc>
                  <a:spcPct val="200000"/>
                </a:lnSpc>
              </a:pPr>
              <a:r>
                <a:rPr lang="en-IN" dirty="0"/>
                <a:t>5. Result Tabulation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F85416-8CCE-7CF2-313F-29FFB59108C0}"/>
              </a:ext>
            </a:extLst>
          </p:cNvPr>
          <p:cNvGrpSpPr/>
          <p:nvPr/>
        </p:nvGrpSpPr>
        <p:grpSpPr>
          <a:xfrm>
            <a:off x="983646" y="1988598"/>
            <a:ext cx="3478272" cy="3433440"/>
            <a:chOff x="894868" y="1910918"/>
            <a:chExt cx="3478272" cy="34334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6B5DFE-C209-15DB-8988-7F822858CC04}"/>
                </a:ext>
              </a:extLst>
            </p:cNvPr>
            <p:cNvSpPr/>
            <p:nvPr/>
          </p:nvSpPr>
          <p:spPr>
            <a:xfrm>
              <a:off x="894868" y="1910918"/>
              <a:ext cx="3370556" cy="3355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01AAE36-8594-50EC-B230-CD9B8EE1E9B8}"/>
                </a:ext>
              </a:extLst>
            </p:cNvPr>
            <p:cNvSpPr/>
            <p:nvPr/>
          </p:nvSpPr>
          <p:spPr>
            <a:xfrm>
              <a:off x="1115036" y="1988598"/>
              <a:ext cx="3258104" cy="33557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200000"/>
                </a:lnSpc>
                <a:buNone/>
              </a:pPr>
              <a:r>
                <a:rPr lang="en-US" dirty="0"/>
                <a:t>1. Pre-Processing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US" dirty="0"/>
                <a:t>2. EDA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US" dirty="0"/>
                <a:t>      2.1. Univariate Analysis</a:t>
              </a:r>
              <a:endParaRPr lang="en-IN" dirty="0"/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IN" dirty="0"/>
                <a:t>      2.2. Bivariate Analysis</a:t>
              </a:r>
            </a:p>
            <a:p>
              <a:pPr marL="0" indent="0">
                <a:lnSpc>
                  <a:spcPct val="200000"/>
                </a:lnSpc>
                <a:buNone/>
              </a:pPr>
              <a:r>
                <a:rPr lang="en-IN" dirty="0"/>
                <a:t>      2.3. Multivariate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398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198C-6175-5C9F-A257-34F1B480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gency FB" panose="020B0503020202020204" pitchFamily="34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0DB-E2DE-B9F4-7B16-65FE585E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720"/>
            <a:ext cx="10058400" cy="3889374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1. Most people were Contacted 1-2 times only during the campaign.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2. The duration of call ranges from 0 secs to 4918 secs(16.7 mins approx.).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3. The maximum no of days passed since some people were contacted is 871 (2 </a:t>
            </a:r>
            <a:r>
              <a:rPr lang="en-US" dirty="0" err="1">
                <a:latin typeface="Bahnschrift Light SemiCondensed" panose="020B0502040204020203" pitchFamily="34" charset="0"/>
              </a:rPr>
              <a:t>yrs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aprrox</a:t>
            </a:r>
            <a:r>
              <a:rPr lang="en-US" dirty="0">
                <a:latin typeface="Bahnschrift Light SemiCondensed" panose="020B0502040204020203" pitchFamily="34" charset="0"/>
              </a:rPr>
              <a:t>.)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4. Our Target Variable has an imbalanced class distribution.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12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299545-93A8-9D38-4EBE-952449A6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Based on Ratio of Yes/ No to term Deposit: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07EA-08A1-7CCA-B7D7-554D7FB1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576"/>
            <a:ext cx="10058400" cy="395151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1. Students purchase Term deposits more than people who are employed 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2. People who are single purchase Term Deposit more than people who are married.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3. People with a tertiary education purchase term deposit more than people with other type of education.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4. People with a default in their record purchase term deposit more than the people with no default.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5. In March people purchase term deposit more compared to any other month of year.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49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F509C-A2EF-15A4-F1DC-5359044B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Relationship between variables</a:t>
            </a:r>
            <a:endParaRPr lang="en-IN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4E59-8BF4-B6DA-A5DF-FDCE675B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3087"/>
            <a:ext cx="10058400" cy="391600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1. As age is increasing duration of call is decreasing./ They are in a negative relationship.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2. As age is increasing the balance of people is also decreasing./ They are in a negative Relationship.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3. As Age of people is increasing the No. of times they were contacted in this campaign is decreasing. / They are in a negative relationship.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4. As Balance is decreasing the no of times people were contacted is increasing.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5. As Duration of Call is Increasing the Times people were contacted in this campaign is Decreasing.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4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B4DE-0F9D-75E6-DAFF-D4DE0CF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C87F6-E43D-B6BF-7F2F-67E2EA4A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38" y="1750134"/>
            <a:ext cx="5249662" cy="31495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A3FDE-A118-234D-94C4-657D6506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42" y="4899643"/>
            <a:ext cx="9226858" cy="16717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226756E-9FDC-C6DB-4884-F85FE25C5638}"/>
              </a:ext>
            </a:extLst>
          </p:cNvPr>
          <p:cNvGrpSpPr/>
          <p:nvPr/>
        </p:nvGrpSpPr>
        <p:grpSpPr>
          <a:xfrm>
            <a:off x="607380" y="2050171"/>
            <a:ext cx="5880725" cy="1533483"/>
            <a:chOff x="456460" y="2103437"/>
            <a:chExt cx="5880725" cy="15334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BAD61-EA72-15F0-53FE-E2C5F7E9BAAE}"/>
                </a:ext>
              </a:extLst>
            </p:cNvPr>
            <p:cNvSpPr/>
            <p:nvPr/>
          </p:nvSpPr>
          <p:spPr>
            <a:xfrm flipH="1" flipV="1">
              <a:off x="456460" y="2311357"/>
              <a:ext cx="5596483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E59FA9-4AD0-392D-C08D-EA6AFBE9C02F}"/>
                </a:ext>
              </a:extLst>
            </p:cNvPr>
            <p:cNvSpPr/>
            <p:nvPr/>
          </p:nvSpPr>
          <p:spPr>
            <a:xfrm>
              <a:off x="838200" y="2103437"/>
              <a:ext cx="5498985" cy="13255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The Highest Performing Model on the data is Random Forest followed by XG-Boost.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235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098C-AF7C-9E7F-FC0C-14EDCF1A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Conclusion</a:t>
            </a:r>
            <a:endParaRPr lang="en-IN" sz="5400" b="1" dirty="0">
              <a:latin typeface="Agency FB" panose="020B05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98F7CB-1636-7A79-3830-B97E600A6311}"/>
              </a:ext>
            </a:extLst>
          </p:cNvPr>
          <p:cNvGrpSpPr/>
          <p:nvPr/>
        </p:nvGrpSpPr>
        <p:grpSpPr>
          <a:xfrm>
            <a:off x="204185" y="1885127"/>
            <a:ext cx="4702800" cy="4354843"/>
            <a:chOff x="204185" y="1885127"/>
            <a:chExt cx="4702800" cy="43548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40F1D3-EC58-1882-B9C1-1166C70B1E61}"/>
                </a:ext>
              </a:extLst>
            </p:cNvPr>
            <p:cNvSpPr/>
            <p:nvPr/>
          </p:nvSpPr>
          <p:spPr>
            <a:xfrm>
              <a:off x="204185" y="1885128"/>
              <a:ext cx="4702799" cy="4354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580EAF-2404-BAF6-3F05-6491DAD6DF54}"/>
                </a:ext>
              </a:extLst>
            </p:cNvPr>
            <p:cNvSpPr/>
            <p:nvPr/>
          </p:nvSpPr>
          <p:spPr>
            <a:xfrm>
              <a:off x="455720" y="1885127"/>
              <a:ext cx="4451265" cy="42705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 Light SemiCondensed" panose="020B0502040204020203" pitchFamily="34" charset="0"/>
                </a:rPr>
                <a:t>Summary</a:t>
              </a:r>
            </a:p>
            <a:p>
              <a:r>
                <a:rPr lang="en-US" dirty="0">
                  <a:latin typeface="Bahnschrift Light SemiCondensed" panose="020B0502040204020203" pitchFamily="34" charset="0"/>
                </a:rPr>
                <a:t>1. The Conversation rate of campaign is highest in Month of Dec and March.</a:t>
              </a:r>
            </a:p>
            <a:p>
              <a:endParaRPr lang="en-US" dirty="0">
                <a:latin typeface="Bahnschrift Light SemiCondensed" panose="020B0502040204020203" pitchFamily="34" charset="0"/>
              </a:endParaRPr>
            </a:p>
            <a:p>
              <a:r>
                <a:rPr lang="en-US" dirty="0">
                  <a:latin typeface="Bahnschrift Light SemiCondensed" panose="020B0502040204020203" pitchFamily="34" charset="0"/>
                </a:rPr>
                <a:t>2. People With No house tend to purchase term deposit more.</a:t>
              </a:r>
            </a:p>
            <a:p>
              <a:endParaRPr lang="en-US" dirty="0">
                <a:latin typeface="Bahnschrift Light SemiCondensed" panose="020B0502040204020203" pitchFamily="34" charset="0"/>
              </a:endParaRPr>
            </a:p>
            <a:p>
              <a:r>
                <a:rPr lang="en-US" dirty="0">
                  <a:latin typeface="Bahnschrift Light SemiCondensed" panose="020B0502040204020203" pitchFamily="34" charset="0"/>
                </a:rPr>
                <a:t>3. People are showing negative response when they are getting contacted more than 10 times during a campaign.</a:t>
              </a:r>
            </a:p>
            <a:p>
              <a:endParaRPr lang="en-US" dirty="0">
                <a:latin typeface="Bahnschrift Light SemiCondensed" panose="020B0502040204020203" pitchFamily="34" charset="0"/>
              </a:endParaRPr>
            </a:p>
            <a:p>
              <a:r>
                <a:rPr lang="en-US">
                  <a:latin typeface="Bahnschrift Light SemiCondensed" panose="020B0502040204020203" pitchFamily="34" charset="0"/>
                </a:rPr>
                <a:t>4. For </a:t>
              </a:r>
              <a:r>
                <a:rPr lang="en-US" dirty="0">
                  <a:latin typeface="Bahnschrift Light SemiCondensed" panose="020B0502040204020203" pitchFamily="34" charset="0"/>
                </a:rPr>
                <a:t>a higher call duration the chances of a person purchasing Term Deposit is higher.</a:t>
              </a:r>
            </a:p>
            <a:p>
              <a:pPr algn="ctr"/>
              <a:endParaRPr lang="en-IN" dirty="0"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33866-C0DB-97CC-75A0-1A19DA6F6C70}"/>
              </a:ext>
            </a:extLst>
          </p:cNvPr>
          <p:cNvGrpSpPr/>
          <p:nvPr/>
        </p:nvGrpSpPr>
        <p:grpSpPr>
          <a:xfrm>
            <a:off x="5829673" y="1898848"/>
            <a:ext cx="6158142" cy="4376605"/>
            <a:chOff x="5575177" y="1802462"/>
            <a:chExt cx="6158142" cy="45289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1C7C80-2945-53FF-DFB4-3BE845A99923}"/>
                </a:ext>
              </a:extLst>
            </p:cNvPr>
            <p:cNvSpPr/>
            <p:nvPr/>
          </p:nvSpPr>
          <p:spPr>
            <a:xfrm>
              <a:off x="5575177" y="1802462"/>
              <a:ext cx="6063449" cy="4528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16A9FF-F230-6501-58C8-52921636662C}"/>
                </a:ext>
              </a:extLst>
            </p:cNvPr>
            <p:cNvSpPr/>
            <p:nvPr/>
          </p:nvSpPr>
          <p:spPr>
            <a:xfrm>
              <a:off x="5785281" y="1823175"/>
              <a:ext cx="5948038" cy="44391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 Light SemiCondensed" panose="020B0502040204020203" pitchFamily="34" charset="0"/>
                </a:rPr>
                <a:t>Suggestions</a:t>
              </a:r>
            </a:p>
            <a:p>
              <a:r>
                <a:rPr lang="en-US" sz="1750" dirty="0">
                  <a:latin typeface="Bahnschrift Light SemiCondensed" panose="020B0502040204020203" pitchFamily="34" charset="0"/>
                </a:rPr>
                <a:t>1. Connect with people more in the month of March and Dec these 2 months are showing a higher chance of people purchasing Term Deposit.</a:t>
              </a:r>
            </a:p>
            <a:p>
              <a:endParaRPr lang="en-US" sz="1750" dirty="0">
                <a:latin typeface="Bahnschrift Light SemiCondensed" panose="020B0502040204020203" pitchFamily="34" charset="0"/>
              </a:endParaRPr>
            </a:p>
            <a:p>
              <a:r>
                <a:rPr lang="en-US" sz="1750" dirty="0">
                  <a:latin typeface="Bahnschrift Light SemiCondensed" panose="020B0502040204020203" pitchFamily="34" charset="0"/>
                </a:rPr>
                <a:t>2. People with no house are saving there money through term deposits so we can have some attractions for them and try contacting such people more.</a:t>
              </a:r>
            </a:p>
            <a:p>
              <a:endParaRPr lang="en-US" sz="1750" dirty="0">
                <a:latin typeface="Bahnschrift Light SemiCondensed" panose="020B0502040204020203" pitchFamily="34" charset="0"/>
              </a:endParaRPr>
            </a:p>
            <a:p>
              <a:r>
                <a:rPr lang="en-US" sz="1750" dirty="0">
                  <a:latin typeface="Bahnschrift Light SemiCondensed" panose="020B0502040204020203" pitchFamily="34" charset="0"/>
                </a:rPr>
                <a:t>3. There is no use of contacting a person more than 10 times as beyond this point the chance of yes to term  deposit is close to 0.</a:t>
              </a:r>
            </a:p>
            <a:p>
              <a:endParaRPr lang="en-US" sz="1750" dirty="0">
                <a:latin typeface="Bahnschrift Light SemiCondensed" panose="020B0502040204020203" pitchFamily="34" charset="0"/>
              </a:endParaRPr>
            </a:p>
            <a:p>
              <a:r>
                <a:rPr lang="en-US" sz="1750" dirty="0">
                  <a:latin typeface="Bahnschrift Light SemiCondensed" panose="020B0502040204020203" pitchFamily="34" charset="0"/>
                </a:rPr>
                <a:t>4. There are higher chances of yes to term deposit when call durations are long so we can work on improving our    </a:t>
              </a:r>
            </a:p>
            <a:p>
              <a:r>
                <a:rPr lang="en-US" sz="1750" dirty="0">
                  <a:latin typeface="Bahnschrift Light SemiCondensed" panose="020B0502040204020203" pitchFamily="34" charset="0"/>
                </a:rPr>
                <a:t>    communication and convincing powers</a:t>
              </a:r>
              <a:endParaRPr lang="en-IN" sz="175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F36E9C-2FA6-4884-D861-E562B2906347}"/>
              </a:ext>
            </a:extLst>
          </p:cNvPr>
          <p:cNvSpPr/>
          <p:nvPr/>
        </p:nvSpPr>
        <p:spPr>
          <a:xfrm>
            <a:off x="4946937" y="3679822"/>
            <a:ext cx="952278" cy="7654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12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A0CA-9493-35B5-4A72-CD516C4436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4724" y="2501336"/>
            <a:ext cx="6905651" cy="1642264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gency FB" panose="020B0503020202020204" pitchFamily="34" charset="0"/>
              </a:rPr>
              <a:t>END OF SLIDES</a:t>
            </a:r>
            <a:endParaRPr lang="en-IN" sz="9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529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Arial Black</vt:lpstr>
      <vt:lpstr>Bahnschrift Light SemiCondensed</vt:lpstr>
      <vt:lpstr>Calibri</vt:lpstr>
      <vt:lpstr>Calibri Light</vt:lpstr>
      <vt:lpstr>Retrospect</vt:lpstr>
      <vt:lpstr>Bank Term Deposit</vt:lpstr>
      <vt:lpstr>Content</vt:lpstr>
      <vt:lpstr>Contents of Jupyter Notebook</vt:lpstr>
      <vt:lpstr>EDA</vt:lpstr>
      <vt:lpstr>Based on Ratio of Yes/ No to term Deposit:</vt:lpstr>
      <vt:lpstr>Relationship between variables</vt:lpstr>
      <vt:lpstr>Performance Matrix</vt:lpstr>
      <vt:lpstr>Conclusion</vt:lpstr>
      <vt:lpstr>END OF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</dc:title>
  <dc:creator>abhishek bhardwaj</dc:creator>
  <cp:lastModifiedBy>abhishek bhardwaj</cp:lastModifiedBy>
  <cp:revision>5</cp:revision>
  <dcterms:created xsi:type="dcterms:W3CDTF">2023-03-26T06:25:22Z</dcterms:created>
  <dcterms:modified xsi:type="dcterms:W3CDTF">2023-03-26T13:28:48Z</dcterms:modified>
</cp:coreProperties>
</file>