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Lato" panose="020F0502020204030203" pitchFamily="34" charset="0"/>
      <p:regular r:id="rId12"/>
      <p:bold r:id="rId13"/>
      <p:italic r:id="rId14"/>
      <p:boldItalic r:id="rId15"/>
    </p:embeddedFont>
    <p:embeddedFont>
      <p:font typeface="Raleway"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C4B532-62FA-77DF-1A6C-5986AFE6DE07}" v="69" dt="2022-05-06T03:39:42.6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27c6cc4289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27c6cc4289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7c6cc4289_0_1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7c6cc4289_0_1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27c6cc4289_0_1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27c6cc4289_0_1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27c6cc4289_0_1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27c6cc4289_0_1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27c6cc4289_0_1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27c6cc4289_0_1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27c6cc4289_0_1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27c6cc4289_0_1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27c6cc4289_0_1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27c6cc4289_0_1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27c6cc4289_0_1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27c6cc4289_0_1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p:nvPr/>
        </p:nvSpPr>
        <p:spPr>
          <a:xfrm>
            <a:off x="729450" y="1322450"/>
            <a:ext cx="7688100" cy="16647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4200" b="1">
                <a:solidFill>
                  <a:srgbClr val="1A1A1A"/>
                </a:solidFill>
                <a:latin typeface="Raleway"/>
                <a:ea typeface="Raleway"/>
                <a:cs typeface="Raleway"/>
                <a:sym typeface="Raleway"/>
              </a:rPr>
              <a:t>LP-IV Mini Project </a:t>
            </a:r>
            <a:endParaRPr sz="4200" b="1">
              <a:solidFill>
                <a:srgbClr val="1A1A1A"/>
              </a:solidFill>
              <a:latin typeface="Raleway"/>
              <a:ea typeface="Raleway"/>
              <a:cs typeface="Raleway"/>
              <a:sym typeface="Raleway"/>
            </a:endParaRPr>
          </a:p>
          <a:p>
            <a:pPr marL="0" lvl="0" indent="0" algn="l" rtl="0">
              <a:spcBef>
                <a:spcPts val="0"/>
              </a:spcBef>
              <a:spcAft>
                <a:spcPts val="0"/>
              </a:spcAft>
              <a:buNone/>
            </a:pPr>
            <a:r>
              <a:rPr lang="en" sz="4200" b="1">
                <a:solidFill>
                  <a:srgbClr val="1A1A1A"/>
                </a:solidFill>
                <a:latin typeface="Raleway"/>
                <a:ea typeface="Raleway"/>
                <a:cs typeface="Raleway"/>
                <a:sym typeface="Raleway"/>
              </a:rPr>
              <a:t>“Greg Viot's Fuzzy Cruise Controller”</a:t>
            </a:r>
            <a:endParaRPr sz="4200" b="1">
              <a:solidFill>
                <a:srgbClr val="1A1A1A"/>
              </a:solidFill>
              <a:latin typeface="Raleway"/>
              <a:ea typeface="Raleway"/>
              <a:cs typeface="Raleway"/>
              <a:sym typeface="Raleway"/>
            </a:endParaRPr>
          </a:p>
        </p:txBody>
      </p:sp>
      <p:sp>
        <p:nvSpPr>
          <p:cNvPr id="87" name="Google Shape;87;p13"/>
          <p:cNvSpPr txBox="1"/>
          <p:nvPr/>
        </p:nvSpPr>
        <p:spPr>
          <a:xfrm>
            <a:off x="729450" y="3456325"/>
            <a:ext cx="2916300" cy="11157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endParaRPr lang="en" sz="1500" dirty="0">
              <a:solidFill>
                <a:srgbClr val="595959"/>
              </a:solidFill>
              <a:latin typeface="Lato"/>
              <a:ea typeface="Lato"/>
              <a:cs typeface="Lato"/>
            </a:endParaRPr>
          </a:p>
        </p:txBody>
      </p:sp>
      <p:sp>
        <p:nvSpPr>
          <p:cNvPr id="88" name="Google Shape;88;p13"/>
          <p:cNvSpPr txBox="1"/>
          <p:nvPr/>
        </p:nvSpPr>
        <p:spPr>
          <a:xfrm>
            <a:off x="5616175" y="3456325"/>
            <a:ext cx="2916300" cy="11157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1500" dirty="0">
                <a:solidFill>
                  <a:srgbClr val="595959"/>
                </a:solidFill>
                <a:latin typeface="Lato"/>
                <a:ea typeface="Lato"/>
                <a:cs typeface="Lato"/>
                <a:sym typeface="Lato"/>
              </a:rPr>
              <a:t>Group Members:</a:t>
            </a:r>
            <a:endParaRPr sz="1500" dirty="0">
              <a:solidFill>
                <a:srgbClr val="595959"/>
              </a:solidFill>
              <a:latin typeface="Lato"/>
              <a:ea typeface="Lato"/>
              <a:cs typeface="Lato"/>
              <a:sym typeface="Lato"/>
            </a:endParaRPr>
          </a:p>
          <a:p>
            <a:pPr marL="457200" indent="-323850">
              <a:buClr>
                <a:srgbClr val="595959"/>
              </a:buClr>
              <a:buSzPts val="1500"/>
              <a:buFont typeface="Lato"/>
              <a:buChar char="-"/>
            </a:pPr>
            <a:r>
              <a:rPr lang="en" sz="1500" dirty="0">
                <a:solidFill>
                  <a:srgbClr val="595959"/>
                </a:solidFill>
                <a:latin typeface="Lato"/>
                <a:ea typeface="Lato"/>
                <a:cs typeface="Lato"/>
                <a:sym typeface="Lato"/>
              </a:rPr>
              <a:t>Abhishek Bhargav (41201) </a:t>
            </a:r>
            <a:endParaRPr sz="1500" dirty="0">
              <a:solidFill>
                <a:srgbClr val="595959"/>
              </a:solidFill>
              <a:latin typeface="Lato"/>
              <a:ea typeface="Lato"/>
              <a:cs typeface="Lato"/>
            </a:endParaRPr>
          </a:p>
          <a:p>
            <a:pPr marL="457200" indent="-323850">
              <a:buClr>
                <a:srgbClr val="595959"/>
              </a:buClr>
              <a:buSzPts val="1500"/>
              <a:buFont typeface="Lato"/>
              <a:buChar char="-"/>
            </a:pPr>
            <a:r>
              <a:rPr lang="en" sz="1500" dirty="0">
                <a:solidFill>
                  <a:srgbClr val="595959"/>
                </a:solidFill>
                <a:latin typeface="Lato"/>
                <a:ea typeface="Lato"/>
                <a:cs typeface="Lato"/>
                <a:sym typeface="Lato"/>
              </a:rPr>
              <a:t>Ayush Raina (41208)</a:t>
            </a:r>
          </a:p>
          <a:p>
            <a:pPr marL="457200" indent="-323850">
              <a:buClr>
                <a:srgbClr val="595959"/>
              </a:buClr>
              <a:buSzPts val="1500"/>
              <a:buFont typeface="Lato"/>
              <a:buChar char="-"/>
            </a:pPr>
            <a:r>
              <a:rPr lang="en" sz="1500" dirty="0">
                <a:solidFill>
                  <a:srgbClr val="595959"/>
                </a:solidFill>
                <a:latin typeface="Lato"/>
                <a:ea typeface="Lato"/>
                <a:cs typeface="Lato"/>
              </a:rPr>
              <a:t>Abhijeet Chavan (41216)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a:t>
            </a:r>
            <a:endParaRPr/>
          </a:p>
          <a:p>
            <a:pPr marL="0" lvl="0" indent="0" algn="l" rtl="0">
              <a:spcBef>
                <a:spcPts val="0"/>
              </a:spcBef>
              <a:spcAft>
                <a:spcPts val="0"/>
              </a:spcAft>
              <a:buNone/>
            </a:pPr>
            <a:endParaRPr/>
          </a:p>
        </p:txBody>
      </p:sp>
      <p:sp>
        <p:nvSpPr>
          <p:cNvPr id="94" name="Google Shape;94;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Solve Greg Viot’s fuzzy cruise controller using fuzzy logic, and design a cruise control system is to maintain the speed of the car constant set by the driver using the fuzzy controller.</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a:p>
            <a:pPr marL="0" lvl="0" indent="0" algn="l" rtl="0">
              <a:spcBef>
                <a:spcPts val="0"/>
              </a:spcBef>
              <a:spcAft>
                <a:spcPts val="0"/>
              </a:spcAft>
              <a:buNone/>
            </a:pPr>
            <a:endParaRPr/>
          </a:p>
        </p:txBody>
      </p:sp>
      <p:sp>
        <p:nvSpPr>
          <p:cNvPr id="100" name="Google Shape;100;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Cruise control system has become a common feature in automobiles nowadays. Instead of having the driver frequently checking the speedometer and adjusting pressure on the gas pedal or the brake, cruise control system control the speed of the car by maintaining the constant speed set by the driver. Therefore, cruise control system can help reduce driver's fatigue in driving a long road trip. </a:t>
            </a:r>
            <a:endParaRPr/>
          </a:p>
          <a:p>
            <a:pPr marL="0" lvl="0" indent="0" algn="l" rtl="0">
              <a:spcBef>
                <a:spcPts val="1200"/>
              </a:spcBef>
              <a:spcAft>
                <a:spcPts val="0"/>
              </a:spcAft>
              <a:buNone/>
            </a:pPr>
            <a:r>
              <a:rPr lang="en"/>
              <a:t>This study presents the Greg Viot's Fuzzy control system behind a cruise control.</a:t>
            </a: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Fuzzy Inference System</a:t>
            </a:r>
            <a:endParaRPr/>
          </a:p>
        </p:txBody>
      </p:sp>
      <p:pic>
        <p:nvPicPr>
          <p:cNvPr id="106" name="Google Shape;106;p16"/>
          <p:cNvPicPr preferRelativeResize="0"/>
          <p:nvPr/>
        </p:nvPicPr>
        <p:blipFill>
          <a:blip r:embed="rId3">
            <a:alphaModFix/>
          </a:blip>
          <a:stretch>
            <a:fillRect/>
          </a:stretch>
        </p:blipFill>
        <p:spPr>
          <a:xfrm>
            <a:off x="993450" y="2016300"/>
            <a:ext cx="7157101" cy="2394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27650" y="6399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Greg Viot's fuzzy cruise controller</a:t>
            </a:r>
            <a:endParaRPr/>
          </a:p>
        </p:txBody>
      </p:sp>
      <p:pic>
        <p:nvPicPr>
          <p:cNvPr id="112" name="Google Shape;112;p17"/>
          <p:cNvPicPr preferRelativeResize="0"/>
          <p:nvPr/>
        </p:nvPicPr>
        <p:blipFill>
          <a:blip r:embed="rId3">
            <a:alphaModFix/>
          </a:blip>
          <a:stretch>
            <a:fillRect/>
          </a:stretch>
        </p:blipFill>
        <p:spPr>
          <a:xfrm>
            <a:off x="1239987" y="1411925"/>
            <a:ext cx="6664025" cy="1575650"/>
          </a:xfrm>
          <a:prstGeom prst="rect">
            <a:avLst/>
          </a:prstGeom>
          <a:noFill/>
          <a:ln>
            <a:noFill/>
          </a:ln>
        </p:spPr>
      </p:pic>
      <p:pic>
        <p:nvPicPr>
          <p:cNvPr id="113" name="Google Shape;113;p17"/>
          <p:cNvPicPr preferRelativeResize="0"/>
          <p:nvPr/>
        </p:nvPicPr>
        <p:blipFill>
          <a:blip r:embed="rId4">
            <a:alphaModFix/>
          </a:blip>
          <a:stretch>
            <a:fillRect/>
          </a:stretch>
        </p:blipFill>
        <p:spPr>
          <a:xfrm>
            <a:off x="1239975" y="3125050"/>
            <a:ext cx="6577517" cy="1851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7650" y="6216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Triangular (^) MF</a:t>
            </a:r>
            <a:endParaRPr/>
          </a:p>
          <a:p>
            <a:pPr marL="0" lvl="0" indent="0" algn="l" rtl="0">
              <a:spcBef>
                <a:spcPts val="0"/>
              </a:spcBef>
              <a:spcAft>
                <a:spcPts val="0"/>
              </a:spcAft>
              <a:buNone/>
            </a:pPr>
            <a:endParaRPr/>
          </a:p>
        </p:txBody>
      </p:sp>
      <p:sp>
        <p:nvSpPr>
          <p:cNvPr id="119" name="Google Shape;119;p18"/>
          <p:cNvSpPr txBox="1">
            <a:spLocks noGrp="1"/>
          </p:cNvSpPr>
          <p:nvPr>
            <p:ph type="body" idx="1"/>
          </p:nvPr>
        </p:nvSpPr>
        <p:spPr>
          <a:xfrm>
            <a:off x="1853200" y="3380950"/>
            <a:ext cx="2593500" cy="1578900"/>
          </a:xfrm>
          <a:prstGeom prst="rect">
            <a:avLst/>
          </a:prstGeom>
        </p:spPr>
        <p:txBody>
          <a:bodyPr spcFirstLastPara="1" wrap="square" lIns="91425" tIns="91425" rIns="91425" bIns="91425" anchor="t" anchorCtr="0">
            <a:normAutofit/>
          </a:bodyPr>
          <a:lstStyle/>
          <a:p>
            <a:pPr marL="0" lvl="0" indent="0" algn="l" rtl="0">
              <a:lnSpc>
                <a:spcPct val="50000"/>
              </a:lnSpc>
              <a:spcBef>
                <a:spcPts val="0"/>
              </a:spcBef>
              <a:spcAft>
                <a:spcPts val="0"/>
              </a:spcAft>
              <a:buNone/>
            </a:pPr>
            <a:r>
              <a:rPr lang="en"/>
              <a:t>speed difference ∈ [−100, 100]  </a:t>
            </a:r>
            <a:endParaRPr/>
          </a:p>
          <a:p>
            <a:pPr marL="0" lvl="0" indent="0" algn="l" rtl="0">
              <a:lnSpc>
                <a:spcPct val="50000"/>
              </a:lnSpc>
              <a:spcBef>
                <a:spcPts val="1200"/>
              </a:spcBef>
              <a:spcAft>
                <a:spcPts val="0"/>
              </a:spcAft>
              <a:buNone/>
            </a:pPr>
            <a:r>
              <a:rPr lang="en"/>
              <a:t>delta</a:t>
            </a:r>
            <a:r>
              <a:rPr lang="en" baseline="-25000"/>
              <a:t>speed </a:t>
            </a:r>
            <a:r>
              <a:rPr lang="en" b="1"/>
              <a:t>= </a:t>
            </a:r>
            <a:r>
              <a:rPr lang="en"/>
              <a:t>50</a:t>
            </a:r>
            <a:endParaRPr/>
          </a:p>
          <a:p>
            <a:pPr marL="0" lvl="0" indent="0" algn="l" rtl="0">
              <a:lnSpc>
                <a:spcPct val="50000"/>
              </a:lnSpc>
              <a:spcBef>
                <a:spcPts val="1200"/>
              </a:spcBef>
              <a:spcAft>
                <a:spcPts val="0"/>
              </a:spcAft>
              <a:buNone/>
            </a:pPr>
            <a:r>
              <a:rPr lang="en"/>
              <a:t>acceleration ∈ [−40, 40]</a:t>
            </a:r>
            <a:endParaRPr/>
          </a:p>
          <a:p>
            <a:pPr marL="0" lvl="0" indent="0" algn="l" rtl="0">
              <a:lnSpc>
                <a:spcPct val="50000"/>
              </a:lnSpc>
              <a:spcBef>
                <a:spcPts val="1200"/>
              </a:spcBef>
              <a:spcAft>
                <a:spcPts val="1200"/>
              </a:spcAft>
              <a:buNone/>
            </a:pPr>
            <a:r>
              <a:rPr lang="en"/>
              <a:t>delta</a:t>
            </a:r>
            <a:r>
              <a:rPr lang="en" baseline="-25000"/>
              <a:t>acc </a:t>
            </a:r>
            <a:r>
              <a:rPr lang="en" b="1"/>
              <a:t>= </a:t>
            </a:r>
            <a:r>
              <a:rPr lang="en"/>
              <a:t>20</a:t>
            </a:r>
            <a:endParaRPr/>
          </a:p>
        </p:txBody>
      </p:sp>
      <p:pic>
        <p:nvPicPr>
          <p:cNvPr id="120" name="Google Shape;120;p18"/>
          <p:cNvPicPr preferRelativeResize="0"/>
          <p:nvPr/>
        </p:nvPicPr>
        <p:blipFill>
          <a:blip r:embed="rId3">
            <a:alphaModFix/>
          </a:blip>
          <a:stretch>
            <a:fillRect/>
          </a:stretch>
        </p:blipFill>
        <p:spPr>
          <a:xfrm>
            <a:off x="1853188" y="1475425"/>
            <a:ext cx="5437625" cy="1509150"/>
          </a:xfrm>
          <a:prstGeom prst="rect">
            <a:avLst/>
          </a:prstGeom>
          <a:noFill/>
          <a:ln>
            <a:noFill/>
          </a:ln>
        </p:spPr>
      </p:pic>
      <p:sp>
        <p:nvSpPr>
          <p:cNvPr id="121" name="Google Shape;121;p18"/>
          <p:cNvSpPr txBox="1">
            <a:spLocks noGrp="1"/>
          </p:cNvSpPr>
          <p:nvPr>
            <p:ph type="body" idx="1"/>
          </p:nvPr>
        </p:nvSpPr>
        <p:spPr>
          <a:xfrm>
            <a:off x="5095725" y="3380950"/>
            <a:ext cx="2195100" cy="1578900"/>
          </a:xfrm>
          <a:prstGeom prst="rect">
            <a:avLst/>
          </a:prstGeom>
        </p:spPr>
        <p:txBody>
          <a:bodyPr spcFirstLastPara="1" wrap="square" lIns="91425" tIns="91425" rIns="91425" bIns="91425" anchor="t" anchorCtr="0">
            <a:normAutofit/>
          </a:bodyPr>
          <a:lstStyle/>
          <a:p>
            <a:pPr marL="0" lvl="0" indent="0" algn="l" rtl="0">
              <a:lnSpc>
                <a:spcPct val="50000"/>
              </a:lnSpc>
              <a:spcBef>
                <a:spcPts val="0"/>
              </a:spcBef>
              <a:spcAft>
                <a:spcPts val="0"/>
              </a:spcAft>
              <a:buNone/>
            </a:pPr>
            <a:r>
              <a:rPr lang="en"/>
              <a:t>NL:    Negatively Large</a:t>
            </a:r>
            <a:endParaRPr/>
          </a:p>
          <a:p>
            <a:pPr marL="0" lvl="0" indent="0" algn="l" rtl="0">
              <a:lnSpc>
                <a:spcPct val="50000"/>
              </a:lnSpc>
              <a:spcBef>
                <a:spcPts val="1200"/>
              </a:spcBef>
              <a:spcAft>
                <a:spcPts val="0"/>
              </a:spcAft>
              <a:buNone/>
            </a:pPr>
            <a:r>
              <a:rPr lang="en"/>
              <a:t>NM:  Negatively Medium</a:t>
            </a:r>
            <a:endParaRPr/>
          </a:p>
          <a:p>
            <a:pPr marL="0" lvl="0" indent="0" algn="l" rtl="0">
              <a:lnSpc>
                <a:spcPct val="50000"/>
              </a:lnSpc>
              <a:spcBef>
                <a:spcPts val="1200"/>
              </a:spcBef>
              <a:spcAft>
                <a:spcPts val="0"/>
              </a:spcAft>
              <a:buNone/>
            </a:pPr>
            <a:r>
              <a:rPr lang="en"/>
              <a:t>ZE:    Zero</a:t>
            </a:r>
            <a:endParaRPr/>
          </a:p>
          <a:p>
            <a:pPr marL="0" lvl="0" indent="0" algn="l" rtl="0">
              <a:lnSpc>
                <a:spcPct val="50000"/>
              </a:lnSpc>
              <a:spcBef>
                <a:spcPts val="1200"/>
              </a:spcBef>
              <a:spcAft>
                <a:spcPts val="0"/>
              </a:spcAft>
              <a:buNone/>
            </a:pPr>
            <a:r>
              <a:rPr lang="en"/>
              <a:t>PM:   Positively Medium</a:t>
            </a:r>
            <a:endParaRPr/>
          </a:p>
          <a:p>
            <a:pPr marL="0" lvl="0" indent="0" algn="l" rtl="0">
              <a:lnSpc>
                <a:spcPct val="50000"/>
              </a:lnSpc>
              <a:spcBef>
                <a:spcPts val="1200"/>
              </a:spcBef>
              <a:spcAft>
                <a:spcPts val="1200"/>
              </a:spcAft>
              <a:buNone/>
            </a:pPr>
            <a:r>
              <a:rPr lang="en"/>
              <a:t>PL:    Positively Large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727650" y="6399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Defuzzification Method</a:t>
            </a:r>
            <a:endParaRPr/>
          </a:p>
        </p:txBody>
      </p:sp>
      <p:sp>
        <p:nvSpPr>
          <p:cNvPr id="127" name="Google Shape;127;p19"/>
          <p:cNvSpPr txBox="1">
            <a:spLocks noGrp="1"/>
          </p:cNvSpPr>
          <p:nvPr>
            <p:ph type="body" idx="1"/>
          </p:nvPr>
        </p:nvSpPr>
        <p:spPr>
          <a:xfrm>
            <a:off x="727650" y="1239800"/>
            <a:ext cx="7688700" cy="10200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b="1"/>
              <a:t>Center of Gravity: </a:t>
            </a:r>
            <a:endParaRPr b="1"/>
          </a:p>
          <a:p>
            <a:pPr marL="0" lvl="0" indent="0" algn="l" rtl="0">
              <a:lnSpc>
                <a:spcPct val="100000"/>
              </a:lnSpc>
              <a:spcBef>
                <a:spcPts val="1200"/>
              </a:spcBef>
              <a:spcAft>
                <a:spcPts val="1200"/>
              </a:spcAft>
              <a:buNone/>
            </a:pPr>
            <a:r>
              <a:rPr lang="en"/>
              <a:t>  The basic principle in CoG method is to find the point </a:t>
            </a:r>
            <a:r>
              <a:rPr lang="en" b="1"/>
              <a:t>x*</a:t>
            </a:r>
            <a:r>
              <a:rPr lang="en"/>
              <a:t> where a vertical line would slice the aggregate into two equal masses.</a:t>
            </a:r>
            <a:endParaRPr/>
          </a:p>
        </p:txBody>
      </p:sp>
      <p:pic>
        <p:nvPicPr>
          <p:cNvPr id="128" name="Google Shape;128;p19"/>
          <p:cNvPicPr preferRelativeResize="0"/>
          <p:nvPr/>
        </p:nvPicPr>
        <p:blipFill>
          <a:blip r:embed="rId3">
            <a:alphaModFix/>
          </a:blip>
          <a:stretch>
            <a:fillRect/>
          </a:stretch>
        </p:blipFill>
        <p:spPr>
          <a:xfrm>
            <a:off x="392000" y="2259800"/>
            <a:ext cx="4034575" cy="2165500"/>
          </a:xfrm>
          <a:prstGeom prst="rect">
            <a:avLst/>
          </a:prstGeom>
          <a:noFill/>
          <a:ln>
            <a:noFill/>
          </a:ln>
        </p:spPr>
      </p:pic>
      <p:pic>
        <p:nvPicPr>
          <p:cNvPr id="129" name="Google Shape;129;p19"/>
          <p:cNvPicPr preferRelativeResize="0"/>
          <p:nvPr/>
        </p:nvPicPr>
        <p:blipFill>
          <a:blip r:embed="rId4">
            <a:alphaModFix/>
          </a:blip>
          <a:stretch>
            <a:fillRect/>
          </a:stretch>
        </p:blipFill>
        <p:spPr>
          <a:xfrm>
            <a:off x="4102125" y="2259800"/>
            <a:ext cx="4621249" cy="2073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0"/>
          <p:cNvPicPr preferRelativeResize="0"/>
          <p:nvPr/>
        </p:nvPicPr>
        <p:blipFill>
          <a:blip r:embed="rId3">
            <a:alphaModFix/>
          </a:blip>
          <a:stretch>
            <a:fillRect/>
          </a:stretch>
        </p:blipFill>
        <p:spPr>
          <a:xfrm>
            <a:off x="3726950" y="469875"/>
            <a:ext cx="4643800" cy="4643775"/>
          </a:xfrm>
          <a:prstGeom prst="rect">
            <a:avLst/>
          </a:prstGeom>
          <a:noFill/>
          <a:ln>
            <a:noFill/>
          </a:ln>
        </p:spPr>
      </p:pic>
      <p:sp>
        <p:nvSpPr>
          <p:cNvPr id="135" name="Google Shape;135;p20"/>
          <p:cNvSpPr txBox="1">
            <a:spLocks noGrp="1"/>
          </p:cNvSpPr>
          <p:nvPr>
            <p:ph type="body" idx="1"/>
          </p:nvPr>
        </p:nvSpPr>
        <p:spPr>
          <a:xfrm>
            <a:off x="840900" y="2241000"/>
            <a:ext cx="2582400" cy="661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018"/>
              <a:buNone/>
            </a:pPr>
            <a:r>
              <a:rPr lang="en" sz="1302" b="1"/>
              <a:t>Throttle position based on speed difference, acceleration</a:t>
            </a:r>
            <a:endParaRPr sz="1302"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a:p>
            <a:pPr marL="0" lvl="0" indent="0" algn="l" rtl="0">
              <a:spcBef>
                <a:spcPts val="0"/>
              </a:spcBef>
              <a:spcAft>
                <a:spcPts val="0"/>
              </a:spcAft>
              <a:buNone/>
            </a:pPr>
            <a:endParaRPr/>
          </a:p>
        </p:txBody>
      </p:sp>
      <p:sp>
        <p:nvSpPr>
          <p:cNvPr id="141" name="Google Shape;141;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With this study, we have demonstrated the application of fuzzy logic for designing Greg Viot's fuzzy cruise controller and observed the prediction of throttle adjustment for varying speed difference and instantaneous acceleration.</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9</Slides>
  <Notes>9</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Streamline</vt:lpstr>
      <vt:lpstr>PowerPoint Presentation</vt:lpstr>
      <vt:lpstr>Problem Statement </vt:lpstr>
      <vt:lpstr>Introduction </vt:lpstr>
      <vt:lpstr>Fuzzy Inference System</vt:lpstr>
      <vt:lpstr>Greg Viot's fuzzy cruise controller</vt:lpstr>
      <vt:lpstr>Triangular (^) MF </vt:lpstr>
      <vt:lpstr>Defuzzification Method</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18</cp:revision>
  <dcterms:modified xsi:type="dcterms:W3CDTF">2022-05-06T03:58:34Z</dcterms:modified>
</cp:coreProperties>
</file>