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24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9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53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1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055"/>
            <a:fld id="{FECA9C15-561B-4BB1-94F5-81AFD468D0E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defTabSz="913055"/>
              <a:t>5</a:t>
            </a:fld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19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3831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 I came across an academic paper which gives three examples of why Login CSRF can be an issue and how wrong I was.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“Search History. Many search engines, including Yahoo! and Google, allow their users to opt-in to saving their search history and provide an interface for a user to review his or her personal search history. Search queries contain sensitive details about the user’s interests and activities [41, 4] and could be used by an attacker to embarrass the user, to steal the user’s identity, or to spy on the user. An attacker can spy on a user’s search history by logging the user into the search engine as the attacker; see Figure 1. The user’s search queries are then stored in the attacker’s search history, and the attacker can retrieve the queries by logging into his or her own account.”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PayPal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“PayPal. PayPal lets its users transfer funds to each other. To fund a PayPal account, users enroll their credit card or their bank account. A web attacker can use login CSRF to mount the following attack: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victim visits a malicious merchant’s site and chooses to pay using PayPal.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As usual, victim is redirected to PayPal and logs into his or her account.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merchant silently logs the victim into his or her PayPal account.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To fund her purchase, the victim enrolls his or her credit card, but the credit card has actually been added to the merchant’s PayPal account.”</a:t>
            </a:r>
          </a:p>
          <a:p>
            <a:pPr fontAlgn="base"/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iGoogle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iGoogle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Using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iGoogle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users can customize their Google homepage by including gadgets. For usability, some gadgets are “inline,” meaning they run in the security context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iGoogle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Before adding such gadgets, users are asked to make a trust decision, but in a login CSRF attack, a web attacker makes the trust decision on behalf of the user: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Using his or her own browser, the attacker authors an inline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iGoogle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gadget (containing a malicious script) and adds it to his or her own personalized home page.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attacker logs the victim into Google as the attacker and opens a frame to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iGoogle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Google believes the victim to be the attacker and serves the attacker’s gadget to the victim, letting the attacker to run script in the https://www.google.com origin.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attacker can now either (a) create a fake login page at the correct URL, (b) steal the user’s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autocompleted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password, or (c) wait for the user to log in using another window and read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document.cookie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28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8353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6.2 </a:t>
            </a:r>
            <a:br>
              <a:rPr lang="en-US" dirty="0" smtClean="0"/>
            </a:br>
            <a:r>
              <a:rPr lang="en-US" dirty="0" smtClean="0"/>
              <a:t>Cross </a:t>
            </a:r>
            <a:r>
              <a:rPr lang="en-US" dirty="0"/>
              <a:t>Site Request Forgery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Secret Token Validation</a:t>
            </a:r>
          </a:p>
        </p:txBody>
      </p:sp>
      <p:sp>
        <p:nvSpPr>
          <p:cNvPr id="87043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smtClean="0"/>
              <a:t>Requests include a hard-to-guess secret</a:t>
            </a:r>
          </a:p>
          <a:p>
            <a:pPr lvl="1"/>
            <a:r>
              <a:rPr lang="en-US" smtClean="0">
                <a:ea typeface="ＭＳ Ｐゴシック" pitchFamily="-65" charset="-128"/>
              </a:rPr>
              <a:t>Unguessability substitutes for unforgeability</a:t>
            </a:r>
          </a:p>
          <a:p>
            <a:r>
              <a:rPr lang="en-US" smtClean="0"/>
              <a:t>Variations</a:t>
            </a:r>
          </a:p>
          <a:p>
            <a:pPr lvl="1"/>
            <a:r>
              <a:rPr lang="en-US" smtClean="0">
                <a:ea typeface="ＭＳ Ｐゴシック" pitchFamily="-65" charset="-128"/>
              </a:rPr>
              <a:t>Session identifier</a:t>
            </a:r>
          </a:p>
          <a:p>
            <a:pPr lvl="1"/>
            <a:r>
              <a:rPr lang="en-US" smtClean="0">
                <a:ea typeface="ＭＳ Ｐゴシック" pitchFamily="-65" charset="-128"/>
              </a:rPr>
              <a:t>Session-independent token</a:t>
            </a:r>
          </a:p>
          <a:p>
            <a:pPr lvl="1"/>
            <a:r>
              <a:rPr lang="en-US" smtClean="0">
                <a:ea typeface="ＭＳ Ｐゴシック" pitchFamily="-65" charset="-128"/>
              </a:rPr>
              <a:t>Session-dependent token</a:t>
            </a:r>
          </a:p>
          <a:p>
            <a:pPr lvl="1"/>
            <a:r>
              <a:rPr lang="en-US" smtClean="0">
                <a:ea typeface="ＭＳ Ｐゴシック" pitchFamily="-65" charset="-128"/>
              </a:rPr>
              <a:t>HMAC of session identifier</a:t>
            </a:r>
          </a:p>
        </p:txBody>
      </p:sp>
      <p:pic>
        <p:nvPicPr>
          <p:cNvPr id="8704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356" y="503239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516" y="484189"/>
            <a:ext cx="800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Secret Token Validation</a:t>
            </a:r>
          </a:p>
        </p:txBody>
      </p:sp>
      <p:pic>
        <p:nvPicPr>
          <p:cNvPr id="88067" name="Content Placeholder 4" descr="Picture 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9982" r="-9982"/>
          <a:stretch>
            <a:fillRect/>
          </a:stretch>
        </p:blipFill>
        <p:spPr>
          <a:xfrm>
            <a:off x="457200" y="1495426"/>
            <a:ext cx="8458200" cy="50577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2" y="5872164"/>
            <a:ext cx="825341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4419600" y="5991226"/>
            <a:ext cx="4078288" cy="4794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2" y="1828800"/>
          <a:ext cx="7286625" cy="3276600"/>
        </p:xfrm>
        <a:graphic>
          <a:graphicData uri="http://schemas.openxmlformats.org/presentationml/2006/ole">
            <p:oleObj spid="_x0000_s1034" name="Image" r:id="rId3" imgW="8076190" imgH="3631746" progId="">
              <p:embed/>
            </p:oleObj>
          </a:graphicData>
        </a:graphic>
      </p:graphicFrame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Referer Validation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18126" y="61452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Referer</a:t>
            </a:r>
            <a:r>
              <a:rPr lang="en-US" dirty="0" smtClean="0"/>
              <a:t> Validation Defense</a:t>
            </a:r>
          </a:p>
        </p:txBody>
      </p:sp>
      <p:sp>
        <p:nvSpPr>
          <p:cNvPr id="89091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Referer</a:t>
            </a:r>
            <a:r>
              <a:rPr lang="en-US" dirty="0" smtClean="0"/>
              <a:t> header</a:t>
            </a:r>
          </a:p>
          <a:p>
            <a:pPr lvl="1"/>
            <a:r>
              <a:rPr lang="en-US" dirty="0" err="1" smtClean="0"/>
              <a:t>Referer</a:t>
            </a:r>
            <a:r>
              <a:rPr lang="en-US" dirty="0" smtClean="0"/>
              <a:t>: http://www.facebook.com/</a:t>
            </a:r>
          </a:p>
          <a:p>
            <a:pPr lvl="1"/>
            <a:r>
              <a:rPr lang="en-US" dirty="0" err="1" smtClean="0"/>
              <a:t>Referer</a:t>
            </a:r>
            <a:r>
              <a:rPr lang="en-US" dirty="0" smtClean="0"/>
              <a:t>: http://www.attacker.com/evil.html</a:t>
            </a:r>
          </a:p>
          <a:p>
            <a:pPr lvl="1"/>
            <a:r>
              <a:rPr lang="en-US" dirty="0" err="1" smtClean="0"/>
              <a:t>Referer</a:t>
            </a:r>
            <a:r>
              <a:rPr lang="en-US" dirty="0" smtClean="0"/>
              <a:t>: </a:t>
            </a:r>
          </a:p>
          <a:p>
            <a:r>
              <a:rPr lang="en-US" dirty="0" smtClean="0"/>
              <a:t>Lenient </a:t>
            </a:r>
            <a:r>
              <a:rPr lang="en-US" dirty="0" err="1" smtClean="0"/>
              <a:t>Referer</a:t>
            </a:r>
            <a:r>
              <a:rPr lang="en-US" dirty="0" smtClean="0"/>
              <a:t> validation</a:t>
            </a:r>
          </a:p>
          <a:p>
            <a:pPr lvl="1"/>
            <a:r>
              <a:rPr lang="en-US" dirty="0" smtClean="0"/>
              <a:t>Doesn't work if </a:t>
            </a:r>
            <a:r>
              <a:rPr lang="en-US" dirty="0" err="1" smtClean="0"/>
              <a:t>Referer</a:t>
            </a:r>
            <a:r>
              <a:rPr lang="en-US" dirty="0" smtClean="0"/>
              <a:t> is missing</a:t>
            </a:r>
          </a:p>
          <a:p>
            <a:r>
              <a:rPr lang="en-US" dirty="0" smtClean="0"/>
              <a:t>Strict </a:t>
            </a:r>
            <a:r>
              <a:rPr lang="en-US" dirty="0" err="1" smtClean="0"/>
              <a:t>Referer</a:t>
            </a:r>
            <a:r>
              <a:rPr lang="en-US" dirty="0" smtClean="0"/>
              <a:t> </a:t>
            </a:r>
            <a:r>
              <a:rPr lang="en-US" dirty="0" err="1" smtClean="0"/>
              <a:t>validaton</a:t>
            </a:r>
            <a:endParaRPr lang="en-US" dirty="0" smtClean="0"/>
          </a:p>
          <a:p>
            <a:pPr lvl="1"/>
            <a:r>
              <a:rPr lang="en-US" dirty="0" smtClean="0"/>
              <a:t>Secure, but </a:t>
            </a:r>
            <a:r>
              <a:rPr lang="en-US" dirty="0" err="1" smtClean="0"/>
              <a:t>Referer</a:t>
            </a:r>
            <a:r>
              <a:rPr lang="en-US" dirty="0" smtClean="0"/>
              <a:t> is sometimes absent…</a:t>
            </a:r>
          </a:p>
        </p:txBody>
      </p:sp>
      <p:sp>
        <p:nvSpPr>
          <p:cNvPr id="89092" name="Rectangle 20"/>
          <p:cNvSpPr>
            <a:spLocks noChangeArrowheads="1"/>
          </p:cNvSpPr>
          <p:nvPr/>
        </p:nvSpPr>
        <p:spPr bwMode="auto">
          <a:xfrm>
            <a:off x="7696202" y="1752601"/>
            <a:ext cx="73930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ECD882"/>
              </a:buClr>
              <a:buSzPct val="65000"/>
              <a:buFont typeface="Wingdings" pitchFamily="2" charset="2"/>
              <a:buNone/>
            </a:pPr>
            <a:r>
              <a:rPr lang="en-US" sz="5500">
                <a:solidFill>
                  <a:srgbClr val="008000"/>
                </a:solidFill>
                <a:ea typeface="ＭＳ Ｐゴシック" pitchFamily="-65" charset="-128"/>
                <a:sym typeface="Wingdings" pitchFamily="2" charset="2"/>
              </a:rPr>
              <a:t></a:t>
            </a:r>
            <a:endParaRPr lang="en-US" sz="5500">
              <a:solidFill>
                <a:srgbClr val="CC0000"/>
              </a:solidFill>
              <a:ea typeface="ＭＳ Ｐゴシック" pitchFamily="-65" charset="-128"/>
              <a:sym typeface="Wingdings" pitchFamily="2" charset="2"/>
            </a:endParaRPr>
          </a:p>
        </p:txBody>
      </p:sp>
      <p:sp>
        <p:nvSpPr>
          <p:cNvPr id="89093" name="Rectangle 21"/>
          <p:cNvSpPr>
            <a:spLocks noChangeArrowheads="1"/>
          </p:cNvSpPr>
          <p:nvPr/>
        </p:nvSpPr>
        <p:spPr bwMode="auto">
          <a:xfrm>
            <a:off x="7737570" y="2480903"/>
            <a:ext cx="53638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500" dirty="0">
                <a:solidFill>
                  <a:srgbClr val="CC0000"/>
                </a:solidFill>
                <a:ea typeface="ＭＳ Ｐゴシック" pitchFamily="-65" charset="-128"/>
                <a:sym typeface="Wingdings" pitchFamily="2" charset="2"/>
              </a:rPr>
              <a:t></a:t>
            </a:r>
          </a:p>
        </p:txBody>
      </p:sp>
      <p:sp>
        <p:nvSpPr>
          <p:cNvPr id="89094" name="Rectangle 22"/>
          <p:cNvSpPr>
            <a:spLocks noChangeArrowheads="1"/>
          </p:cNvSpPr>
          <p:nvPr/>
        </p:nvSpPr>
        <p:spPr bwMode="auto">
          <a:xfrm>
            <a:off x="7744620" y="3093741"/>
            <a:ext cx="4395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FF9900"/>
                </a:solidFill>
                <a:latin typeface="Cambria" pitchFamily="18" charset="0"/>
                <a:ea typeface="ＭＳ Ｐゴシック" pitchFamily="-65" charset="-128"/>
                <a:sym typeface="Wingdings" pitchFamily="2" charset="2"/>
              </a:rPr>
              <a:t>?</a:t>
            </a:r>
            <a:endParaRPr lang="en-US" sz="4400" b="1" dirty="0">
              <a:solidFill>
                <a:srgbClr val="FF9900"/>
              </a:solidFill>
              <a:latin typeface="Cambria" pitchFamily="18" charset="0"/>
              <a:ea typeface="ＭＳ Ｐゴシック" pitchFamily="-65" charset="-128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Referer Privacy Problems</a:t>
            </a:r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Referer may leak privacy-sensitive information</a:t>
            </a:r>
          </a:p>
          <a:p>
            <a:pPr>
              <a:buFont typeface="Webdings" pitchFamily="18" charset="2"/>
              <a:buNone/>
            </a:pPr>
            <a:r>
              <a:rPr lang="en-US" smtClean="0"/>
              <a:t>	</a:t>
            </a:r>
            <a:r>
              <a:rPr lang="en-US" sz="2400" smtClean="0"/>
              <a:t>	</a:t>
            </a:r>
            <a:r>
              <a:rPr lang="en-US" sz="2400" smtClean="0">
                <a:latin typeface="Consolas" pitchFamily="49" charset="0"/>
              </a:rPr>
              <a:t>http://intranet.corp.apple.com/</a:t>
            </a:r>
          </a:p>
          <a:p>
            <a:pPr>
              <a:buFont typeface="Webdings" pitchFamily="18" charset="2"/>
              <a:buNone/>
            </a:pPr>
            <a:r>
              <a:rPr lang="en-US" sz="2400" smtClean="0">
                <a:latin typeface="Consolas" pitchFamily="49" charset="0"/>
              </a:rPr>
              <a:t>		projects/iphone/competitors.html</a:t>
            </a:r>
          </a:p>
          <a:p>
            <a:r>
              <a:rPr lang="en-US" smtClean="0"/>
              <a:t>Common sources of blocking:</a:t>
            </a:r>
          </a:p>
          <a:p>
            <a:pPr lvl="1"/>
            <a:r>
              <a:rPr lang="en-US" sz="1900" smtClean="0">
                <a:ea typeface="ＭＳ Ｐゴシック" pitchFamily="-65" charset="-128"/>
              </a:rPr>
              <a:t>Network stripping by the organization</a:t>
            </a:r>
          </a:p>
          <a:p>
            <a:pPr lvl="1"/>
            <a:r>
              <a:rPr lang="en-US" sz="1900" smtClean="0">
                <a:ea typeface="ＭＳ Ｐゴシック" pitchFamily="-65" charset="-128"/>
              </a:rPr>
              <a:t>Network stripping by local machine</a:t>
            </a:r>
          </a:p>
          <a:p>
            <a:pPr lvl="1"/>
            <a:r>
              <a:rPr lang="en-US" sz="1900" smtClean="0">
                <a:ea typeface="ＭＳ Ｐゴシック" pitchFamily="-65" charset="-128"/>
              </a:rPr>
              <a:t>Stripped by browser for HTTPS -&gt; HTTP transitions</a:t>
            </a:r>
          </a:p>
          <a:p>
            <a:pPr lvl="1"/>
            <a:r>
              <a:rPr lang="en-US" sz="1900" smtClean="0">
                <a:ea typeface="ＭＳ Ｐゴシック" pitchFamily="-65" charset="-128"/>
              </a:rPr>
              <a:t>User preference in browser</a:t>
            </a:r>
          </a:p>
          <a:p>
            <a:pPr lvl="1"/>
            <a:r>
              <a:rPr lang="en-US" sz="1900" smtClean="0">
                <a:ea typeface="ＭＳ Ｐゴシック" pitchFamily="-65" charset="-128"/>
              </a:rPr>
              <a:t>Buggy user agents</a:t>
            </a:r>
          </a:p>
          <a:p>
            <a:r>
              <a:rPr lang="en-US" smtClean="0"/>
              <a:t>Site cannot afford to block these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Suppression over HTTPS is low</a:t>
            </a: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779462" y="1717676"/>
          <a:ext cx="7526338" cy="3692525"/>
        </p:xfrm>
        <a:graphic>
          <a:graphicData uri="http://schemas.openxmlformats.org/presentationml/2006/ole">
            <p:oleObj spid="_x0000_s2058" name="Acrobat Document" r:id="rId3" imgW="7284240" imgH="3691080" progId="Acrobat.Document.11">
              <p:embed/>
            </p:oleObj>
          </a:graphicData>
        </a:graphic>
      </p:graphicFrame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1989137" y="4029076"/>
            <a:ext cx="533400" cy="1112837"/>
          </a:xfrm>
          <a:prstGeom prst="ellipse">
            <a:avLst/>
          </a:prstGeom>
          <a:noFill/>
          <a:ln w="76200">
            <a:solidFill>
              <a:srgbClr val="869406"/>
            </a:solidFill>
            <a:round/>
            <a:headEnd/>
            <a:tailEnd/>
          </a:ln>
        </p:spPr>
        <p:txBody>
          <a:bodyPr wrap="none" lIns="91436" tIns="45716" rIns="91436" bIns="45716" anchor="ctr"/>
          <a:lstStyle/>
          <a:p>
            <a:endParaRPr lang="en-US" sz="2400" baseline="-25000">
              <a:solidFill>
                <a:srgbClr val="B7C1EB"/>
              </a:solidFill>
              <a:latin typeface="Arial" pitchFamily="34" charset="0"/>
              <a:ea typeface="ＭＳ Ｐゴシック" pitchFamily="-65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-65" charset="-127"/>
              </a:rPr>
              <a:t>Custom Header Defense</a:t>
            </a:r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is for same-origin requests</a:t>
            </a:r>
          </a:p>
          <a:p>
            <a:pPr lvl="1"/>
            <a:r>
              <a:rPr lang="en-US" dirty="0" smtClean="0">
                <a:ea typeface="ＭＳ Ｐゴシック" pitchFamily="-65" charset="-128"/>
              </a:rPr>
              <a:t>Can use </a:t>
            </a:r>
            <a:r>
              <a:rPr lang="en-US" dirty="0" err="1" smtClean="0">
                <a:ea typeface="ＭＳ Ｐゴシック" pitchFamily="-65" charset="-128"/>
              </a:rPr>
              <a:t>setRequestHeader</a:t>
            </a:r>
            <a:r>
              <a:rPr lang="en-US" dirty="0" smtClean="0">
                <a:ea typeface="ＭＳ Ｐゴシック" pitchFamily="-65" charset="-128"/>
              </a:rPr>
              <a:t> within origin</a:t>
            </a:r>
          </a:p>
          <a:p>
            <a:r>
              <a:rPr lang="en-US" dirty="0" smtClean="0"/>
              <a:t>Limitations on data export format</a:t>
            </a:r>
          </a:p>
          <a:p>
            <a:pPr lvl="1"/>
            <a:r>
              <a:rPr lang="en-US" dirty="0" smtClean="0">
                <a:ea typeface="ＭＳ Ｐゴシック" pitchFamily="-65" charset="-128"/>
              </a:rPr>
              <a:t>No </a:t>
            </a:r>
            <a:r>
              <a:rPr lang="en-US" dirty="0" err="1" smtClean="0">
                <a:ea typeface="ＭＳ Ｐゴシック" pitchFamily="-65" charset="-128"/>
              </a:rPr>
              <a:t>setRequestHeader</a:t>
            </a:r>
            <a:r>
              <a:rPr lang="en-US" dirty="0" smtClean="0">
                <a:ea typeface="ＭＳ Ｐゴシック" pitchFamily="-65" charset="-128"/>
              </a:rPr>
              <a:t> equivalent</a:t>
            </a:r>
          </a:p>
          <a:p>
            <a:pPr lvl="1"/>
            <a:r>
              <a:rPr lang="en-US" dirty="0" smtClean="0">
                <a:ea typeface="ＭＳ Ｐゴシック" pitchFamily="-65" charset="-128"/>
              </a:rPr>
              <a:t>XHR2 has a </a:t>
            </a:r>
            <a:r>
              <a:rPr lang="en-US" dirty="0" err="1" smtClean="0">
                <a:ea typeface="ＭＳ Ｐゴシック" pitchFamily="-65" charset="-128"/>
              </a:rPr>
              <a:t>whitelist</a:t>
            </a:r>
            <a:r>
              <a:rPr lang="en-US" dirty="0" smtClean="0">
                <a:ea typeface="ＭＳ Ｐゴシック" pitchFamily="-65" charset="-128"/>
              </a:rPr>
              <a:t> for cross-site requests</a:t>
            </a:r>
          </a:p>
          <a:p>
            <a:r>
              <a:rPr lang="en-US" dirty="0" smtClean="0"/>
              <a:t>Issue POST requests via AJAX: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Doesn't work across domains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29764" y="4953003"/>
            <a:ext cx="4555495" cy="457200"/>
            <a:chOff x="2537" y="2715"/>
            <a:chExt cx="2208" cy="288"/>
          </a:xfrm>
        </p:grpSpPr>
        <p:sp>
          <p:nvSpPr>
            <p:cNvPr id="94213" name="Rectangle 14"/>
            <p:cNvSpPr>
              <a:spLocks noChangeArrowheads="1"/>
            </p:cNvSpPr>
            <p:nvPr/>
          </p:nvSpPr>
          <p:spPr bwMode="auto">
            <a:xfrm>
              <a:off x="2537" y="2715"/>
              <a:ext cx="220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  <a:ea typeface="ＭＳ Ｐゴシック" pitchFamily="-65" charset="-128"/>
              </a:endParaRPr>
            </a:p>
          </p:txBody>
        </p:sp>
        <p:sp>
          <p:nvSpPr>
            <p:cNvPr id="94214" name="Text Box 15"/>
            <p:cNvSpPr txBox="1">
              <a:spLocks noChangeArrowheads="1"/>
            </p:cNvSpPr>
            <p:nvPr/>
          </p:nvSpPr>
          <p:spPr bwMode="auto">
            <a:xfrm>
              <a:off x="2537" y="2763"/>
              <a:ext cx="19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X-Requested-By: </a:t>
              </a:r>
              <a:r>
                <a:rPr lang="en-US" dirty="0" err="1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XMLHttpRequest</a:t>
              </a:r>
              <a:endPara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Broader view of CSRF</a:t>
            </a:r>
          </a:p>
        </p:txBody>
      </p:sp>
      <p:sp>
        <p:nvSpPr>
          <p:cNvPr id="96259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Abuse of cross-site data export feature</a:t>
            </a:r>
          </a:p>
          <a:p>
            <a:pPr lvl="1"/>
            <a:r>
              <a:rPr lang="en-US" dirty="0" smtClean="0"/>
              <a:t>From user’s browser to honest server</a:t>
            </a:r>
          </a:p>
          <a:p>
            <a:pPr lvl="1"/>
            <a:r>
              <a:rPr lang="en-US" dirty="0" smtClean="0"/>
              <a:t>Disrupts integrity of user’s session</a:t>
            </a:r>
          </a:p>
          <a:p>
            <a:r>
              <a:rPr lang="en-US" dirty="0" smtClean="0"/>
              <a:t>Why mount a CSRF attack?</a:t>
            </a:r>
          </a:p>
          <a:p>
            <a:pPr lvl="1"/>
            <a:r>
              <a:rPr lang="en-US" dirty="0" smtClean="0"/>
              <a:t>Network connectivity</a:t>
            </a:r>
          </a:p>
          <a:p>
            <a:pPr lvl="1"/>
            <a:r>
              <a:rPr lang="en-US" dirty="0" smtClean="0"/>
              <a:t>Read browser state</a:t>
            </a:r>
          </a:p>
          <a:p>
            <a:pPr lvl="1"/>
            <a:r>
              <a:rPr lang="en-US" dirty="0" smtClean="0"/>
              <a:t>Write browser state</a:t>
            </a:r>
          </a:p>
          <a:p>
            <a:r>
              <a:rPr lang="en-US" dirty="0" smtClean="0"/>
              <a:t>Not just “session riding”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Login CSRF</a:t>
            </a:r>
          </a:p>
        </p:txBody>
      </p:sp>
      <p:sp>
        <p:nvSpPr>
          <p:cNvPr id="717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7200" y="1471614"/>
          <a:ext cx="7924800" cy="5119687"/>
        </p:xfrm>
        <a:graphic>
          <a:graphicData uri="http://schemas.openxmlformats.org/presentationml/2006/ole">
            <p:oleObj spid="_x0000_s3082" name="Acrobat Document" r:id="rId4" imgW="6998400" imgH="4521600" progId="Acrobat.Document.11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4191000" y="5334000"/>
            <a:ext cx="2667000" cy="838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65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381500" y="4152900"/>
            <a:ext cx="2057400" cy="304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Payments Login CSRF</a:t>
            </a:r>
          </a:p>
        </p:txBody>
      </p:sp>
      <p:pic>
        <p:nvPicPr>
          <p:cNvPr id="972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40" y="1209676"/>
            <a:ext cx="70199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Ten </a:t>
            </a:r>
            <a:r>
              <a:rPr lang="en-US" sz="3600" dirty="0" smtClean="0"/>
              <a:t>             (2013)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87018634"/>
              </p:ext>
            </p:extLst>
          </p:nvPr>
        </p:nvGraphicFramePr>
        <p:xfrm>
          <a:off x="762000" y="1457960"/>
          <a:ext cx="80010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209800"/>
                <a:gridCol w="5257800"/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A-1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Injection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Untrusted data is sent to an interpreter as part of a command or query.</a:t>
                      </a:r>
                      <a:endParaRPr lang="en-US" sz="1900" b="1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A-2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Authentication and Session Management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Attacks passwords, keys, or session tokens, or exploit other implementation flaws to assume other users’ identities.</a:t>
                      </a:r>
                      <a:endParaRPr lang="en-US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A-3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Cross-site 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application takes untrusted data and sends it to a web browser without proper validation or escaping</a:t>
                      </a:r>
                      <a:endParaRPr lang="en-US" sz="19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Various implementation problems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…</a:t>
                      </a:r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expose a file, directory, or database key without access</a:t>
                      </a:r>
                      <a:r>
                        <a:rPr lang="en-US" sz="1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 check, …misconfiguration, …missing function-level access control</a:t>
                      </a:r>
                      <a:endParaRPr lang="en-US" sz="19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Cross-site request forgery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logged-on victim’s browser sends a forged HTTP request, including the victim’s session cookie and other authentication information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722" y="6457891"/>
            <a:ext cx="556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https://www.owasp.org/index.php/Top_10_2013-Top_10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5334000"/>
            <a:ext cx="8610600" cy="1097280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1447800"/>
            <a:ext cx="7924800" cy="3886200"/>
          </a:xfrm>
          <a:prstGeom prst="rect">
            <a:avLst/>
          </a:prstGeom>
          <a:solidFill>
            <a:srgbClr val="FFFFFF">
              <a:alpha val="63137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0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Payments Login CSRF</a:t>
            </a:r>
          </a:p>
        </p:txBody>
      </p:sp>
      <p:pic>
        <p:nvPicPr>
          <p:cNvPr id="9830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5" y="1209676"/>
            <a:ext cx="70008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Payments Login CSRF</a:t>
            </a:r>
          </a:p>
        </p:txBody>
      </p:sp>
      <p:pic>
        <p:nvPicPr>
          <p:cNvPr id="993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40" y="1209676"/>
            <a:ext cx="70199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Payments Login CSRF</a:t>
            </a:r>
          </a:p>
        </p:txBody>
      </p:sp>
      <p:pic>
        <p:nvPicPr>
          <p:cNvPr id="10035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2" y="1295401"/>
            <a:ext cx="476091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Login CSRF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838200" y="1600200"/>
          <a:ext cx="7924800" cy="5119688"/>
        </p:xfrm>
        <a:graphic>
          <a:graphicData uri="http://schemas.openxmlformats.org/presentationml/2006/ole">
            <p:oleObj spid="_x0000_s4106" name="Acrobat Document" r:id="rId4" imgW="6998400" imgH="4521600" progId="Acrobat.Document.11">
              <p:embed/>
            </p:oleObj>
          </a:graphicData>
        </a:graphic>
      </p:graphicFrame>
      <p:sp>
        <p:nvSpPr>
          <p:cNvPr id="6" name="Oval 5"/>
          <p:cNvSpPr/>
          <p:nvPr/>
        </p:nvSpPr>
        <p:spPr>
          <a:xfrm>
            <a:off x="4648200" y="3962400"/>
            <a:ext cx="2667000" cy="457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65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838700" y="2781300"/>
            <a:ext cx="2057400" cy="304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Sites can redirect browser</a:t>
            </a:r>
          </a:p>
        </p:txBody>
      </p:sp>
      <p:pic>
        <p:nvPicPr>
          <p:cNvPr id="110595" name="Picture 2" descr="Redirecting Incoming Http Requests"/>
          <p:cNvPicPr>
            <a:picLocks noChangeAspect="1" noChangeArrowheads="1"/>
          </p:cNvPicPr>
          <p:nvPr/>
        </p:nvPicPr>
        <p:blipFill>
          <a:blip r:embed="rId2" cstate="print"/>
          <a:srcRect t="14000"/>
          <a:stretch>
            <a:fillRect/>
          </a:stretch>
        </p:blipFill>
        <p:spPr bwMode="auto">
          <a:xfrm>
            <a:off x="895350" y="1828800"/>
            <a:ext cx="6724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6" name="Rectangle 9"/>
          <p:cNvSpPr>
            <a:spLocks noChangeArrowheads="1"/>
          </p:cNvSpPr>
          <p:nvPr/>
        </p:nvSpPr>
        <p:spPr bwMode="auto">
          <a:xfrm>
            <a:off x="3638550" y="1676400"/>
            <a:ext cx="25146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0597" name="Rectangle 10"/>
          <p:cNvSpPr>
            <a:spLocks noChangeArrowheads="1"/>
          </p:cNvSpPr>
          <p:nvPr/>
        </p:nvSpPr>
        <p:spPr bwMode="auto">
          <a:xfrm>
            <a:off x="6096000" y="3429000"/>
            <a:ext cx="6096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0598" name="Rectangle 11"/>
          <p:cNvSpPr>
            <a:spLocks noChangeArrowheads="1"/>
          </p:cNvSpPr>
          <p:nvPr/>
        </p:nvSpPr>
        <p:spPr bwMode="auto">
          <a:xfrm>
            <a:off x="742950" y="3886200"/>
            <a:ext cx="19812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Attack on origin/</a:t>
            </a:r>
            <a:r>
              <a:rPr lang="en-US" sz="4000" dirty="0" err="1" smtClean="0"/>
              <a:t>referer</a:t>
            </a:r>
            <a:r>
              <a:rPr lang="en-US" sz="4000" dirty="0" smtClean="0"/>
              <a:t> header</a:t>
            </a:r>
          </a:p>
        </p:txBody>
      </p:sp>
      <p:pic>
        <p:nvPicPr>
          <p:cNvPr id="112643" name="Picture 2" descr="Redirecting Incoming Http Requests"/>
          <p:cNvPicPr>
            <a:picLocks noChangeAspect="1" noChangeArrowheads="1"/>
          </p:cNvPicPr>
          <p:nvPr/>
        </p:nvPicPr>
        <p:blipFill>
          <a:blip r:embed="rId2" cstate="print"/>
          <a:srcRect t="14000"/>
          <a:stretch>
            <a:fillRect/>
          </a:stretch>
        </p:blipFill>
        <p:spPr bwMode="auto">
          <a:xfrm>
            <a:off x="895350" y="1828800"/>
            <a:ext cx="6724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4" name="Rectangle 9"/>
          <p:cNvSpPr>
            <a:spLocks noChangeArrowheads="1"/>
          </p:cNvSpPr>
          <p:nvPr/>
        </p:nvSpPr>
        <p:spPr bwMode="auto">
          <a:xfrm>
            <a:off x="3638550" y="1676400"/>
            <a:ext cx="25146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2645" name="Rectangle 10"/>
          <p:cNvSpPr>
            <a:spLocks noChangeArrowheads="1"/>
          </p:cNvSpPr>
          <p:nvPr/>
        </p:nvSpPr>
        <p:spPr bwMode="auto">
          <a:xfrm>
            <a:off x="6096000" y="3429000"/>
            <a:ext cx="6096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2646" name="Rectangle 11"/>
          <p:cNvSpPr>
            <a:spLocks noChangeArrowheads="1"/>
          </p:cNvSpPr>
          <p:nvPr/>
        </p:nvSpPr>
        <p:spPr bwMode="auto">
          <a:xfrm>
            <a:off x="742950" y="3886200"/>
            <a:ext cx="19812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2647" name="TextBox 13"/>
          <p:cNvSpPr txBox="1">
            <a:spLocks noChangeArrowheads="1"/>
          </p:cNvSpPr>
          <p:nvPr/>
        </p:nvSpPr>
        <p:spPr bwMode="auto">
          <a:xfrm>
            <a:off x="3200401" y="1828800"/>
            <a:ext cx="26063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40458C"/>
                </a:solidFill>
                <a:ea typeface="ＭＳ Ｐゴシック" pitchFamily="-65" charset="-128"/>
              </a:rPr>
              <a:t>referer: http://www.site.com</a:t>
            </a:r>
          </a:p>
        </p:txBody>
      </p:sp>
      <p:sp>
        <p:nvSpPr>
          <p:cNvPr id="112648" name="TextBox 8"/>
          <p:cNvSpPr txBox="1">
            <a:spLocks noChangeArrowheads="1"/>
          </p:cNvSpPr>
          <p:nvPr/>
        </p:nvSpPr>
        <p:spPr bwMode="auto">
          <a:xfrm>
            <a:off x="3200401" y="3471864"/>
            <a:ext cx="26063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40458C"/>
                </a:solidFill>
                <a:ea typeface="ＭＳ Ｐゴシック" pitchFamily="-65" charset="-128"/>
              </a:rPr>
              <a:t>referer: http://www.site.com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5334000"/>
            <a:ext cx="8077200" cy="8382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89F7"/>
              </a:buClr>
              <a:buSzPct val="110000"/>
              <a:defRPr/>
            </a:pPr>
            <a:r>
              <a:rPr lang="en-US" sz="2800" kern="0" dirty="0">
                <a:solidFill>
                  <a:srgbClr val="40458C"/>
                </a:solidFill>
                <a:latin typeface="Tahoma"/>
                <a:ea typeface="ＭＳ Ｐゴシック" pitchFamily="-65" charset="-128"/>
                <a:cs typeface="ＭＳ Ｐゴシック" pitchFamily="-65" charset="-128"/>
              </a:rPr>
              <a:t>What if honest site sends POST to attacker.com</a:t>
            </a:r>
            <a:r>
              <a:rPr lang="en-US" sz="2800" kern="0" dirty="0" smtClean="0">
                <a:solidFill>
                  <a:srgbClr val="40458C"/>
                </a:solidFill>
                <a:latin typeface="Tahoma"/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2800" kern="0" dirty="0" smtClean="0">
              <a:solidFill>
                <a:srgbClr val="40458C"/>
              </a:solidFill>
              <a:latin typeface="Tahoma"/>
              <a:ea typeface="ＭＳ Ｐゴシック" pitchFamily="-65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6F89F7"/>
              </a:buClr>
              <a:buSzPct val="110000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Tahoma"/>
                <a:ea typeface="ＭＳ Ｐゴシック" pitchFamily="-65" charset="-128"/>
                <a:cs typeface="ＭＳ Ｐゴシック" pitchFamily="-65" charset="-128"/>
              </a:rPr>
              <a:t>Solution: </a:t>
            </a:r>
            <a:r>
              <a:rPr lang="en-US" sz="2800" kern="0" dirty="0" smtClean="0">
                <a:solidFill>
                  <a:srgbClr val="40458C"/>
                </a:solidFill>
                <a:latin typeface="Tahoma"/>
                <a:ea typeface="ＭＳ Ｐゴシック" pitchFamily="-65" charset="-128"/>
                <a:cs typeface="ＭＳ Ｐゴシック" pitchFamily="-65" charset="-128"/>
              </a:rPr>
              <a:t>origin header records redirect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7391400" cy="5257800"/>
          </a:xfrm>
        </p:spPr>
        <p:txBody>
          <a:bodyPr/>
          <a:lstStyle/>
          <a:p>
            <a:r>
              <a:rPr lang="en-US" sz="2800" dirty="0" smtClean="0"/>
              <a:t>Login CSRF</a:t>
            </a:r>
          </a:p>
          <a:p>
            <a:pPr lvl="1"/>
            <a:r>
              <a:rPr lang="en-US" sz="2000" dirty="0" smtClean="0"/>
              <a:t>Strict </a:t>
            </a:r>
            <a:r>
              <a:rPr lang="en-US" sz="2000" dirty="0" err="1" smtClean="0"/>
              <a:t>Referer</a:t>
            </a:r>
            <a:r>
              <a:rPr lang="en-US" sz="2000" dirty="0" smtClean="0"/>
              <a:t>/Origin header validation </a:t>
            </a:r>
          </a:p>
          <a:p>
            <a:pPr lvl="1"/>
            <a:r>
              <a:rPr lang="en-US" sz="2000" dirty="0" smtClean="0"/>
              <a:t>Login forms typically submit over HTTPS, not blocked</a:t>
            </a:r>
          </a:p>
          <a:p>
            <a:r>
              <a:rPr lang="en-US" sz="2800" dirty="0" smtClean="0"/>
              <a:t>HTTPS sites, such as banking sites </a:t>
            </a:r>
            <a:endParaRPr lang="en-US" dirty="0" smtClean="0"/>
          </a:p>
          <a:p>
            <a:pPr lvl="1"/>
            <a:r>
              <a:rPr lang="en-US" sz="2000" dirty="0" smtClean="0"/>
              <a:t>Use strict </a:t>
            </a:r>
            <a:r>
              <a:rPr lang="en-US" sz="2000" dirty="0" err="1" smtClean="0"/>
              <a:t>Referer</a:t>
            </a:r>
            <a:r>
              <a:rPr lang="en-US" sz="2000" dirty="0" smtClean="0"/>
              <a:t>/Origin validation to prevent CSRF</a:t>
            </a:r>
          </a:p>
          <a:p>
            <a:r>
              <a:rPr lang="en-US" sz="2800" dirty="0" smtClean="0"/>
              <a:t>Other</a:t>
            </a:r>
          </a:p>
          <a:p>
            <a:pPr lvl="1"/>
            <a:r>
              <a:rPr lang="en-US" sz="2000" dirty="0" smtClean="0"/>
              <a:t>Use Ruby-on-Rails or other framework that implements secret token method correctly</a:t>
            </a:r>
            <a:endParaRPr lang="en-US" dirty="0" smtClean="0"/>
          </a:p>
          <a:p>
            <a:r>
              <a:rPr lang="en-US" sz="2800" dirty="0" smtClean="0"/>
              <a:t>Origin header</a:t>
            </a:r>
          </a:p>
          <a:p>
            <a:pPr lvl="1"/>
            <a:r>
              <a:rPr lang="en-US" sz="2000" dirty="0" smtClean="0"/>
              <a:t>Alternative to </a:t>
            </a:r>
            <a:r>
              <a:rPr lang="en-US" sz="2000" dirty="0" err="1" smtClean="0"/>
              <a:t>Referer</a:t>
            </a:r>
            <a:r>
              <a:rPr lang="en-US" sz="2000" dirty="0" smtClean="0"/>
              <a:t> with fewer privacy problems</a:t>
            </a:r>
          </a:p>
          <a:p>
            <a:pPr lvl="1"/>
            <a:r>
              <a:rPr lang="en-US" sz="2000" dirty="0" smtClean="0"/>
              <a:t>Sent only on POST, sends only necessary data</a:t>
            </a:r>
          </a:p>
          <a:p>
            <a:pPr lvl="1"/>
            <a:r>
              <a:rPr lang="en-US" sz="2000" dirty="0" smtClean="0"/>
              <a:t>Defense against redirect-based attacks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Recall: session using cookies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1219200" y="2286000"/>
            <a:ext cx="14478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6172200" y="2286000"/>
            <a:ext cx="14478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3" name="Text Box 8"/>
          <p:cNvSpPr txBox="1">
            <a:spLocks noChangeArrowheads="1"/>
          </p:cNvSpPr>
          <p:nvPr/>
        </p:nvSpPr>
        <p:spPr bwMode="auto">
          <a:xfrm>
            <a:off x="6388101" y="1785939"/>
            <a:ext cx="785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Server</a:t>
            </a:r>
          </a:p>
        </p:txBody>
      </p:sp>
      <p:sp>
        <p:nvSpPr>
          <p:cNvPr id="89094" name="Text Box 9"/>
          <p:cNvSpPr txBox="1">
            <a:spLocks noChangeArrowheads="1"/>
          </p:cNvSpPr>
          <p:nvPr/>
        </p:nvSpPr>
        <p:spPr bwMode="auto">
          <a:xfrm>
            <a:off x="1319214" y="1785939"/>
            <a:ext cx="955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Browser</a:t>
            </a:r>
          </a:p>
        </p:txBody>
      </p:sp>
      <p:sp>
        <p:nvSpPr>
          <p:cNvPr id="89095" name="Line 10"/>
          <p:cNvSpPr>
            <a:spLocks noChangeShapeType="1"/>
          </p:cNvSpPr>
          <p:nvPr/>
        </p:nvSpPr>
        <p:spPr bwMode="auto">
          <a:xfrm>
            <a:off x="2667000" y="24384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6" name="Text Box 11"/>
          <p:cNvSpPr txBox="1">
            <a:spLocks noChangeArrowheads="1"/>
          </p:cNvSpPr>
          <p:nvPr/>
        </p:nvSpPr>
        <p:spPr bwMode="auto">
          <a:xfrm rot="345248">
            <a:off x="3726677" y="2253734"/>
            <a:ext cx="15255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POST/login.cgi</a:t>
            </a:r>
          </a:p>
        </p:txBody>
      </p:sp>
      <p:sp>
        <p:nvSpPr>
          <p:cNvPr id="89097" name="Line 12"/>
          <p:cNvSpPr>
            <a:spLocks noChangeShapeType="1"/>
          </p:cNvSpPr>
          <p:nvPr/>
        </p:nvSpPr>
        <p:spPr bwMode="auto">
          <a:xfrm>
            <a:off x="2667000" y="5029199"/>
            <a:ext cx="350520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8" name="Line 13"/>
          <p:cNvSpPr>
            <a:spLocks noChangeShapeType="1"/>
          </p:cNvSpPr>
          <p:nvPr/>
        </p:nvSpPr>
        <p:spPr bwMode="auto">
          <a:xfrm flipH="1">
            <a:off x="2667000" y="3657600"/>
            <a:ext cx="3505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9" name="Line 14"/>
          <p:cNvSpPr>
            <a:spLocks noChangeShapeType="1"/>
          </p:cNvSpPr>
          <p:nvPr/>
        </p:nvSpPr>
        <p:spPr bwMode="auto">
          <a:xfrm flipH="1">
            <a:off x="2667000" y="5867400"/>
            <a:ext cx="3505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100" name="Text Box 15"/>
          <p:cNvSpPr txBox="1">
            <a:spLocks noChangeArrowheads="1"/>
          </p:cNvSpPr>
          <p:nvPr/>
        </p:nvSpPr>
        <p:spPr bwMode="auto">
          <a:xfrm rot="-321107">
            <a:off x="3155493" y="3320533"/>
            <a:ext cx="2556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Set-cookie: authenticator</a:t>
            </a:r>
          </a:p>
        </p:txBody>
      </p:sp>
      <p:sp>
        <p:nvSpPr>
          <p:cNvPr id="89101" name="Text Box 16"/>
          <p:cNvSpPr txBox="1">
            <a:spLocks noChangeArrowheads="1"/>
          </p:cNvSpPr>
          <p:nvPr/>
        </p:nvSpPr>
        <p:spPr bwMode="auto">
          <a:xfrm rot="404233">
            <a:off x="3168652" y="4609079"/>
            <a:ext cx="2613025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GET…</a:t>
            </a:r>
          </a:p>
          <a:p>
            <a:pPr>
              <a:lnSpc>
                <a:spcPts val="2000"/>
              </a:lnSpc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Cookie: authenticator</a:t>
            </a:r>
          </a:p>
        </p:txBody>
      </p:sp>
      <p:sp>
        <p:nvSpPr>
          <p:cNvPr id="89102" name="Text Box 17"/>
          <p:cNvSpPr txBox="1">
            <a:spLocks noChangeArrowheads="1"/>
          </p:cNvSpPr>
          <p:nvPr/>
        </p:nvSpPr>
        <p:spPr bwMode="auto">
          <a:xfrm rot="-321107">
            <a:off x="3934904" y="5606534"/>
            <a:ext cx="1037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picture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B60230-26B2-4122-A0D0-AB77677FE647}" type="slidenum">
              <a:rPr lang="en-GB" smtClean="0">
                <a:latin typeface="Tahoma" pitchFamily="34" charset="0"/>
              </a:rPr>
              <a:pPr/>
              <a:t>4</a:t>
            </a:fld>
            <a:endParaRPr lang="en-GB" smtClean="0">
              <a:latin typeface="Tahoma" pitchFamily="34" charset="0"/>
            </a:endParaRPr>
          </a:p>
        </p:txBody>
      </p:sp>
      <p:pic>
        <p:nvPicPr>
          <p:cNvPr id="79876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74965"/>
            <a:ext cx="143668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538" y="1855789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2" y="5173665"/>
            <a:ext cx="243681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9" name="Text Box 6"/>
          <p:cNvSpPr txBox="1">
            <a:spLocks noChangeArrowheads="1"/>
          </p:cNvSpPr>
          <p:nvPr/>
        </p:nvSpPr>
        <p:spPr bwMode="auto">
          <a:xfrm>
            <a:off x="5713413" y="4792663"/>
            <a:ext cx="1426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660066"/>
                </a:solidFill>
                <a:ea typeface="ＭＳ Ｐゴシック" pitchFamily="-65" charset="-128"/>
              </a:rPr>
              <a:t>Attack Server</a:t>
            </a:r>
          </a:p>
        </p:txBody>
      </p:sp>
      <p:sp>
        <p:nvSpPr>
          <p:cNvPr id="90120" name="Text Box 6"/>
          <p:cNvSpPr txBox="1">
            <a:spLocks noChangeArrowheads="1"/>
          </p:cNvSpPr>
          <p:nvPr/>
        </p:nvSpPr>
        <p:spPr bwMode="auto">
          <a:xfrm>
            <a:off x="5554664" y="1428749"/>
            <a:ext cx="1487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660066"/>
                </a:solidFill>
                <a:ea typeface="ＭＳ Ｐゴシック" pitchFamily="-65" charset="-128"/>
              </a:rPr>
              <a:t>Server Victim </a:t>
            </a:r>
          </a:p>
        </p:txBody>
      </p:sp>
      <p:cxnSp>
        <p:nvCxnSpPr>
          <p:cNvPr id="79881" name="Straight Arrow Connector 17"/>
          <p:cNvCxnSpPr>
            <a:cxnSpLocks noChangeShapeType="1"/>
          </p:cNvCxnSpPr>
          <p:nvPr/>
        </p:nvCxnSpPr>
        <p:spPr bwMode="auto">
          <a:xfrm flipV="1">
            <a:off x="2427288" y="2257425"/>
            <a:ext cx="2830512" cy="617539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90122" name="Text Box 6"/>
          <p:cNvSpPr txBox="1">
            <a:spLocks noChangeArrowheads="1"/>
          </p:cNvSpPr>
          <p:nvPr/>
        </p:nvSpPr>
        <p:spPr bwMode="auto">
          <a:xfrm>
            <a:off x="381002" y="4248149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660066"/>
                </a:solidFill>
                <a:ea typeface="ＭＳ Ｐゴシック" pitchFamily="-65" charset="-128"/>
              </a:rPr>
              <a:t>User Victim</a:t>
            </a:r>
          </a:p>
        </p:txBody>
      </p:sp>
      <p:sp>
        <p:nvSpPr>
          <p:cNvPr id="90123" name="TextBox 19"/>
          <p:cNvSpPr txBox="1">
            <a:spLocks noChangeArrowheads="1"/>
          </p:cNvSpPr>
          <p:nvPr/>
        </p:nvSpPr>
        <p:spPr bwMode="auto">
          <a:xfrm rot="-709076">
            <a:off x="2925387" y="2085459"/>
            <a:ext cx="17454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establish session</a:t>
            </a:r>
          </a:p>
        </p:txBody>
      </p:sp>
      <p:cxnSp>
        <p:nvCxnSpPr>
          <p:cNvPr id="79884" name="Straight Arrow Connector 20"/>
          <p:cNvCxnSpPr>
            <a:cxnSpLocks noChangeShapeType="1"/>
          </p:cNvCxnSpPr>
          <p:nvPr/>
        </p:nvCxnSpPr>
        <p:spPr bwMode="auto">
          <a:xfrm rot="10800000">
            <a:off x="1828802" y="4572000"/>
            <a:ext cx="2906713" cy="1066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125" name="TextBox 24"/>
          <p:cNvSpPr txBox="1">
            <a:spLocks noChangeArrowheads="1"/>
          </p:cNvSpPr>
          <p:nvPr/>
        </p:nvSpPr>
        <p:spPr bwMode="auto">
          <a:xfrm rot="-743562">
            <a:off x="2848695" y="2801422"/>
            <a:ext cx="2063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  <a:ea typeface="ＭＳ Ｐゴシック" pitchFamily="-65" charset="-128"/>
              </a:rPr>
              <a:t>send forged request</a:t>
            </a:r>
          </a:p>
        </p:txBody>
      </p:sp>
      <p:cxnSp>
        <p:nvCxnSpPr>
          <p:cNvPr id="79886" name="Straight Arrow Connector 25"/>
          <p:cNvCxnSpPr>
            <a:cxnSpLocks noChangeShapeType="1"/>
          </p:cNvCxnSpPr>
          <p:nvPr/>
        </p:nvCxnSpPr>
        <p:spPr bwMode="auto">
          <a:xfrm>
            <a:off x="2274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127" name="TextBox 26"/>
          <p:cNvSpPr txBox="1">
            <a:spLocks noChangeArrowheads="1"/>
          </p:cNvSpPr>
          <p:nvPr/>
        </p:nvSpPr>
        <p:spPr bwMode="auto">
          <a:xfrm rot="1122022">
            <a:off x="3011490" y="4314308"/>
            <a:ext cx="307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  <a:ea typeface="ＭＳ Ｐゴシック" pitchFamily="-65" charset="-128"/>
              </a:rPr>
              <a:t>visit server </a:t>
            </a:r>
            <a:r>
              <a:rPr lang="en-US" sz="1600" dirty="0">
                <a:solidFill>
                  <a:srgbClr val="40458C"/>
                </a:solidFill>
                <a:ea typeface="ＭＳ Ｐゴシック" pitchFamily="-65" charset="-128"/>
              </a:rPr>
              <a:t>(or </a:t>
            </a:r>
            <a:r>
              <a:rPr lang="en-US" sz="1600" dirty="0" err="1">
                <a:solidFill>
                  <a:srgbClr val="40458C"/>
                </a:solidFill>
                <a:ea typeface="ＭＳ Ｐゴシック" pitchFamily="-65" charset="-128"/>
              </a:rPr>
              <a:t>iframe</a:t>
            </a:r>
            <a:r>
              <a:rPr lang="en-US" sz="1600" dirty="0">
                <a:solidFill>
                  <a:srgbClr val="40458C"/>
                </a:solidFill>
                <a:ea typeface="ＭＳ Ｐゴシック" pitchFamily="-65" charset="-128"/>
              </a:rPr>
              <a:t>)</a:t>
            </a:r>
            <a:endParaRPr lang="en-US" dirty="0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90128" name="TextBox 29"/>
          <p:cNvSpPr txBox="1">
            <a:spLocks noChangeArrowheads="1"/>
          </p:cNvSpPr>
          <p:nvPr/>
        </p:nvSpPr>
        <p:spPr bwMode="auto">
          <a:xfrm rot="1122022">
            <a:off x="2197102" y="4717534"/>
            <a:ext cx="2932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receive malicious page</a:t>
            </a:r>
          </a:p>
        </p:txBody>
      </p:sp>
      <p:sp>
        <p:nvSpPr>
          <p:cNvPr id="90129" name="Oval 30"/>
          <p:cNvSpPr>
            <a:spLocks noChangeArrowheads="1"/>
          </p:cNvSpPr>
          <p:nvPr/>
        </p:nvSpPr>
        <p:spPr bwMode="auto">
          <a:xfrm>
            <a:off x="2378077" y="230187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1</a:t>
            </a:r>
          </a:p>
        </p:txBody>
      </p:sp>
      <p:sp>
        <p:nvSpPr>
          <p:cNvPr id="90130" name="Oval 31"/>
          <p:cNvSpPr>
            <a:spLocks noChangeArrowheads="1"/>
          </p:cNvSpPr>
          <p:nvPr/>
        </p:nvSpPr>
        <p:spPr bwMode="auto">
          <a:xfrm>
            <a:off x="2759077" y="37338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2</a:t>
            </a:r>
          </a:p>
        </p:txBody>
      </p:sp>
      <p:sp>
        <p:nvSpPr>
          <p:cNvPr id="90131" name="Oval 32"/>
          <p:cNvSpPr>
            <a:spLocks noChangeArrowheads="1"/>
          </p:cNvSpPr>
          <p:nvPr/>
        </p:nvSpPr>
        <p:spPr bwMode="auto">
          <a:xfrm rot="1068865">
            <a:off x="1952627" y="41592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3</a:t>
            </a:r>
          </a:p>
        </p:txBody>
      </p:sp>
      <p:cxnSp>
        <p:nvCxnSpPr>
          <p:cNvPr id="79892" name="Straight Arrow Connector 23"/>
          <p:cNvCxnSpPr>
            <a:cxnSpLocks noChangeShapeType="1"/>
          </p:cNvCxnSpPr>
          <p:nvPr/>
        </p:nvCxnSpPr>
        <p:spPr bwMode="auto">
          <a:xfrm flipV="1">
            <a:off x="2438402" y="2963865"/>
            <a:ext cx="2830513" cy="6175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133" name="Oval 27"/>
          <p:cNvSpPr>
            <a:spLocks noChangeArrowheads="1"/>
          </p:cNvSpPr>
          <p:nvPr/>
        </p:nvSpPr>
        <p:spPr bwMode="auto">
          <a:xfrm>
            <a:off x="2209802" y="31242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4</a:t>
            </a:r>
          </a:p>
        </p:txBody>
      </p:sp>
      <p:sp>
        <p:nvSpPr>
          <p:cNvPr id="90134" name="TextBox 28"/>
          <p:cNvSpPr txBox="1">
            <a:spLocks noChangeArrowheads="1"/>
          </p:cNvSpPr>
          <p:nvPr/>
        </p:nvSpPr>
        <p:spPr bwMode="auto">
          <a:xfrm>
            <a:off x="609602" y="6248400"/>
            <a:ext cx="5630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60066"/>
                </a:solidFill>
                <a:ea typeface="ＭＳ Ｐゴシック" pitchFamily="-65" charset="-128"/>
              </a:rPr>
              <a:t>Q: how long do you stay logged </a:t>
            </a:r>
            <a:r>
              <a:rPr lang="en-US" dirty="0" smtClean="0">
                <a:solidFill>
                  <a:srgbClr val="660066"/>
                </a:solidFill>
                <a:ea typeface="ＭＳ Ｐゴシック" pitchFamily="-65" charset="-128"/>
              </a:rPr>
              <a:t>in </a:t>
            </a:r>
            <a:r>
              <a:rPr lang="en-US" dirty="0">
                <a:solidFill>
                  <a:srgbClr val="660066"/>
                </a:solidFill>
                <a:ea typeface="ＭＳ Ｐゴシック" pitchFamily="-65" charset="-128"/>
              </a:rPr>
              <a:t>to Gmail</a:t>
            </a:r>
            <a:r>
              <a:rPr lang="en-US" dirty="0" smtClean="0">
                <a:solidFill>
                  <a:srgbClr val="660066"/>
                </a:solidFill>
                <a:ea typeface="ＭＳ Ｐゴシック" pitchFamily="-65" charset="-128"/>
              </a:rPr>
              <a:t>? Facebook? </a:t>
            </a:r>
            <a:r>
              <a:rPr lang="en-US" smtClean="0">
                <a:solidFill>
                  <a:srgbClr val="660066"/>
                </a:solidFill>
                <a:ea typeface="ＭＳ Ｐゴシック" pitchFamily="-65" charset="-128"/>
              </a:rPr>
              <a:t>….</a:t>
            </a:r>
            <a:endParaRPr lang="en-US" dirty="0">
              <a:solidFill>
                <a:srgbClr val="660066"/>
              </a:solidFill>
              <a:ea typeface="ＭＳ Ｐゴシック" pitchFamily="-65" charset="-128"/>
            </a:endParaRP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 rot="-743562">
            <a:off x="4065599" y="3097799"/>
            <a:ext cx="1127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40458C"/>
                </a:solidFill>
                <a:ea typeface="ＭＳ Ｐゴシック" pitchFamily="-65" charset="-128"/>
              </a:rPr>
              <a:t>(w/ cookie)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143000" y="3200400"/>
            <a:ext cx="67056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algn="ctr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auto">
          <a:xfrm>
            <a:off x="228600" y="1219200"/>
            <a:ext cx="24384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smtClean="0"/>
              <a:t>Cross Site Request Forgery  (CSRF)</a:t>
            </a:r>
          </a:p>
        </p:txBody>
      </p:sp>
      <p:sp>
        <p:nvSpPr>
          <p:cNvPr id="96262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696200" cy="5638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u="sng" dirty="0" smtClean="0"/>
              <a:t>Example</a:t>
            </a:r>
            <a:r>
              <a:rPr lang="en-US" dirty="0" smtClean="0"/>
              <a:t>:   </a:t>
            </a:r>
          </a:p>
          <a:p>
            <a:pPr lvl="1" eaLnBrk="1" hangingPunct="1">
              <a:defRPr/>
            </a:pPr>
            <a:r>
              <a:rPr lang="en-US" dirty="0" smtClean="0"/>
              <a:t>User logs in to  bank.com</a:t>
            </a:r>
          </a:p>
          <a:p>
            <a:pPr lvl="2" eaLnBrk="1" hangingPunct="1">
              <a:defRPr/>
            </a:pPr>
            <a:r>
              <a:rPr lang="en-US" sz="2000" dirty="0" smtClean="0"/>
              <a:t>Session cookie remains in browser state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dirty="0" smtClean="0"/>
              <a:t>User visits another site containing:</a:t>
            </a:r>
            <a:endParaRPr lang="en-US" dirty="0" smtClean="0">
              <a:solidFill>
                <a:srgbClr val="0099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9900"/>
                </a:solidFill>
              </a:rPr>
              <a:t>         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&lt;form  name=F  action=http://bank.com/BillPay.php&gt;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       &lt;input  name=recipient   value=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badguy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&gt; 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           &lt;script&gt;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</a:rPr>
              <a:t>document.F.submit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</a:rPr>
              <a:t>(); &lt;/script&gt; 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Browser sends user auth cookie with request</a:t>
            </a:r>
          </a:p>
          <a:p>
            <a:pPr lvl="2" eaLnBrk="1" hangingPunct="1">
              <a:defRPr/>
            </a:pPr>
            <a:r>
              <a:rPr lang="en-US" sz="2000" dirty="0" smtClean="0"/>
              <a:t>Transaction will be fulfilled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u="sng" dirty="0" smtClean="0"/>
              <a:t>Problem</a:t>
            </a:r>
            <a:r>
              <a:rPr lang="en-US" dirty="0" smtClean="0"/>
              <a:t>:   </a:t>
            </a:r>
          </a:p>
          <a:p>
            <a:pPr lvl="1" eaLnBrk="1" hangingPunct="1">
              <a:defRPr/>
            </a:pPr>
            <a:r>
              <a:rPr lang="en-US" dirty="0" smtClean="0"/>
              <a:t>cookie auth is insufficient when side effects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post with cookie</a:t>
            </a:r>
          </a:p>
        </p:txBody>
      </p:sp>
      <p:pic>
        <p:nvPicPr>
          <p:cNvPr id="81923" name="Picture 12" descr="basic-csrf-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1462088"/>
            <a:ext cx="8350250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4267202"/>
            <a:ext cx="2590800" cy="2334655"/>
            <a:chOff x="4191000" y="4267200"/>
            <a:chExt cx="2590800" cy="2334656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4191000" y="6232526"/>
              <a:ext cx="1810558" cy="369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9" tIns="45719" rIns="91439" bIns="45719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40458C">
                      <a:lumMod val="50000"/>
                    </a:srgbClr>
                  </a:solidFill>
                  <a:latin typeface="Tahoma" pitchFamily="-65" charset="0"/>
                  <a:ea typeface="ＭＳ Ｐゴシック" pitchFamily="-65" charset="-128"/>
                </a:rPr>
                <a:t>User credentials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479925" y="4267200"/>
              <a:ext cx="2301875" cy="47942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>
                <a:defRPr/>
              </a:pPr>
              <a:endParaRPr lang="en-US">
                <a:solidFill>
                  <a:srgbClr val="40458C">
                    <a:lumMod val="50000"/>
                  </a:srgbClr>
                </a:solidFill>
                <a:ea typeface="ＭＳ Ｐゴシック" pitchFamily="-65" charset="-128"/>
              </a:endParaRPr>
            </a:p>
          </p:txBody>
        </p:sp>
        <p:cxnSp>
          <p:nvCxnSpPr>
            <p:cNvPr id="6" name="Straight Arrow Connector 5"/>
            <p:cNvCxnSpPr>
              <a:endCxn id="5" idx="4"/>
            </p:cNvCxnSpPr>
            <p:nvPr/>
          </p:nvCxnSpPr>
          <p:spPr>
            <a:xfrm rot="5400000" flipH="1" flipV="1">
              <a:off x="4618038" y="5218112"/>
              <a:ext cx="1485900" cy="5429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675190" y="4403725"/>
            <a:ext cx="2121863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6" tIns="41148" rIns="82296" bIns="41148">
            <a:spAutoFit/>
          </a:bodyPr>
          <a:lstStyle/>
          <a:p>
            <a:pPr>
              <a:defRPr/>
            </a:pPr>
            <a:r>
              <a:rPr lang="en-US" sz="1000" b="1" dirty="0">
                <a:solidFill>
                  <a:srgbClr val="40458C">
                    <a:lumMod val="50000"/>
                  </a:srgbClr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rPr>
              <a:t>Cookie: </a:t>
            </a:r>
            <a:r>
              <a:rPr lang="en-US" sz="1000" b="1" dirty="0" err="1">
                <a:solidFill>
                  <a:srgbClr val="40458C">
                    <a:lumMod val="50000"/>
                  </a:srgbClr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rPr>
              <a:t>SessionID</a:t>
            </a:r>
            <a:r>
              <a:rPr lang="en-US" sz="1000" b="1" dirty="0">
                <a:solidFill>
                  <a:srgbClr val="40458C">
                    <a:lumMod val="50000"/>
                  </a:srgbClr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rPr>
              <a:t>=523FA4cd2E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Cookieless</a:t>
            </a:r>
            <a:r>
              <a:rPr lang="en-US" sz="3600" dirty="0" smtClean="0"/>
              <a:t> Example:  Home Router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1"/>
          </a:xfrm>
          <a:noFill/>
        </p:spPr>
        <p:txBody>
          <a:bodyPr/>
          <a:lstStyle/>
          <a:p>
            <a:fld id="{837513D6-D2EB-42E0-BD8E-887A70F18540}" type="slidenum">
              <a:rPr lang="en-GB" smtClean="0">
                <a:latin typeface="Tahoma" pitchFamily="34" charset="0"/>
              </a:rPr>
              <a:pPr/>
              <a:t>7</a:t>
            </a:fld>
            <a:endParaRPr lang="en-GB" smtClean="0">
              <a:latin typeface="Tahoma" pitchFamily="34" charset="0"/>
            </a:endParaRPr>
          </a:p>
        </p:txBody>
      </p:sp>
      <p:pic>
        <p:nvPicPr>
          <p:cNvPr id="82948" name="Picture 18" descr="toshiba_satellite_a105_s4284_lap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1436688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2" y="5181600"/>
            <a:ext cx="2436813" cy="8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094414" y="4800600"/>
            <a:ext cx="1492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660066"/>
                </a:solidFill>
                <a:latin typeface="Tahoma"/>
                <a:ea typeface="ＭＳ Ｐゴシック" pitchFamily="-65" charset="-128"/>
              </a:rPr>
              <a:t>Bad web site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4176714" y="1981200"/>
            <a:ext cx="1470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660066"/>
                </a:solidFill>
                <a:latin typeface="Tahoma"/>
                <a:ea typeface="ＭＳ Ｐゴシック" pitchFamily="-65" charset="-128"/>
              </a:rPr>
              <a:t>Home router</a:t>
            </a:r>
          </a:p>
        </p:txBody>
      </p:sp>
      <p:cxnSp>
        <p:nvCxnSpPr>
          <p:cNvPr id="82952" name="Straight Arrow Connector 17"/>
          <p:cNvCxnSpPr>
            <a:cxnSpLocks noChangeShapeType="1"/>
          </p:cNvCxnSpPr>
          <p:nvPr/>
        </p:nvCxnSpPr>
        <p:spPr bwMode="auto">
          <a:xfrm flipV="1">
            <a:off x="1738313" y="2927351"/>
            <a:ext cx="2057400" cy="4365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3561" name="Text Box 6"/>
          <p:cNvSpPr txBox="1">
            <a:spLocks noChangeArrowheads="1"/>
          </p:cNvSpPr>
          <p:nvPr/>
        </p:nvSpPr>
        <p:spPr bwMode="auto">
          <a:xfrm>
            <a:off x="533402" y="4781549"/>
            <a:ext cx="64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660066"/>
                </a:solidFill>
                <a:latin typeface="Tahoma"/>
                <a:ea typeface="ＭＳ Ｐゴシック" pitchFamily="-65" charset="-128"/>
              </a:rPr>
              <a:t>User</a:t>
            </a:r>
          </a:p>
        </p:txBody>
      </p:sp>
      <p:sp>
        <p:nvSpPr>
          <p:cNvPr id="23562" name="TextBox 19"/>
          <p:cNvSpPr txBox="1">
            <a:spLocks noChangeArrowheads="1"/>
          </p:cNvSpPr>
          <p:nvPr/>
        </p:nvSpPr>
        <p:spPr bwMode="auto">
          <a:xfrm rot="-709076">
            <a:off x="2186901" y="2485508"/>
            <a:ext cx="1820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  <a:latin typeface="Tahoma"/>
                <a:ea typeface="ＭＳ Ｐゴシック" pitchFamily="-65" charset="-128"/>
              </a:rPr>
              <a:t>configure router</a:t>
            </a:r>
          </a:p>
        </p:txBody>
      </p:sp>
      <p:cxnSp>
        <p:nvCxnSpPr>
          <p:cNvPr id="82955" name="Straight Arrow Connector 20"/>
          <p:cNvCxnSpPr>
            <a:cxnSpLocks noChangeShapeType="1"/>
          </p:cNvCxnSpPr>
          <p:nvPr/>
        </p:nvCxnSpPr>
        <p:spPr bwMode="auto">
          <a:xfrm rot="10800000">
            <a:off x="1828800" y="4953000"/>
            <a:ext cx="3733800" cy="914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64" name="TextBox 24"/>
          <p:cNvSpPr txBox="1">
            <a:spLocks noChangeArrowheads="1"/>
          </p:cNvSpPr>
          <p:nvPr/>
        </p:nvSpPr>
        <p:spPr bwMode="auto">
          <a:xfrm rot="-743562">
            <a:off x="2066181" y="3201472"/>
            <a:ext cx="222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latin typeface="Tahoma"/>
                <a:ea typeface="ＭＳ Ｐゴシック" pitchFamily="-65" charset="-128"/>
              </a:rPr>
              <a:t>send forged request</a:t>
            </a:r>
          </a:p>
        </p:txBody>
      </p:sp>
      <p:cxnSp>
        <p:nvCxnSpPr>
          <p:cNvPr id="82957" name="Straight Arrow Connector 25"/>
          <p:cNvCxnSpPr>
            <a:cxnSpLocks noChangeShapeType="1"/>
          </p:cNvCxnSpPr>
          <p:nvPr/>
        </p:nvCxnSpPr>
        <p:spPr bwMode="auto">
          <a:xfrm>
            <a:off x="1893888" y="4343400"/>
            <a:ext cx="3668712" cy="85725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66" name="TextBox 26"/>
          <p:cNvSpPr txBox="1">
            <a:spLocks noChangeArrowheads="1"/>
          </p:cNvSpPr>
          <p:nvPr/>
        </p:nvSpPr>
        <p:spPr bwMode="auto">
          <a:xfrm rot="781820">
            <a:off x="3046415" y="4387334"/>
            <a:ext cx="1654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  <a:latin typeface="Tahoma"/>
                <a:ea typeface="ＭＳ Ｐゴシック" pitchFamily="-65" charset="-128"/>
              </a:rPr>
              <a:t>visit site</a:t>
            </a:r>
          </a:p>
        </p:txBody>
      </p:sp>
      <p:sp>
        <p:nvSpPr>
          <p:cNvPr id="23567" name="TextBox 29"/>
          <p:cNvSpPr txBox="1">
            <a:spLocks noChangeArrowheads="1"/>
          </p:cNvSpPr>
          <p:nvPr/>
        </p:nvSpPr>
        <p:spPr bwMode="auto">
          <a:xfrm rot="822181">
            <a:off x="2216152" y="4988996"/>
            <a:ext cx="2932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  <a:latin typeface="Tahoma"/>
                <a:ea typeface="ＭＳ Ｐゴシック" pitchFamily="-65" charset="-128"/>
              </a:rPr>
              <a:t>receive malicious page</a:t>
            </a:r>
          </a:p>
        </p:txBody>
      </p:sp>
      <p:sp>
        <p:nvSpPr>
          <p:cNvPr id="23568" name="Oval 30"/>
          <p:cNvSpPr>
            <a:spLocks noChangeArrowheads="1"/>
          </p:cNvSpPr>
          <p:nvPr/>
        </p:nvSpPr>
        <p:spPr bwMode="auto">
          <a:xfrm>
            <a:off x="1677990" y="27019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latin typeface="Tahoma"/>
                <a:ea typeface="ＭＳ Ｐゴシック" pitchFamily="-65" charset="-128"/>
              </a:rPr>
              <a:t>1</a:t>
            </a:r>
          </a:p>
        </p:txBody>
      </p:sp>
      <p:sp>
        <p:nvSpPr>
          <p:cNvPr id="23569" name="Oval 31"/>
          <p:cNvSpPr>
            <a:spLocks noChangeArrowheads="1"/>
          </p:cNvSpPr>
          <p:nvPr/>
        </p:nvSpPr>
        <p:spPr bwMode="auto">
          <a:xfrm>
            <a:off x="2606677" y="41148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  <a:latin typeface="Tahoma"/>
                <a:ea typeface="ＭＳ Ｐゴシック" pitchFamily="-65" charset="-128"/>
              </a:rPr>
              <a:t>2</a:t>
            </a:r>
          </a:p>
        </p:txBody>
      </p:sp>
      <p:sp>
        <p:nvSpPr>
          <p:cNvPr id="23570" name="Oval 32"/>
          <p:cNvSpPr>
            <a:spLocks noChangeArrowheads="1"/>
          </p:cNvSpPr>
          <p:nvPr/>
        </p:nvSpPr>
        <p:spPr bwMode="auto">
          <a:xfrm>
            <a:off x="1949452" y="45402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  <a:latin typeface="Tahoma"/>
                <a:ea typeface="ＭＳ Ｐゴシック" pitchFamily="-65" charset="-128"/>
              </a:rPr>
              <a:t>3</a:t>
            </a:r>
          </a:p>
        </p:txBody>
      </p:sp>
      <p:cxnSp>
        <p:nvCxnSpPr>
          <p:cNvPr id="82963" name="Straight Arrow Connector 23"/>
          <p:cNvCxnSpPr>
            <a:cxnSpLocks noChangeShapeType="1"/>
          </p:cNvCxnSpPr>
          <p:nvPr/>
        </p:nvCxnSpPr>
        <p:spPr bwMode="auto">
          <a:xfrm flipV="1">
            <a:off x="1905000" y="3498851"/>
            <a:ext cx="1981200" cy="406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72" name="Oval 27"/>
          <p:cNvSpPr>
            <a:spLocks noChangeArrowheads="1"/>
          </p:cNvSpPr>
          <p:nvPr/>
        </p:nvSpPr>
        <p:spPr bwMode="auto">
          <a:xfrm>
            <a:off x="1600202" y="352107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  <a:latin typeface="Tahoma"/>
                <a:ea typeface="ＭＳ Ｐゴシック" pitchFamily="-65" charset="-128"/>
              </a:rPr>
              <a:t>4</a:t>
            </a:r>
          </a:p>
        </p:txBody>
      </p:sp>
      <p:pic>
        <p:nvPicPr>
          <p:cNvPr id="82965" name="Picture 2" descr="http://www.usc-b2b.com/UNIQUE/images/L2100001.jpg"/>
          <p:cNvPicPr>
            <a:picLocks noChangeAspect="1" noChangeArrowheads="1"/>
          </p:cNvPicPr>
          <p:nvPr/>
        </p:nvPicPr>
        <p:blipFill>
          <a:blip r:embed="rId5" cstate="print"/>
          <a:srcRect l="21349" t="5804" r="17416" b="8801"/>
          <a:stretch>
            <a:fillRect/>
          </a:stretch>
        </p:blipFill>
        <p:spPr bwMode="auto">
          <a:xfrm>
            <a:off x="4357690" y="2347913"/>
            <a:ext cx="1038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Attack on Home Router</a:t>
            </a:r>
            <a:endParaRPr lang="en-US" sz="1600" smtClean="0"/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tabLst>
                <a:tab pos="396875" algn="l"/>
              </a:tabLst>
            </a:pPr>
            <a:r>
              <a:rPr lang="en-US" dirty="0" smtClean="0"/>
              <a:t>Fact:</a:t>
            </a:r>
          </a:p>
          <a:p>
            <a:pPr lvl="1" eaLnBrk="1" hangingPunct="1">
              <a:tabLst>
                <a:tab pos="396875" algn="l"/>
              </a:tabLst>
            </a:pPr>
            <a:r>
              <a:rPr lang="en-US" dirty="0" smtClean="0"/>
              <a:t>50% of home users have broadband router with a </a:t>
            </a:r>
            <a:br>
              <a:rPr lang="en-US" dirty="0" smtClean="0"/>
            </a:br>
            <a:r>
              <a:rPr lang="en-US" dirty="0" smtClean="0"/>
              <a:t>default or no password</a:t>
            </a:r>
          </a:p>
          <a:p>
            <a:pPr eaLnBrk="1" hangingPunct="1">
              <a:lnSpc>
                <a:spcPct val="50000"/>
              </a:lnSpc>
              <a:spcBef>
                <a:spcPct val="100000"/>
              </a:spcBef>
              <a:tabLst>
                <a:tab pos="396875" algn="l"/>
              </a:tabLst>
            </a:pPr>
            <a:r>
              <a:rPr lang="en-US" u="sng" dirty="0" smtClean="0"/>
              <a:t>Drive-by </a:t>
            </a:r>
            <a:r>
              <a:rPr lang="en-US" u="sng" dirty="0" err="1" smtClean="0"/>
              <a:t>Pharming</a:t>
            </a:r>
            <a:r>
              <a:rPr lang="en-US" u="sng" dirty="0" smtClean="0"/>
              <a:t> attack</a:t>
            </a:r>
            <a:r>
              <a:rPr lang="en-US" dirty="0" smtClean="0"/>
              <a:t>:    User visits malicious site</a:t>
            </a:r>
          </a:p>
          <a:p>
            <a:pPr lvl="1" eaLnBrk="1" hangingPunct="1">
              <a:tabLst>
                <a:tab pos="396875" algn="l"/>
              </a:tabLst>
            </a:pPr>
            <a:r>
              <a:rPr lang="en-US" dirty="0" smtClean="0"/>
              <a:t>JavaScript at site scans home network looking for broadband router:   </a:t>
            </a:r>
          </a:p>
          <a:p>
            <a:pPr lvl="2" eaLnBrk="1" hangingPunct="1">
              <a:buFontTx/>
              <a:buChar char="•"/>
              <a:tabLst>
                <a:tab pos="396875" algn="l"/>
              </a:tabLst>
            </a:pPr>
            <a:r>
              <a:rPr lang="en-US" sz="2000" dirty="0" smtClean="0"/>
              <a:t>SOP allows “send only” messages</a:t>
            </a:r>
          </a:p>
          <a:p>
            <a:pPr lvl="2" eaLnBrk="1" hangingPunct="1">
              <a:buFontTx/>
              <a:buChar char="•"/>
              <a:tabLst>
                <a:tab pos="396875" algn="l"/>
              </a:tabLst>
            </a:pPr>
            <a:r>
              <a:rPr lang="en-US" sz="2000" dirty="0" smtClean="0"/>
              <a:t>Detect success using </a:t>
            </a:r>
            <a:r>
              <a:rPr lang="en-US" sz="2000" dirty="0" err="1" smtClean="0"/>
              <a:t>onerror</a:t>
            </a:r>
            <a:r>
              <a:rPr lang="en-US" sz="2000" dirty="0" smtClean="0"/>
              <a:t>:     </a:t>
            </a:r>
          </a:p>
          <a:p>
            <a:pPr lvl="2" eaLnBrk="1" hangingPunct="1">
              <a:buFont typeface="Wingdings" pitchFamily="2" charset="2"/>
              <a:buNone/>
              <a:tabLst>
                <a:tab pos="396875" algn="l"/>
              </a:tabLst>
            </a:pPr>
            <a:r>
              <a:rPr lang="en-US" sz="2000" dirty="0" smtClean="0"/>
              <a:t>		&lt;IMG   SRC=192.168.0.1   </a:t>
            </a:r>
            <a:r>
              <a:rPr lang="en-US" sz="2000" dirty="0" err="1" smtClean="0">
                <a:solidFill>
                  <a:srgbClr val="C00000"/>
                </a:solidFill>
              </a:rPr>
              <a:t>onError</a:t>
            </a:r>
            <a:r>
              <a:rPr lang="en-US" sz="2000" dirty="0" smtClean="0"/>
              <a:t> = do() &gt;</a:t>
            </a:r>
          </a:p>
          <a:p>
            <a:pPr lvl="1" eaLnBrk="1" hangingPunct="1">
              <a:tabLst>
                <a:tab pos="396875" algn="l"/>
              </a:tabLst>
            </a:pPr>
            <a:r>
              <a:rPr lang="en-US" dirty="0" smtClean="0"/>
              <a:t>Once found, login to router and change DNS server</a:t>
            </a:r>
          </a:p>
          <a:p>
            <a:pPr eaLnBrk="1" hangingPunct="1">
              <a:spcBef>
                <a:spcPct val="50000"/>
              </a:spcBef>
              <a:tabLst>
                <a:tab pos="396875" algn="l"/>
              </a:tabLst>
            </a:pPr>
            <a:r>
              <a:rPr lang="en-US" u="sng" dirty="0" smtClean="0"/>
              <a:t>Problem</a:t>
            </a:r>
            <a:r>
              <a:rPr lang="en-US" dirty="0" smtClean="0"/>
              <a:t>: “send-only” access sufficient to reprogram router</a:t>
            </a:r>
          </a:p>
        </p:txBody>
      </p:sp>
      <p:sp>
        <p:nvSpPr>
          <p:cNvPr id="93189" name="TextBox 5"/>
          <p:cNvSpPr txBox="1">
            <a:spLocks noChangeArrowheads="1"/>
          </p:cNvSpPr>
          <p:nvPr/>
        </p:nvSpPr>
        <p:spPr bwMode="auto">
          <a:xfrm>
            <a:off x="7086601" y="914400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60066"/>
                </a:solidFill>
                <a:ea typeface="ＭＳ Ｐゴシック" pitchFamily="-65" charset="-128"/>
              </a:rPr>
              <a:t>[SRJ’07]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CSRF Defenses</a:t>
            </a:r>
          </a:p>
        </p:txBody>
      </p:sp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Secret Validation Token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Referer</a:t>
            </a:r>
            <a:r>
              <a:rPr lang="en-US" sz="3200" dirty="0" smtClean="0"/>
              <a:t> Validation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Custom HTTP Header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5318126" y="61452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14801" y="2438401"/>
            <a:ext cx="4111625" cy="457200"/>
            <a:chOff x="2832" y="1008"/>
            <a:chExt cx="2590" cy="288"/>
          </a:xfrm>
        </p:grpSpPr>
        <p:sp>
          <p:nvSpPr>
            <p:cNvPr id="86032" name="Rectangle 9"/>
            <p:cNvSpPr>
              <a:spLocks noChangeArrowheads="1"/>
            </p:cNvSpPr>
            <p:nvPr/>
          </p:nvSpPr>
          <p:spPr bwMode="auto">
            <a:xfrm>
              <a:off x="2832" y="1008"/>
              <a:ext cx="254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  <a:ea typeface="ＭＳ Ｐゴシック" pitchFamily="-65" charset="-128"/>
              </a:endParaRPr>
            </a:p>
          </p:txBody>
        </p:sp>
        <p:sp>
          <p:nvSpPr>
            <p:cNvPr id="86033" name="Text Box 6"/>
            <p:cNvSpPr txBox="1">
              <a:spLocks noChangeArrowheads="1"/>
            </p:cNvSpPr>
            <p:nvPr/>
          </p:nvSpPr>
          <p:spPr bwMode="auto">
            <a:xfrm>
              <a:off x="2832" y="1035"/>
              <a:ext cx="259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&lt;input type=hidden value=23a3af01b&gt;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14800" y="4038601"/>
            <a:ext cx="4953000" cy="457200"/>
            <a:chOff x="2832" y="2050"/>
            <a:chExt cx="2986" cy="288"/>
          </a:xfrm>
        </p:grpSpPr>
        <p:sp>
          <p:nvSpPr>
            <p:cNvPr id="86030" name="Rectangle 11"/>
            <p:cNvSpPr>
              <a:spLocks noChangeArrowheads="1"/>
            </p:cNvSpPr>
            <p:nvPr/>
          </p:nvSpPr>
          <p:spPr bwMode="auto">
            <a:xfrm>
              <a:off x="2832" y="2050"/>
              <a:ext cx="2880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  <a:ea typeface="ＭＳ Ｐゴシック" pitchFamily="-65" charset="-128"/>
              </a:endParaRPr>
            </a:p>
          </p:txBody>
        </p:sp>
        <p:sp>
          <p:nvSpPr>
            <p:cNvPr id="86031" name="Text Box 7"/>
            <p:cNvSpPr txBox="1">
              <a:spLocks noChangeArrowheads="1"/>
            </p:cNvSpPr>
            <p:nvPr/>
          </p:nvSpPr>
          <p:spPr bwMode="auto">
            <a:xfrm>
              <a:off x="2832" y="2078"/>
              <a:ext cx="298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Referer: http://www.facebook.com/home.php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14801" y="5867400"/>
            <a:ext cx="3551238" cy="457200"/>
            <a:chOff x="2832" y="3051"/>
            <a:chExt cx="2237" cy="288"/>
          </a:xfrm>
        </p:grpSpPr>
        <p:sp>
          <p:nvSpPr>
            <p:cNvPr id="86028" name="Rectangle 13"/>
            <p:cNvSpPr>
              <a:spLocks noChangeArrowheads="1"/>
            </p:cNvSpPr>
            <p:nvPr/>
          </p:nvSpPr>
          <p:spPr bwMode="auto">
            <a:xfrm>
              <a:off x="2832" y="3051"/>
              <a:ext cx="220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  <a:ea typeface="ＭＳ Ｐゴシック" pitchFamily="-65" charset="-128"/>
              </a:endParaRPr>
            </a:p>
          </p:txBody>
        </p:sp>
        <p:sp>
          <p:nvSpPr>
            <p:cNvPr id="86029" name="Text Box 8"/>
            <p:cNvSpPr txBox="1">
              <a:spLocks noChangeArrowheads="1"/>
            </p:cNvSpPr>
            <p:nvPr/>
          </p:nvSpPr>
          <p:spPr bwMode="auto">
            <a:xfrm>
              <a:off x="2832" y="3078"/>
              <a:ext cx="223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X-Requested-By: XMLHttpRequest</a:t>
              </a:r>
            </a:p>
          </p:txBody>
        </p:sp>
      </p:grpSp>
      <p:pic>
        <p:nvPicPr>
          <p:cNvPr id="8602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943351"/>
            <a:ext cx="1524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6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613400"/>
            <a:ext cx="10287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7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2700" y="2247901"/>
            <a:ext cx="800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38188</TotalTime>
  <Words>1105</Words>
  <Application>Microsoft Office PowerPoint</Application>
  <PresentationFormat>On-screen Show (4:3)</PresentationFormat>
  <Paragraphs>189</Paragraphs>
  <Slides>26</Slides>
  <Notes>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Image</vt:lpstr>
      <vt:lpstr>Acrobat Document</vt:lpstr>
      <vt:lpstr>Module 6.2  Cross Site Request Forgery</vt:lpstr>
      <vt:lpstr>OWASP Top Ten              (2013)</vt:lpstr>
      <vt:lpstr>Recall: session using cookies</vt:lpstr>
      <vt:lpstr>Basic picture</vt:lpstr>
      <vt:lpstr>Cross Site Request Forgery  (CSRF)</vt:lpstr>
      <vt:lpstr>Form post with cookie</vt:lpstr>
      <vt:lpstr>Cookieless Example:  Home Router</vt:lpstr>
      <vt:lpstr>Attack on Home Router</vt:lpstr>
      <vt:lpstr>CSRF Defenses</vt:lpstr>
      <vt:lpstr>Secret Token Validation</vt:lpstr>
      <vt:lpstr>Secret Token Validation</vt:lpstr>
      <vt:lpstr>Referer Validation</vt:lpstr>
      <vt:lpstr>Referer Validation Defense</vt:lpstr>
      <vt:lpstr>Referer Privacy Problems</vt:lpstr>
      <vt:lpstr>Suppression over HTTPS is low</vt:lpstr>
      <vt:lpstr>Custom Header Defense</vt:lpstr>
      <vt:lpstr>Broader view of CSRF</vt:lpstr>
      <vt:lpstr>Login CSRF</vt:lpstr>
      <vt:lpstr>Payments Login CSRF</vt:lpstr>
      <vt:lpstr>Payments Login CSRF</vt:lpstr>
      <vt:lpstr>Payments Login CSRF</vt:lpstr>
      <vt:lpstr>Payments Login CSRF</vt:lpstr>
      <vt:lpstr>Login CSRF</vt:lpstr>
      <vt:lpstr>Sites can redirect browser</vt:lpstr>
      <vt:lpstr>Attack on origin/referer header</vt:lpstr>
      <vt:lpstr>CSRF 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3774</cp:revision>
  <dcterms:created xsi:type="dcterms:W3CDTF">2016-03-11T05:13:48Z</dcterms:created>
  <dcterms:modified xsi:type="dcterms:W3CDTF">2017-03-19T16:56:08Z</dcterms:modified>
</cp:coreProperties>
</file>