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6" r:id="rId2"/>
    <p:sldId id="337" r:id="rId3"/>
    <p:sldId id="338" r:id="rId4"/>
    <p:sldId id="339" r:id="rId5"/>
    <p:sldId id="340" r:id="rId6"/>
    <p:sldId id="34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0" autoAdjust="0"/>
  </p:normalViewPr>
  <p:slideViewPr>
    <p:cSldViewPr>
      <p:cViewPr varScale="1">
        <p:scale>
          <a:sx n="81" d="100"/>
          <a:sy n="81" d="100"/>
        </p:scale>
        <p:origin x="-24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7AF-71AA-43F8-9F2D-A5A8AAF41561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4668-F67F-4105-9562-513E3D17A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099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316"/>
            <a:fld id="{B93D5558-4541-4FB3-A607-BBA6BBFD8CDC}" type="slidenum">
              <a:rPr lang="en-US">
                <a:solidFill>
                  <a:prstClr val="black"/>
                </a:solidFill>
                <a:ea typeface="ヒラギノ角ゴ ProN W3"/>
                <a:cs typeface="ヒラギノ角ゴ ProN W3"/>
              </a:rPr>
              <a:pPr defTabSz="914316"/>
              <a:t>2</a:t>
            </a:fld>
            <a:endParaRPr lang="en-US" dirty="0">
              <a:solidFill>
                <a:prstClr val="black"/>
              </a:solidFill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50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316"/>
            <a:fld id="{D3B879EC-FD29-4114-B2B2-7F0C74B30E77}" type="slidenum">
              <a:rPr lang="en-US">
                <a:solidFill>
                  <a:prstClr val="black"/>
                </a:solidFill>
                <a:ea typeface="ヒラギノ角ゴ ProN W3"/>
                <a:cs typeface="ヒラギノ角ゴ ProN W3"/>
              </a:rPr>
              <a:pPr defTabSz="914316"/>
              <a:t>3</a:t>
            </a:fld>
            <a:endParaRPr lang="en-US" dirty="0">
              <a:solidFill>
                <a:prstClr val="black"/>
              </a:solidFill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580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316"/>
            <a:fld id="{97A37DF1-B688-4899-B722-68ECE73A484B}" type="slidenum">
              <a:rPr lang="en-US">
                <a:solidFill>
                  <a:prstClr val="black"/>
                </a:solidFill>
                <a:ea typeface="ヒラギノ角ゴ ProN W3"/>
                <a:cs typeface="ヒラギノ角ゴ ProN W3"/>
              </a:rPr>
              <a:pPr defTabSz="914316"/>
              <a:t>4</a:t>
            </a:fld>
            <a:endParaRPr lang="en-US" dirty="0">
              <a:solidFill>
                <a:prstClr val="black"/>
              </a:solidFill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18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316"/>
            <a:fld id="{7954C10D-9CF3-4123-867A-F1B8AC729124}" type="slidenum">
              <a:rPr lang="en-US">
                <a:solidFill>
                  <a:prstClr val="black"/>
                </a:solidFill>
                <a:ea typeface="ヒラギノ角ゴ ProN W3"/>
                <a:cs typeface="ヒラギノ角ゴ ProN W3"/>
              </a:rPr>
              <a:pPr defTabSz="914316"/>
              <a:t>5</a:t>
            </a:fld>
            <a:endParaRPr lang="en-US" dirty="0">
              <a:solidFill>
                <a:prstClr val="black"/>
              </a:solidFill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10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 of Second Order SQL Injection Attack</a:t>
            </a: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you have a Web-based application which stores usernames alongside other session information. Given a session identifier such as a cookie you want to retrieve the</a:t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username and then use it in turn to retrieve some user information. You might therefore have code for an "Update User Profile" screen somewhat similar to the following:</a:t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immediate 'SELECT username FROM 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sessiontable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session</a:t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='''||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sessionid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||'''' into username;</a:t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immediate 'SELECT 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ssn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users WHERE</a:t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username='''||username||'''' into 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ssn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be injectable if the attacker had earlier on the "Create Account" screen created a username such as:</a:t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XXX' OR username='JANE</a:t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creates the query:</a:t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ssn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users WHERE username='XXX’ OR username='JANE'</a:t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user XXX does not exist, the attacker has successfully retrieved Jane’s social security number.</a:t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attacker can create malicious database objects such as a function called as part of an API, or a maliciously named table by using double quotation marks to introduce dangerous constructs. </a:t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an attacker can create a table using a table name such as "tab') or 1=1--", which can be exploited later in a second order SQL injection attack</a:t>
            </a:r>
          </a:p>
          <a:p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 electronics are particularly vulnerable to a nasty form of persistent XSS where a non-web channel such as NFS or SNMP is used to inject a malicious script. This script is later used to attack an unsuspecting user who connects to the device's web server. We refer to web attacks which are mounted through a non-web channel as cross channel script-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(XCS). We propose a client-side defense against certain XCS which we implement as a browser extension.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316"/>
            <a:fld id="{A04B2123-2D85-49B2-9022-5E13BD43D075}" type="slidenum">
              <a:rPr lang="en-US">
                <a:solidFill>
                  <a:prstClr val="black"/>
                </a:solidFill>
                <a:ea typeface="ヒラギノ角ゴ ProN W3"/>
                <a:cs typeface="ヒラギノ角ゴ ProN W3"/>
              </a:rPr>
              <a:pPr defTabSz="914316"/>
              <a:t>6</a:t>
            </a:fld>
            <a:endParaRPr lang="en-US" dirty="0">
              <a:solidFill>
                <a:prstClr val="black"/>
              </a:solidFill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346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FE0D-6765-4D80-8DBE-004483E3433E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6.5 </a:t>
            </a:r>
            <a:br>
              <a:rPr lang="en-US" dirty="0" smtClean="0"/>
            </a:br>
            <a:r>
              <a:rPr lang="en-US" dirty="0" smtClean="0"/>
              <a:t>Finding vulnerabilities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1363" y="5029201"/>
            <a:ext cx="248126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125" y="4206875"/>
            <a:ext cx="5715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5925" y="4022726"/>
            <a:ext cx="10985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78077" y="2378075"/>
            <a:ext cx="1154113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2" y="3840163"/>
            <a:ext cx="1222375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1320800" y="1455739"/>
            <a:ext cx="7143750" cy="4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900" b="1" smtClean="0">
                <a:solidFill>
                  <a:srgbClr val="40458C"/>
                </a:solidFill>
                <a:latin typeface="Arial" pitchFamily="34" charset="0"/>
              </a:rPr>
              <a:t>Local                                           Remote</a:t>
            </a:r>
          </a:p>
        </p:txBody>
      </p:sp>
      <p:sp>
        <p:nvSpPr>
          <p:cNvPr id="32776" name="Text Box 11"/>
          <p:cNvSpPr txBox="1">
            <a:spLocks noChangeArrowheads="1"/>
          </p:cNvSpPr>
          <p:nvPr/>
        </p:nvSpPr>
        <p:spPr bwMode="auto">
          <a:xfrm>
            <a:off x="4978400" y="5761039"/>
            <a:ext cx="3697288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400" smtClean="0">
                <a:solidFill>
                  <a:srgbClr val="40458C"/>
                </a:solidFill>
                <a:latin typeface="Arial" pitchFamily="34" charset="0"/>
              </a:rPr>
              <a:t>&gt;$100K total retail price</a:t>
            </a:r>
          </a:p>
        </p:txBody>
      </p:sp>
      <p:pic>
        <p:nvPicPr>
          <p:cNvPr id="32777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97663" y="2468563"/>
            <a:ext cx="90011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57600" y="3475038"/>
            <a:ext cx="131445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9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Survey of Web Vulnerability Tools</a:t>
            </a:r>
          </a:p>
        </p:txBody>
      </p:sp>
      <p:pic>
        <p:nvPicPr>
          <p:cNvPr id="3278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563" y="2674937"/>
            <a:ext cx="1530350" cy="80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scanner UI</a:t>
            </a:r>
          </a:p>
        </p:txBody>
      </p:sp>
      <p:pic>
        <p:nvPicPr>
          <p:cNvPr id="33795" name="Content Placeholder 3" descr="mcafe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1965" y="1216026"/>
            <a:ext cx="8461375" cy="497998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Vectors By Category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62076"/>
            <a:ext cx="6172200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2514601" y="6391277"/>
            <a:ext cx="3769878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296" tIns="41148" rIns="82296" bIns="41148">
            <a:spAutoFit/>
          </a:bodyPr>
          <a:lstStyle/>
          <a:p>
            <a:r>
              <a:rPr lang="en-US" smtClean="0">
                <a:solidFill>
                  <a:srgbClr val="40458C"/>
                </a:solidFill>
                <a:latin typeface="Arial" pitchFamily="34" charset="0"/>
                <a:cs typeface="Arial" pitchFamily="34" charset="0"/>
              </a:rPr>
              <a:t>Test Vector Percentage Distribution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93925"/>
            <a:ext cx="8229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2" y="1371601"/>
            <a:ext cx="11113" cy="1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525463" y="5418139"/>
            <a:ext cx="818356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400" smtClean="0">
                <a:solidFill>
                  <a:srgbClr val="40458C"/>
                </a:solidFill>
                <a:latin typeface="Arial" pitchFamily="34" charset="0"/>
              </a:rPr>
              <a:t>Good: Info leak, Session</a:t>
            </a:r>
            <a:endParaRPr lang="en-US" smtClean="0">
              <a:solidFill>
                <a:srgbClr val="40458C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2400" smtClean="0">
                <a:solidFill>
                  <a:srgbClr val="40458C"/>
                </a:solidFill>
                <a:latin typeface="Arial" pitchFamily="34" charset="0"/>
              </a:rPr>
              <a:t>Decent: XSS/SQLI</a:t>
            </a:r>
            <a:endParaRPr lang="en-US" smtClean="0">
              <a:solidFill>
                <a:srgbClr val="40458C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2400" smtClean="0">
                <a:solidFill>
                  <a:srgbClr val="40458C"/>
                </a:solidFill>
                <a:latin typeface="Arial" pitchFamily="34" charset="0"/>
              </a:rPr>
              <a:t>Poor: XCS, CSRF (low vector count?)</a:t>
            </a:r>
          </a:p>
        </p:txBody>
      </p:sp>
      <p:sp>
        <p:nvSpPr>
          <p:cNvPr id="3584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Detecting Known Vulnerabilities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1165226"/>
            <a:ext cx="8777288" cy="9096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5000"/>
              </a:lnSpc>
              <a:buSzPct val="100000"/>
              <a:defRPr/>
            </a:pPr>
            <a:r>
              <a:rPr lang="en-US" sz="2400" kern="0" dirty="0">
                <a:solidFill>
                  <a:srgbClr val="40458C"/>
                </a:solidFill>
                <a:latin typeface="Arial" pitchFamily="34" charset="0"/>
                <a:cs typeface="Arial" pitchFamily="34" charset="0"/>
                <a:sym typeface="Gill Sans" charset="0"/>
              </a:rPr>
              <a:t>Vulnerabilities for </a:t>
            </a:r>
          </a:p>
          <a:p>
            <a:pPr algn="ctr">
              <a:lnSpc>
                <a:spcPct val="95000"/>
              </a:lnSpc>
              <a:buSzPct val="100000"/>
              <a:defRPr/>
            </a:pPr>
            <a:r>
              <a:rPr lang="en-US" sz="2400" kern="0" dirty="0">
                <a:solidFill>
                  <a:srgbClr val="40458C"/>
                </a:solidFill>
                <a:latin typeface="Arial" pitchFamily="34" charset="0"/>
                <a:cs typeface="Arial" pitchFamily="34" charset="0"/>
                <a:sym typeface="Gill Sans" charset="0"/>
              </a:rPr>
              <a:t>p</a:t>
            </a:r>
            <a:r>
              <a:rPr lang="en-US" sz="2400" kern="0" dirty="0" err="1">
                <a:solidFill>
                  <a:srgbClr val="40458C"/>
                </a:solidFill>
                <a:latin typeface="Arial" pitchFamily="34" charset="0"/>
                <a:cs typeface="Arial" pitchFamily="34" charset="0"/>
                <a:sym typeface="Gill Sans" charset="0"/>
              </a:rPr>
              <a:t>revious</a:t>
            </a:r>
            <a:r>
              <a:rPr lang="en-US" sz="2400" kern="0" dirty="0">
                <a:solidFill>
                  <a:srgbClr val="40458C"/>
                </a:solidFill>
                <a:latin typeface="Arial" pitchFamily="34" charset="0"/>
                <a:cs typeface="Arial" pitchFamily="34" charset="0"/>
                <a:sym typeface="Gill Sans" charset="0"/>
              </a:rPr>
              <a:t> versions of </a:t>
            </a:r>
            <a:r>
              <a:rPr lang="en-US" sz="2400" kern="0" dirty="0" err="1">
                <a:solidFill>
                  <a:srgbClr val="40458C"/>
                </a:solidFill>
                <a:latin typeface="Arial" pitchFamily="34" charset="0"/>
                <a:cs typeface="Arial" pitchFamily="34" charset="0"/>
                <a:sym typeface="Gill Sans" charset="0"/>
              </a:rPr>
              <a:t>Drupal</a:t>
            </a:r>
            <a:r>
              <a:rPr lang="en-US" sz="2400" kern="0" dirty="0">
                <a:solidFill>
                  <a:srgbClr val="40458C"/>
                </a:solidFill>
                <a:latin typeface="Arial" pitchFamily="34" charset="0"/>
                <a:cs typeface="Arial" pitchFamily="34" charset="0"/>
                <a:sym typeface="Gill Sans" charset="0"/>
              </a:rPr>
              <a:t>, phpBB2, and </a:t>
            </a:r>
            <a:r>
              <a:rPr lang="en-US" sz="2400" kern="0" dirty="0" err="1">
                <a:solidFill>
                  <a:srgbClr val="40458C"/>
                </a:solidFill>
                <a:latin typeface="Arial" pitchFamily="34" charset="0"/>
                <a:cs typeface="Arial" pitchFamily="34" charset="0"/>
                <a:sym typeface="Gill Sans" charset="0"/>
              </a:rPr>
              <a:t>WordPress</a:t>
            </a:r>
            <a:endParaRPr lang="en-US" sz="2400" kern="0" dirty="0">
              <a:solidFill>
                <a:srgbClr val="40458C"/>
              </a:solidFill>
              <a:latin typeface="Arial" pitchFamily="34" charset="0"/>
              <a:cs typeface="Arial" pitchFamily="34" charset="0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 noChangeArrowheads="1"/>
          </p:cNvPicPr>
          <p:nvPr/>
        </p:nvPicPr>
        <p:blipFill>
          <a:blip r:embed="rId3" cstate="print"/>
          <a:srcRect l="2779"/>
          <a:stretch>
            <a:fillRect/>
          </a:stretch>
        </p:blipFill>
        <p:spPr bwMode="auto">
          <a:xfrm>
            <a:off x="685800" y="1524001"/>
            <a:ext cx="8001000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Vulnerability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38189</TotalTime>
  <Words>98</Words>
  <Application>Microsoft Office PowerPoint</Application>
  <PresentationFormat>On-screen Show (4:3)</PresentationFormat>
  <Paragraphs>27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Module 6.5  Finding vulnerabilities</vt:lpstr>
      <vt:lpstr>Survey of Web Vulnerability Tools</vt:lpstr>
      <vt:lpstr>Example scanner UI</vt:lpstr>
      <vt:lpstr>Test Vectors By Category</vt:lpstr>
      <vt:lpstr>Detecting Known Vulnerabilities</vt:lpstr>
      <vt:lpstr>Vulnerability Detection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Web Server Side Security</dc:title>
  <dc:creator>cse</dc:creator>
  <cp:lastModifiedBy>Deepak Kumar</cp:lastModifiedBy>
  <cp:revision>3777</cp:revision>
  <dcterms:created xsi:type="dcterms:W3CDTF">2016-03-11T05:13:48Z</dcterms:created>
  <dcterms:modified xsi:type="dcterms:W3CDTF">2017-03-19T16:57:43Z</dcterms:modified>
</cp:coreProperties>
</file>