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9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24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099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FD3FA-7EB7-4B13-9060-943D9E5703F9}" type="slidenum">
              <a:rPr lang="en-US"/>
              <a:pPr/>
              <a:t>10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3587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of examples keep changing every year.</a:t>
            </a:r>
          </a:p>
          <a:p>
            <a:r>
              <a:rPr lang="en-US"/>
              <a:t>These devices also function as SSL terminators to peek into SSL traffic.</a:t>
            </a:r>
          </a:p>
        </p:txBody>
      </p:sp>
    </p:spTree>
    <p:extLst>
      <p:ext uri="{BB962C8B-B14F-4D97-AF65-F5344CB8AC3E}">
        <p14:creationId xmlns:p14="http://schemas.microsoft.com/office/powerpoint/2010/main" xmlns="" val="414848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19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6.6</a:t>
            </a:r>
            <a:br>
              <a:rPr lang="en-US" dirty="0" smtClean="0"/>
            </a:br>
            <a:r>
              <a:rPr lang="en-US" dirty="0" smtClean="0"/>
              <a:t>Secure development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5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Application Firewalls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01000" cy="5181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dirty="0" smtClean="0"/>
              <a:t>Help prevent </a:t>
            </a:r>
            <a:r>
              <a:rPr lang="en-US" dirty="0"/>
              <a:t>some attacks we discuss today: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dirty="0"/>
              <a:t>Cross site scripting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dirty="0"/>
              <a:t>SQL Injection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dirty="0"/>
              <a:t>Form field tampering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dirty="0"/>
              <a:t>Cookie poisoning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dirty="0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2286000" y="39624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102226" y="3724450"/>
            <a:ext cx="2654316" cy="1920526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u="sng"/>
              <a:t>Sample products</a:t>
            </a:r>
            <a:r>
              <a:rPr lang="en-US" b="1"/>
              <a:t>:</a:t>
            </a:r>
          </a:p>
          <a:p>
            <a:pPr lvl="1">
              <a:lnSpc>
                <a:spcPct val="110000"/>
              </a:lnSpc>
            </a:pPr>
            <a:r>
              <a:rPr lang="en-US"/>
              <a:t>Imperva </a:t>
            </a:r>
          </a:p>
          <a:p>
            <a:pPr lvl="1">
              <a:lnSpc>
                <a:spcPct val="110000"/>
              </a:lnSpc>
            </a:pPr>
            <a:r>
              <a:rPr lang="en-US"/>
              <a:t>Kavado Interdo</a:t>
            </a:r>
          </a:p>
          <a:p>
            <a:pPr lvl="1">
              <a:lnSpc>
                <a:spcPct val="110000"/>
              </a:lnSpc>
            </a:pPr>
            <a:r>
              <a:rPr lang="en-US"/>
              <a:t>F5 TrafficShield</a:t>
            </a:r>
          </a:p>
          <a:p>
            <a:pPr lvl="1">
              <a:lnSpc>
                <a:spcPct val="110000"/>
              </a:lnSpc>
            </a:pPr>
            <a:r>
              <a:rPr lang="en-US"/>
              <a:t>Citrix NetScaler </a:t>
            </a:r>
          </a:p>
          <a:p>
            <a:pPr lvl="1">
              <a:lnSpc>
                <a:spcPct val="110000"/>
              </a:lnSpc>
            </a:pPr>
            <a:r>
              <a:rPr lang="en-US"/>
              <a:t>CheckPoint Web Intel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checking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Blackbox</a:t>
            </a:r>
            <a:r>
              <a:rPr lang="en-US" dirty="0"/>
              <a:t> security testing services:</a:t>
            </a:r>
          </a:p>
          <a:p>
            <a:pPr lvl="1"/>
            <a:r>
              <a:rPr lang="en-US" dirty="0"/>
              <a:t>Whitehatsec.com</a:t>
            </a:r>
          </a:p>
          <a:p>
            <a:pPr>
              <a:spcBef>
                <a:spcPct val="100000"/>
              </a:spcBef>
            </a:pPr>
            <a:r>
              <a:rPr lang="en-US" dirty="0"/>
              <a:t>Automated </a:t>
            </a:r>
            <a:r>
              <a:rPr lang="en-US" dirty="0" err="1"/>
              <a:t>blackbox</a:t>
            </a:r>
            <a:r>
              <a:rPr lang="en-US" dirty="0"/>
              <a:t> testing tools:</a:t>
            </a:r>
          </a:p>
          <a:p>
            <a:pPr lvl="1"/>
            <a:r>
              <a:rPr lang="en-US" dirty="0" err="1"/>
              <a:t>Cenzic</a:t>
            </a:r>
            <a:r>
              <a:rPr lang="en-US" dirty="0"/>
              <a:t>,   </a:t>
            </a:r>
            <a:r>
              <a:rPr lang="en-US" b="1" dirty="0"/>
              <a:t>Hailstorm</a:t>
            </a:r>
          </a:p>
          <a:p>
            <a:pPr lvl="1"/>
            <a:r>
              <a:rPr lang="en-US" dirty="0" err="1"/>
              <a:t>Spidynamic</a:t>
            </a:r>
            <a:r>
              <a:rPr lang="en-US" dirty="0"/>
              <a:t>,  </a:t>
            </a:r>
            <a:r>
              <a:rPr lang="en-US" b="1" dirty="0" err="1"/>
              <a:t>WebInspect</a:t>
            </a:r>
            <a:endParaRPr lang="en-US" dirty="0"/>
          </a:p>
          <a:p>
            <a:pPr lvl="1"/>
            <a:r>
              <a:rPr lang="en-US" dirty="0" err="1"/>
              <a:t>eEye</a:t>
            </a:r>
            <a:r>
              <a:rPr lang="en-US" dirty="0"/>
              <a:t>,  </a:t>
            </a:r>
            <a:r>
              <a:rPr lang="en-US" b="1" dirty="0"/>
              <a:t>Retina</a:t>
            </a:r>
          </a:p>
          <a:p>
            <a:pPr>
              <a:spcBef>
                <a:spcPct val="100000"/>
              </a:spcBef>
            </a:pPr>
            <a:r>
              <a:rPr lang="en-US" dirty="0"/>
              <a:t>Web application hardening tools:</a:t>
            </a:r>
          </a:p>
          <a:p>
            <a:pPr lvl="1"/>
            <a:r>
              <a:rPr lang="en-US" dirty="0" err="1"/>
              <a:t>WebSSARI</a:t>
            </a:r>
            <a:r>
              <a:rPr lang="en-US" dirty="0"/>
              <a:t>   </a:t>
            </a:r>
            <a:r>
              <a:rPr lang="en-US" sz="2000" dirty="0"/>
              <a:t>[WWW’04]  :    based on information flow</a:t>
            </a:r>
          </a:p>
          <a:p>
            <a:pPr lvl="1"/>
            <a:r>
              <a:rPr lang="en-US" dirty="0"/>
              <a:t>Nguyen-</a:t>
            </a:r>
            <a:r>
              <a:rPr lang="en-US" dirty="0" err="1"/>
              <a:t>Tuong</a:t>
            </a:r>
            <a:r>
              <a:rPr lang="en-US" dirty="0"/>
              <a:t> </a:t>
            </a:r>
            <a:r>
              <a:rPr lang="en-US" sz="2000" dirty="0"/>
              <a:t>[IFIP’05]  :  based on tainting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SQL Injection</a:t>
            </a:r>
          </a:p>
          <a:p>
            <a:pPr lvl="1"/>
            <a:r>
              <a:rPr lang="en-US" dirty="0" smtClean="0"/>
              <a:t>Bad input checking allows malicious SQL query</a:t>
            </a:r>
          </a:p>
          <a:p>
            <a:pPr lvl="1"/>
            <a:r>
              <a:rPr lang="en-US" dirty="0" smtClean="0"/>
              <a:t>Known defenses address problem effectively</a:t>
            </a:r>
          </a:p>
          <a:p>
            <a:r>
              <a:rPr lang="en-US" dirty="0" smtClean="0"/>
              <a:t>CSRF – Cross-site request forgery</a:t>
            </a:r>
          </a:p>
          <a:p>
            <a:pPr lvl="1"/>
            <a:r>
              <a:rPr lang="en-US" dirty="0" smtClean="0"/>
              <a:t>Forged request leveraging ongoing session</a:t>
            </a:r>
          </a:p>
          <a:p>
            <a:pPr lvl="1"/>
            <a:r>
              <a:rPr lang="en-US" dirty="0" smtClean="0"/>
              <a:t>Can be prevented (if XSS problems fixed)</a:t>
            </a:r>
          </a:p>
          <a:p>
            <a:r>
              <a:rPr lang="en-US" dirty="0" smtClean="0"/>
              <a:t>XSS – Cross-site scripting</a:t>
            </a:r>
          </a:p>
          <a:p>
            <a:pPr lvl="1"/>
            <a:r>
              <a:rPr lang="en-US" dirty="0" smtClean="0"/>
              <a:t>Problem stems from echoing </a:t>
            </a:r>
            <a:r>
              <a:rPr lang="en-US" dirty="0" err="1" smtClean="0"/>
              <a:t>untrusted</a:t>
            </a:r>
            <a:r>
              <a:rPr lang="en-US" dirty="0" smtClean="0"/>
              <a:t> input</a:t>
            </a:r>
          </a:p>
          <a:p>
            <a:pPr lvl="1"/>
            <a:r>
              <a:rPr lang="en-US" dirty="0" smtClean="0"/>
              <a:t>Difficult to prevent; requires care, testing, tools, … </a:t>
            </a:r>
          </a:p>
          <a:p>
            <a:r>
              <a:rPr lang="en-US" dirty="0" smtClean="0"/>
              <a:t>Other server vulnerabilities</a:t>
            </a:r>
          </a:p>
          <a:p>
            <a:pPr lvl="1"/>
            <a:r>
              <a:rPr lang="en-US" dirty="0" smtClean="0"/>
              <a:t>Increasing knowledge embedded in frameworks, tools, application development recommendations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6: Web Server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6 Modules on Web Client Security</a:t>
            </a:r>
          </a:p>
          <a:p>
            <a:pPr lvl="1"/>
            <a:r>
              <a:rPr lang="en-US" dirty="0" smtClean="0"/>
              <a:t>Module 6.1:  Major Web server Threats: 				Command and SQL Injection Attacks </a:t>
            </a:r>
          </a:p>
          <a:p>
            <a:pPr lvl="1"/>
            <a:r>
              <a:rPr lang="en-US" dirty="0" smtClean="0"/>
              <a:t>Module 6.2:  CSRF – Cross-Site Request Forgery</a:t>
            </a:r>
          </a:p>
          <a:p>
            <a:pPr lvl="1"/>
            <a:r>
              <a:rPr lang="en-US" dirty="0" smtClean="0"/>
              <a:t>Module 6.3:  XSS – Cross-Site Scripting </a:t>
            </a:r>
          </a:p>
          <a:p>
            <a:pPr lvl="1"/>
            <a:r>
              <a:rPr lang="en-US" dirty="0" smtClean="0"/>
              <a:t>Module 6.4:  Defenses and Protections against XSS</a:t>
            </a:r>
          </a:p>
          <a:p>
            <a:pPr lvl="1"/>
            <a:r>
              <a:rPr lang="en-US" dirty="0" smtClean="0"/>
              <a:t>Module 6.5:  Finding Vulnerabilities</a:t>
            </a:r>
          </a:p>
          <a:p>
            <a:pPr lvl="1"/>
            <a:r>
              <a:rPr lang="en-US" dirty="0" smtClean="0"/>
              <a:t>Module 6.6:  Secure Development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88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factors most strongly influence the likely security of a new web site?</a:t>
            </a:r>
          </a:p>
          <a:p>
            <a:pPr lvl="1"/>
            <a:r>
              <a:rPr lang="en-US" dirty="0" smtClean="0"/>
              <a:t>Developer training?</a:t>
            </a:r>
          </a:p>
          <a:p>
            <a:pPr lvl="1"/>
            <a:r>
              <a:rPr lang="en-US" dirty="0" smtClean="0"/>
              <a:t>Developer team and commitment?</a:t>
            </a:r>
          </a:p>
          <a:p>
            <a:pPr lvl="2"/>
            <a:r>
              <a:rPr lang="en-US" dirty="0" smtClean="0"/>
              <a:t>freelancer </a:t>
            </a:r>
            <a:r>
              <a:rPr lang="en-US" dirty="0" err="1" smtClean="0"/>
              <a:t>vs</a:t>
            </a:r>
            <a:r>
              <a:rPr lang="en-US" dirty="0" smtClean="0"/>
              <a:t> stock options in startup?</a:t>
            </a:r>
          </a:p>
          <a:p>
            <a:pPr lvl="1"/>
            <a:r>
              <a:rPr lang="en-US" dirty="0" smtClean="0"/>
              <a:t>Programming language?</a:t>
            </a:r>
          </a:p>
          <a:p>
            <a:pPr lvl="1"/>
            <a:r>
              <a:rPr lang="en-US" dirty="0" smtClean="0"/>
              <a:t>Library, development framework?</a:t>
            </a:r>
          </a:p>
          <a:p>
            <a:r>
              <a:rPr lang="en-US" dirty="0" smtClean="0"/>
              <a:t>How do we tell?</a:t>
            </a:r>
          </a:p>
          <a:p>
            <a:pPr lvl="1"/>
            <a:r>
              <a:rPr lang="en-US" dirty="0" smtClean="0"/>
              <a:t>Can we use automated tools to reliably </a:t>
            </a:r>
            <a:r>
              <a:rPr lang="en-US" i="1" dirty="0" smtClean="0"/>
              <a:t>measure </a:t>
            </a:r>
            <a:r>
              <a:rPr lang="en-US" dirty="0" smtClean="0"/>
              <a:t>security in order to answer the question above?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16695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 </a:t>
            </a:r>
            <a:r>
              <a:rPr lang="en-US" dirty="0"/>
              <a:t>a web application vulnerability metric</a:t>
            </a:r>
          </a:p>
          <a:p>
            <a:pPr lvl="1"/>
            <a:r>
              <a:rPr lang="en-US" dirty="0" smtClean="0"/>
              <a:t>Combine </a:t>
            </a:r>
            <a:r>
              <a:rPr lang="en-US" dirty="0"/>
              <a:t>reports of 4 leading commercial black </a:t>
            </a:r>
            <a:r>
              <a:rPr lang="en-US" dirty="0" smtClean="0"/>
              <a:t>box vulnerability </a:t>
            </a:r>
            <a:r>
              <a:rPr lang="en-US" dirty="0"/>
              <a:t>scanners and </a:t>
            </a:r>
            <a:endParaRPr lang="en-US" dirty="0" smtClean="0"/>
          </a:p>
          <a:p>
            <a:r>
              <a:rPr lang="en-US" dirty="0" smtClean="0"/>
              <a:t>Evaluate vulnerability metric </a:t>
            </a:r>
          </a:p>
          <a:p>
            <a:pPr lvl="1"/>
            <a:r>
              <a:rPr lang="en-US" dirty="0" smtClean="0"/>
              <a:t>using historical benchmarks </a:t>
            </a:r>
            <a:r>
              <a:rPr lang="en-US" dirty="0"/>
              <a:t>and our new sample of applications. </a:t>
            </a:r>
            <a:endParaRPr lang="en-US" dirty="0" smtClean="0"/>
          </a:p>
          <a:p>
            <a:r>
              <a:rPr lang="en-US" dirty="0" smtClean="0"/>
              <a:t>Use vulnerability metric to </a:t>
            </a:r>
            <a:r>
              <a:rPr lang="en-US" dirty="0"/>
              <a:t> </a:t>
            </a:r>
            <a:r>
              <a:rPr lang="en-US" dirty="0" smtClean="0"/>
              <a:t>examine </a:t>
            </a:r>
            <a:r>
              <a:rPr lang="en-US" dirty="0"/>
              <a:t>the impact of three factors on </a:t>
            </a:r>
            <a:r>
              <a:rPr lang="en-US" dirty="0" smtClean="0"/>
              <a:t>web application </a:t>
            </a:r>
            <a:r>
              <a:rPr lang="en-US" dirty="0"/>
              <a:t>security: </a:t>
            </a:r>
            <a:endParaRPr lang="en-US" dirty="0" smtClean="0"/>
          </a:p>
          <a:p>
            <a:pPr lvl="1"/>
            <a:r>
              <a:rPr lang="en-US" smtClean="0"/>
              <a:t>startup </a:t>
            </a:r>
            <a:r>
              <a:rPr lang="en-US" dirty="0" smtClean="0"/>
              <a:t>company </a:t>
            </a:r>
            <a:r>
              <a:rPr lang="en-US" smtClean="0"/>
              <a:t>or freelancers </a:t>
            </a:r>
            <a:endParaRPr lang="en-US" dirty="0" smtClean="0"/>
          </a:p>
          <a:p>
            <a:pPr lvl="1"/>
            <a:r>
              <a:rPr lang="en-US" dirty="0" smtClean="0"/>
              <a:t>developer </a:t>
            </a:r>
            <a:r>
              <a:rPr lang="en-US" dirty="0"/>
              <a:t>security </a:t>
            </a:r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Programming language framework </a:t>
            </a:r>
          </a:p>
        </p:txBody>
      </p:sp>
    </p:spTree>
    <p:extLst>
      <p:ext uri="{BB962C8B-B14F-4D97-AF65-F5344CB8AC3E}">
        <p14:creationId xmlns:p14="http://schemas.microsoft.com/office/powerpoint/2010/main" xmlns="" val="36199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Evaluate </a:t>
            </a:r>
            <a:r>
              <a:rPr lang="en-US" dirty="0"/>
              <a:t>27 web applications </a:t>
            </a:r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dirty="0"/>
              <a:t>19 Silicon Valley startups and 8 </a:t>
            </a:r>
            <a:r>
              <a:rPr lang="en-US" dirty="0" smtClean="0"/>
              <a:t>outsourcing freelancers 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5 programming languages.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orrelate vulnerability </a:t>
            </a:r>
            <a:r>
              <a:rPr lang="en-US" dirty="0"/>
              <a:t>rate </a:t>
            </a:r>
            <a:r>
              <a:rPr lang="en-US" dirty="0" smtClean="0"/>
              <a:t>with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by startup company or </a:t>
            </a:r>
            <a:r>
              <a:rPr lang="en-US" dirty="0" smtClean="0"/>
              <a:t>freelancers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xtent of developer </a:t>
            </a:r>
            <a:r>
              <a:rPr lang="en-US" dirty="0"/>
              <a:t>security knowledge (assessed by </a:t>
            </a:r>
            <a:r>
              <a:rPr lang="en-US" dirty="0" smtClean="0"/>
              <a:t>quiz)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language used.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978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299"/>
          <a:stretch/>
        </p:blipFill>
        <p:spPr bwMode="auto">
          <a:xfrm>
            <a:off x="609600" y="1494296"/>
            <a:ext cx="8229600" cy="475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scanner vulnerability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6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3063"/>
            <a:ext cx="7391400" cy="433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 security self-assessment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50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9955"/>
            <a:ext cx="7010400" cy="405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2"/>
            <a:ext cx="4476750" cy="185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usage in sample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702110" y="3521511"/>
            <a:ext cx="23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57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Security scanners are </a:t>
            </a:r>
            <a:r>
              <a:rPr lang="en-US" dirty="0" smtClean="0"/>
              <a:t>useful but not </a:t>
            </a:r>
            <a:r>
              <a:rPr lang="en-US" dirty="0"/>
              <a:t>perfect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uned </a:t>
            </a:r>
            <a:r>
              <a:rPr lang="en-US" dirty="0"/>
              <a:t>to </a:t>
            </a:r>
            <a:r>
              <a:rPr lang="en-US" dirty="0" smtClean="0"/>
              <a:t>current trends </a:t>
            </a:r>
            <a:r>
              <a:rPr lang="en-US" dirty="0"/>
              <a:t>in web application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ool </a:t>
            </a:r>
            <a:r>
              <a:rPr lang="en-US" dirty="0"/>
              <a:t>comparisons performed </a:t>
            </a:r>
            <a:r>
              <a:rPr lang="en-US" dirty="0" smtClean="0"/>
              <a:t>on single </a:t>
            </a:r>
            <a:r>
              <a:rPr lang="en-US" dirty="0" err="1"/>
              <a:t>testbeds</a:t>
            </a:r>
            <a:r>
              <a:rPr lang="en-US" dirty="0"/>
              <a:t> are not predictive in a </a:t>
            </a:r>
            <a:r>
              <a:rPr lang="en-US" dirty="0" smtClean="0"/>
              <a:t>statistically meaningful way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ombined output of several scanners is a reasonable comparative </a:t>
            </a:r>
            <a:r>
              <a:rPr lang="en-US" dirty="0"/>
              <a:t>measure of code </a:t>
            </a:r>
            <a:r>
              <a:rPr lang="en-US" dirty="0" smtClean="0"/>
              <a:t>security, </a:t>
            </a:r>
            <a:r>
              <a:rPr lang="en-US" dirty="0"/>
              <a:t>compared to </a:t>
            </a:r>
            <a:r>
              <a:rPr lang="en-US" dirty="0" smtClean="0"/>
              <a:t>other quantitative measures</a:t>
            </a:r>
            <a:endParaRPr lang="en-US" dirty="0"/>
          </a:p>
          <a:p>
            <a:r>
              <a:rPr lang="en-US" dirty="0" smtClean="0"/>
              <a:t>Based on scanner-based evaluation</a:t>
            </a:r>
          </a:p>
          <a:p>
            <a:pPr lvl="1"/>
            <a:r>
              <a:rPr lang="en-US" dirty="0" smtClean="0"/>
              <a:t>Freelancers </a:t>
            </a:r>
            <a:r>
              <a:rPr lang="en-US" dirty="0"/>
              <a:t>are more prone to introducing </a:t>
            </a:r>
            <a:r>
              <a:rPr lang="en-US" dirty="0" smtClean="0"/>
              <a:t>injection vulnerabilities than startup </a:t>
            </a:r>
            <a:r>
              <a:rPr lang="en-US" dirty="0"/>
              <a:t>developers, </a:t>
            </a:r>
            <a:r>
              <a:rPr lang="en-US" dirty="0" smtClean="0"/>
              <a:t> in a </a:t>
            </a:r>
            <a:r>
              <a:rPr lang="en-US" dirty="0"/>
              <a:t>statistically meaningful </a:t>
            </a:r>
            <a:r>
              <a:rPr lang="en-US" dirty="0" smtClean="0"/>
              <a:t>way</a:t>
            </a:r>
          </a:p>
          <a:p>
            <a:pPr lvl="1"/>
            <a:r>
              <a:rPr lang="en-US" dirty="0" smtClean="0"/>
              <a:t>PHP </a:t>
            </a:r>
            <a:r>
              <a:rPr lang="en-US" dirty="0"/>
              <a:t>applications have statistically significant </a:t>
            </a:r>
            <a:r>
              <a:rPr lang="en-US" dirty="0" smtClean="0"/>
              <a:t>higher rates </a:t>
            </a:r>
            <a:r>
              <a:rPr lang="en-US" dirty="0"/>
              <a:t>of injection vulnerabilities than non-PHP </a:t>
            </a:r>
            <a:r>
              <a:rPr lang="en-US" dirty="0" smtClean="0"/>
              <a:t>applications; PHP </a:t>
            </a:r>
            <a:r>
              <a:rPr lang="en-US" dirty="0"/>
              <a:t>applications tend not to use </a:t>
            </a:r>
            <a:r>
              <a:rPr lang="en-US" dirty="0" smtClean="0"/>
              <a:t>frameworks</a:t>
            </a:r>
            <a:endParaRPr lang="en-US" dirty="0"/>
          </a:p>
          <a:p>
            <a:pPr lvl="1"/>
            <a:r>
              <a:rPr lang="en-US" dirty="0" smtClean="0"/>
              <a:t>Startup </a:t>
            </a:r>
            <a:r>
              <a:rPr lang="en-US" dirty="0"/>
              <a:t>developers are more knowledgeable about </a:t>
            </a:r>
            <a:r>
              <a:rPr lang="en-US" dirty="0" smtClean="0"/>
              <a:t>cryptographic storage </a:t>
            </a:r>
            <a:r>
              <a:rPr lang="en-US" dirty="0"/>
              <a:t>and same-origin policy compared </a:t>
            </a:r>
            <a:r>
              <a:rPr lang="en-US" dirty="0" smtClean="0"/>
              <a:t>to freelancers</a:t>
            </a:r>
            <a:r>
              <a:rPr lang="en-US" dirty="0"/>
              <a:t>, again with statistical significance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Low correlation </a:t>
            </a:r>
            <a:r>
              <a:rPr lang="en-US" dirty="0"/>
              <a:t>between developer security </a:t>
            </a:r>
            <a:r>
              <a:rPr lang="en-US" dirty="0" smtClean="0"/>
              <a:t>knowledge and </a:t>
            </a:r>
            <a:r>
              <a:rPr lang="en-US" dirty="0"/>
              <a:t>the vulnerability rates of their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2" y="6096000"/>
            <a:ext cx="608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Warning: don’t hire freelancers to build secure web site in PHP.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89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solutions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38190</TotalTime>
  <Words>513</Words>
  <Application>Microsoft Office PowerPoint</Application>
  <PresentationFormat>On-screen Show (4:3)</PresentationFormat>
  <Paragraphs>89</Paragraphs>
  <Slides>13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Module 6.6 Secure development</vt:lpstr>
      <vt:lpstr>Experimental Study</vt:lpstr>
      <vt:lpstr>Approach</vt:lpstr>
      <vt:lpstr>Data Collection and Analysis</vt:lpstr>
      <vt:lpstr>Comparison of scanner vulnerability detection</vt:lpstr>
      <vt:lpstr>Developer security self-assessment</vt:lpstr>
      <vt:lpstr>Language usage in sample</vt:lpstr>
      <vt:lpstr>Summary of Results</vt:lpstr>
      <vt:lpstr>Additional solutions</vt:lpstr>
      <vt:lpstr>Web Application Firewalls</vt:lpstr>
      <vt:lpstr>Code checking</vt:lpstr>
      <vt:lpstr>Summary</vt:lpstr>
      <vt:lpstr>Lecture 6: Web Server Security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3778</cp:revision>
  <dcterms:created xsi:type="dcterms:W3CDTF">2016-03-11T05:13:48Z</dcterms:created>
  <dcterms:modified xsi:type="dcterms:W3CDTF">2017-03-19T16:58:42Z</dcterms:modified>
</cp:coreProperties>
</file>