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391" r:id="rId3"/>
    <p:sldId id="392" r:id="rId4"/>
    <p:sldId id="396" r:id="rId5"/>
    <p:sldId id="496" r:id="rId6"/>
    <p:sldId id="397" r:id="rId7"/>
    <p:sldId id="398" r:id="rId8"/>
    <p:sldId id="399" r:id="rId9"/>
    <p:sldId id="400" r:id="rId10"/>
    <p:sldId id="401" r:id="rId11"/>
    <p:sldId id="402" r:id="rId12"/>
    <p:sldId id="403" r:id="rId13"/>
    <p:sldId id="404" r:id="rId14"/>
    <p:sldId id="405" r:id="rId15"/>
    <p:sldId id="406" r:id="rId16"/>
    <p:sldId id="407" r:id="rId17"/>
    <p:sldId id="40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460" autoAdjust="0"/>
  </p:normalViewPr>
  <p:slideViewPr>
    <p:cSldViewPr>
      <p:cViewPr varScale="1">
        <p:scale>
          <a:sx n="81" d="100"/>
          <a:sy n="81" d="100"/>
        </p:scale>
        <p:origin x="-1644" y="-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943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3CD7AF-71AA-43F8-9F2D-A5A8AAF41561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74668-F67F-4105-9562-513E3D17A8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4190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3F880-9B25-4C43-B311-E3259D01B71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2512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74668-F67F-4105-9562-513E3D17A84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3893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5FE0D-6765-4D80-8DBE-004483E3433E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209800" y="2130427"/>
            <a:ext cx="7772400" cy="17557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Lecture 7: Modules 7.1-7.10</a:t>
            </a:r>
            <a:br>
              <a:rPr lang="en-US" dirty="0" smtClean="0"/>
            </a:br>
            <a:r>
              <a:rPr lang="en-US" dirty="0" smtClean="0"/>
              <a:t>Network Security</a:t>
            </a:r>
            <a:br>
              <a:rPr lang="en-US" dirty="0" smtClean="0"/>
            </a:br>
            <a:r>
              <a:rPr lang="en-US" dirty="0" smtClean="0"/>
              <a:t> CSE 628/628A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Sandeep K. Shukla</a:t>
            </a:r>
          </a:p>
          <a:p>
            <a:r>
              <a:rPr lang="en-US" dirty="0" smtClean="0"/>
              <a:t>Indian Institute of Technology Kanpur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A97C8-00CC-4506-8E90-EE2E5CBD8007}" type="slidenum">
              <a:rPr lang="en-US"/>
              <a:pPr/>
              <a:t>10</a:t>
            </a:fld>
            <a:endParaRPr lang="en-US"/>
          </a:p>
        </p:txBody>
      </p:sp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Secrete </a:t>
            </a:r>
            <a:r>
              <a:rPr lang="en-US" dirty="0"/>
              <a:t>Key Cryptography</a:t>
            </a:r>
          </a:p>
        </p:txBody>
      </p:sp>
      <p:sp>
        <p:nvSpPr>
          <p:cNvPr id="316419" name="Text Box 3"/>
          <p:cNvSpPr txBox="1">
            <a:spLocks noChangeArrowheads="1"/>
          </p:cNvSpPr>
          <p:nvPr/>
        </p:nvSpPr>
        <p:spPr bwMode="auto">
          <a:xfrm>
            <a:off x="4572000" y="2895600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E</a:t>
            </a:r>
          </a:p>
        </p:txBody>
      </p:sp>
      <p:sp>
        <p:nvSpPr>
          <p:cNvPr id="316420" name="Rectangle 4"/>
          <p:cNvSpPr>
            <a:spLocks noChangeArrowheads="1"/>
          </p:cNvSpPr>
          <p:nvPr/>
        </p:nvSpPr>
        <p:spPr bwMode="auto">
          <a:xfrm>
            <a:off x="4419600" y="2819400"/>
            <a:ext cx="685800" cy="685800"/>
          </a:xfrm>
          <a:prstGeom prst="rect">
            <a:avLst/>
          </a:prstGeom>
          <a:noFill/>
          <a:ln w="3810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6421" name="Rectangle 5"/>
          <p:cNvSpPr>
            <a:spLocks noChangeArrowheads="1"/>
          </p:cNvSpPr>
          <p:nvPr/>
        </p:nvSpPr>
        <p:spPr bwMode="auto">
          <a:xfrm>
            <a:off x="6477000" y="2781300"/>
            <a:ext cx="685800" cy="685800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6422" name="Text Box 6"/>
          <p:cNvSpPr txBox="1">
            <a:spLocks noChangeArrowheads="1"/>
          </p:cNvSpPr>
          <p:nvPr/>
        </p:nvSpPr>
        <p:spPr bwMode="auto">
          <a:xfrm>
            <a:off x="6613525" y="2860675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D</a:t>
            </a:r>
          </a:p>
        </p:txBody>
      </p:sp>
      <p:sp>
        <p:nvSpPr>
          <p:cNvPr id="316423" name="Line 7"/>
          <p:cNvSpPr>
            <a:spLocks noChangeShapeType="1"/>
          </p:cNvSpPr>
          <p:nvPr/>
        </p:nvSpPr>
        <p:spPr bwMode="auto">
          <a:xfrm>
            <a:off x="3657600" y="3124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6424" name="Line 8"/>
          <p:cNvSpPr>
            <a:spLocks noChangeShapeType="1"/>
          </p:cNvSpPr>
          <p:nvPr/>
        </p:nvSpPr>
        <p:spPr bwMode="auto">
          <a:xfrm>
            <a:off x="7162800" y="3124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6425" name="Text Box 9"/>
          <p:cNvSpPr txBox="1">
            <a:spLocks noChangeArrowheads="1"/>
          </p:cNvSpPr>
          <p:nvPr/>
        </p:nvSpPr>
        <p:spPr bwMode="auto">
          <a:xfrm>
            <a:off x="3886200" y="2667000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M</a:t>
            </a:r>
          </a:p>
        </p:txBody>
      </p:sp>
      <p:sp>
        <p:nvSpPr>
          <p:cNvPr id="316426" name="Text Box 10"/>
          <p:cNvSpPr txBox="1">
            <a:spLocks noChangeArrowheads="1"/>
          </p:cNvSpPr>
          <p:nvPr/>
        </p:nvSpPr>
        <p:spPr bwMode="auto">
          <a:xfrm>
            <a:off x="5638800" y="2667000"/>
            <a:ext cx="381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/>
              <a:t>C</a:t>
            </a:r>
          </a:p>
        </p:txBody>
      </p:sp>
      <p:sp>
        <p:nvSpPr>
          <p:cNvPr id="316427" name="Text Box 11"/>
          <p:cNvSpPr txBox="1">
            <a:spLocks noChangeArrowheads="1"/>
          </p:cNvSpPr>
          <p:nvPr/>
        </p:nvSpPr>
        <p:spPr bwMode="auto">
          <a:xfrm>
            <a:off x="7239000" y="2667000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M</a:t>
            </a:r>
          </a:p>
        </p:txBody>
      </p:sp>
      <p:sp>
        <p:nvSpPr>
          <p:cNvPr id="316428" name="Line 12"/>
          <p:cNvSpPr>
            <a:spLocks noChangeShapeType="1"/>
          </p:cNvSpPr>
          <p:nvPr/>
        </p:nvSpPr>
        <p:spPr bwMode="auto">
          <a:xfrm>
            <a:off x="5105400" y="3124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6429" name="Text Box 13"/>
          <p:cNvSpPr txBox="1">
            <a:spLocks noChangeArrowheads="1"/>
          </p:cNvSpPr>
          <p:nvPr/>
        </p:nvSpPr>
        <p:spPr bwMode="auto">
          <a:xfrm>
            <a:off x="1752600" y="3962401"/>
            <a:ext cx="8763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latin typeface="+mj-lt"/>
              </a:rPr>
              <a:t>K is the secret key shared by both the sender (S) and receiver (R).</a:t>
            </a:r>
          </a:p>
        </p:txBody>
      </p:sp>
      <p:sp>
        <p:nvSpPr>
          <p:cNvPr id="316430" name="Line 14"/>
          <p:cNvSpPr>
            <a:spLocks noChangeShapeType="1"/>
          </p:cNvSpPr>
          <p:nvPr/>
        </p:nvSpPr>
        <p:spPr bwMode="auto">
          <a:xfrm>
            <a:off x="4724400" y="2362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6431" name="Line 15"/>
          <p:cNvSpPr>
            <a:spLocks noChangeShapeType="1"/>
          </p:cNvSpPr>
          <p:nvPr/>
        </p:nvSpPr>
        <p:spPr bwMode="auto">
          <a:xfrm>
            <a:off x="6781800" y="2362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6432" name="Text Box 16"/>
          <p:cNvSpPr txBox="1">
            <a:spLocks noChangeArrowheads="1"/>
          </p:cNvSpPr>
          <p:nvPr/>
        </p:nvSpPr>
        <p:spPr bwMode="auto">
          <a:xfrm>
            <a:off x="4479925" y="1793875"/>
            <a:ext cx="3048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K</a:t>
            </a:r>
          </a:p>
        </p:txBody>
      </p:sp>
      <p:sp>
        <p:nvSpPr>
          <p:cNvPr id="316433" name="Text Box 17"/>
          <p:cNvSpPr txBox="1">
            <a:spLocks noChangeArrowheads="1"/>
          </p:cNvSpPr>
          <p:nvPr/>
        </p:nvSpPr>
        <p:spPr bwMode="auto">
          <a:xfrm>
            <a:off x="6629400" y="1828800"/>
            <a:ext cx="3048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K</a:t>
            </a:r>
          </a:p>
        </p:txBody>
      </p:sp>
      <p:sp>
        <p:nvSpPr>
          <p:cNvPr id="316434" name="Text Box 18"/>
          <p:cNvSpPr txBox="1">
            <a:spLocks noChangeArrowheads="1"/>
          </p:cNvSpPr>
          <p:nvPr/>
        </p:nvSpPr>
        <p:spPr bwMode="auto">
          <a:xfrm>
            <a:off x="3200400" y="2895600"/>
            <a:ext cx="2904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S</a:t>
            </a:r>
          </a:p>
        </p:txBody>
      </p:sp>
      <p:sp>
        <p:nvSpPr>
          <p:cNvPr id="316435" name="Text Box 19"/>
          <p:cNvSpPr txBox="1">
            <a:spLocks noChangeArrowheads="1"/>
          </p:cNvSpPr>
          <p:nvPr/>
        </p:nvSpPr>
        <p:spPr bwMode="auto">
          <a:xfrm>
            <a:off x="8077200" y="281940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1475-36FF-4D8E-96BA-BF58051608BC}" type="slidenum">
              <a:rPr lang="en-US"/>
              <a:pPr/>
              <a:t>11</a:t>
            </a:fld>
            <a:endParaRPr lang="en-US"/>
          </a:p>
        </p:txBody>
      </p:sp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Secrete Key Cryptography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Also called </a:t>
            </a:r>
            <a:r>
              <a:rPr lang="en-US" dirty="0">
                <a:solidFill>
                  <a:srgbClr val="FF0000"/>
                </a:solidFill>
              </a:rPr>
              <a:t>symmetric</a:t>
            </a:r>
            <a:r>
              <a:rPr lang="en-US" dirty="0"/>
              <a:t> or single-key algorithms.</a:t>
            </a:r>
          </a:p>
          <a:p>
            <a:pPr>
              <a:lnSpc>
                <a:spcPct val="90000"/>
              </a:lnSpc>
            </a:pPr>
            <a:r>
              <a:rPr lang="en-US" dirty="0"/>
              <a:t>The encryption and the decryption key are the same.</a:t>
            </a:r>
          </a:p>
          <a:p>
            <a:pPr>
              <a:lnSpc>
                <a:spcPct val="90000"/>
              </a:lnSpc>
            </a:pPr>
            <a:r>
              <a:rPr lang="en-US" dirty="0"/>
              <a:t>Techniques based on a combination of substitution and permutation. 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Stream ciphers</a:t>
            </a:r>
            <a:r>
              <a:rPr lang="en-US" dirty="0"/>
              <a:t>: operate on single bit or byte.	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Block ciphers</a:t>
            </a:r>
            <a:r>
              <a:rPr lang="en-US" dirty="0"/>
              <a:t>: operate on blocks (typically </a:t>
            </a:r>
            <a:r>
              <a:rPr lang="en-US" dirty="0" smtClean="0"/>
              <a:t>64/128/256… </a:t>
            </a:r>
            <a:r>
              <a:rPr lang="en-US" dirty="0"/>
              <a:t>bits)</a:t>
            </a:r>
          </a:p>
          <a:p>
            <a:pPr>
              <a:lnSpc>
                <a:spcPct val="90000"/>
              </a:lnSpc>
            </a:pPr>
            <a:r>
              <a:rPr lang="en-US" dirty="0"/>
              <a:t>Advantage: simple, fast.</a:t>
            </a:r>
          </a:p>
          <a:p>
            <a:pPr>
              <a:lnSpc>
                <a:spcPct val="90000"/>
              </a:lnSpc>
            </a:pPr>
            <a:r>
              <a:rPr lang="en-US" dirty="0"/>
              <a:t>Disadvantage: </a:t>
            </a:r>
            <a:r>
              <a:rPr lang="en-US" b="1" i="1" dirty="0">
                <a:solidFill>
                  <a:srgbClr val="C00000"/>
                </a:solidFill>
              </a:rPr>
              <a:t>key exchange, key management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dirty="0"/>
              <a:t>Examples: DES,RC4, IDEA, Blowfish, AES,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2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2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2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2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2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2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D9F5-6741-466C-B6A6-DB7B99AF107F}" type="slidenum">
              <a:rPr lang="en-US"/>
              <a:pPr/>
              <a:t>12</a:t>
            </a:fld>
            <a:endParaRPr lang="en-US"/>
          </a:p>
        </p:txBody>
      </p:sp>
      <p:sp>
        <p:nvSpPr>
          <p:cNvPr id="344066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Private Key Cryptosystem</a:t>
            </a:r>
            <a:br>
              <a:rPr lang="en-US"/>
            </a:br>
            <a:r>
              <a:rPr lang="en-US"/>
              <a:t>(Symmetric)</a:t>
            </a:r>
          </a:p>
        </p:txBody>
      </p:sp>
      <p:pic>
        <p:nvPicPr>
          <p:cNvPr id="344067" name="Picture 102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2209800"/>
            <a:ext cx="7772400" cy="344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F8DE-A76F-4682-965C-73BE773E6746}" type="slidenum">
              <a:rPr lang="en-US"/>
              <a:pPr/>
              <a:t>13</a:t>
            </a:fld>
            <a:endParaRPr lang="en-US"/>
          </a:p>
        </p:txBody>
      </p:sp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Key - Issues</a:t>
            </a:r>
          </a:p>
        </p:txBody>
      </p:sp>
      <p:graphicFrame>
        <p:nvGraphicFramePr>
          <p:cNvPr id="345091" name="Object 3"/>
          <p:cNvGraphicFramePr>
            <a:graphicFrameLocks noChangeAspect="1"/>
          </p:cNvGraphicFramePr>
          <p:nvPr/>
        </p:nvGraphicFramePr>
        <p:xfrm>
          <a:off x="2209800" y="2438400"/>
          <a:ext cx="7391400" cy="3252788"/>
        </p:xfrm>
        <a:graphic>
          <a:graphicData uri="http://schemas.openxmlformats.org/presentationml/2006/ole">
            <p:oleObj spid="_x0000_s114698" name="Photo Editor Photo" r:id="rId3" imgW="4328535" imgH="1905165" progId="">
              <p:embed/>
            </p:oleObj>
          </a:graphicData>
        </a:graphic>
      </p:graphicFrame>
      <p:sp>
        <p:nvSpPr>
          <p:cNvPr id="345092" name="Text Box 4"/>
          <p:cNvSpPr txBox="1">
            <a:spLocks noChangeArrowheads="1"/>
          </p:cNvSpPr>
          <p:nvPr/>
        </p:nvSpPr>
        <p:spPr bwMode="auto">
          <a:xfrm>
            <a:off x="2346325" y="1412875"/>
            <a:ext cx="47906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dirty="0"/>
              <a:t>Key management, keys required = </a:t>
            </a:r>
            <a:r>
              <a:rPr lang="en-US" dirty="0">
                <a:solidFill>
                  <a:srgbClr val="C00000"/>
                </a:solidFill>
              </a:rPr>
              <a:t>(p*(p-1))/2  </a:t>
            </a:r>
            <a:r>
              <a:rPr lang="en-US" dirty="0"/>
              <a:t>or: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9198-4382-4C02-8BB2-F815577B5477}" type="slidenum">
              <a:rPr lang="en-US"/>
              <a:pPr/>
              <a:t>14</a:t>
            </a:fld>
            <a:endParaRPr lang="en-US"/>
          </a:p>
        </p:txBody>
      </p:sp>
      <p:sp>
        <p:nvSpPr>
          <p:cNvPr id="400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Secrete Key Assurances</a:t>
            </a:r>
          </a:p>
        </p:txBody>
      </p:sp>
      <p:sp>
        <p:nvSpPr>
          <p:cNvPr id="400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2"/>
            <a:ext cx="10972800" cy="495299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Confidentiality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is assurance that only owners of a shared secrete key can decrypt a message that has been encrypted with the shared secrete key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Authentication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is assurance of the identify of the person at the other end of the line (use challenge and response protocols)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Integrity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is assurance that a message has not been changed during transit and is also called message authentication (use message fingerprint)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Non-repudiation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is assurance that the sender cannot deny a file was sent.  This cannot be done with secrete key alone (need trusted third party or public key technology)</a:t>
            </a: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8B9FD-7CD4-45D5-B8AC-D48E91460181}" type="slidenum">
              <a:rPr lang="en-US"/>
              <a:pPr/>
              <a:t>15</a:t>
            </a:fld>
            <a:endParaRPr lang="en-US"/>
          </a:p>
        </p:txBody>
      </p:sp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non-repudiation</a:t>
            </a:r>
          </a:p>
        </p:txBody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Scenario 1:</a:t>
            </a:r>
          </a:p>
          <a:p>
            <a:pPr lvl="1">
              <a:lnSpc>
                <a:spcPct val="90000"/>
              </a:lnSpc>
            </a:pPr>
            <a:r>
              <a:rPr lang="en-US"/>
              <a:t>Alice sends a stock buy request to Bob</a:t>
            </a:r>
          </a:p>
          <a:p>
            <a:pPr lvl="1">
              <a:lnSpc>
                <a:spcPct val="90000"/>
              </a:lnSpc>
            </a:pPr>
            <a:r>
              <a:rPr lang="en-US"/>
              <a:t>Bob does not buy and claims that he never received the request</a:t>
            </a:r>
          </a:p>
          <a:p>
            <a:pPr>
              <a:lnSpc>
                <a:spcPct val="90000"/>
              </a:lnSpc>
            </a:pPr>
            <a:r>
              <a:rPr lang="en-US"/>
              <a:t>Scenario 2:</a:t>
            </a:r>
          </a:p>
          <a:p>
            <a:pPr lvl="1">
              <a:lnSpc>
                <a:spcPct val="90000"/>
              </a:lnSpc>
            </a:pPr>
            <a:r>
              <a:rPr lang="en-US"/>
              <a:t>Alice sends a stock buy request to Bob</a:t>
            </a:r>
          </a:p>
          <a:p>
            <a:pPr lvl="1">
              <a:lnSpc>
                <a:spcPct val="90000"/>
              </a:lnSpc>
            </a:pPr>
            <a:r>
              <a:rPr lang="en-US"/>
              <a:t>Bob sends back an acknowledge message</a:t>
            </a:r>
          </a:p>
          <a:p>
            <a:pPr lvl="1">
              <a:lnSpc>
                <a:spcPct val="90000"/>
              </a:lnSpc>
            </a:pPr>
            <a:r>
              <a:rPr lang="en-US"/>
              <a:t>Again, Bob does not buy and claims that he never received it</a:t>
            </a:r>
          </a:p>
          <a:p>
            <a:pPr lvl="1">
              <a:lnSpc>
                <a:spcPct val="90000"/>
              </a:lnSpc>
            </a:pPr>
            <a:r>
              <a:rPr lang="en-US"/>
              <a:t>Alice presents the ack message as proof</a:t>
            </a:r>
          </a:p>
          <a:p>
            <a:pPr>
              <a:lnSpc>
                <a:spcPct val="90000"/>
              </a:lnSpc>
            </a:pPr>
            <a:r>
              <a:rPr lang="en-US"/>
              <a:t>Can she prove that the ack message was created by him?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2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2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2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2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2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2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2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2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2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2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2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2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42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42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2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2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2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2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71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33DB-EBAE-4C61-842E-E144690B82D1}" type="slidenum">
              <a:rPr lang="en-US"/>
              <a:pPr/>
              <a:t>16</a:t>
            </a:fld>
            <a:endParaRPr lang="en-US"/>
          </a:p>
        </p:txBody>
      </p:sp>
      <p:sp>
        <p:nvSpPr>
          <p:cNvPr id="4014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 (Data Encryption Standard)</a:t>
            </a:r>
          </a:p>
        </p:txBody>
      </p:sp>
      <p:sp>
        <p:nvSpPr>
          <p:cNvPr id="4014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In 1972, NIST (National Institute of Standards and Technology) decides to assist the development of a secure cryptographic method.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In 1974, it settled on DES, which was submitted by IBM and is the Data Encryption Algorithm developed by Horst </a:t>
            </a:r>
            <a:r>
              <a:rPr lang="en-US" sz="2800" dirty="0" err="1"/>
              <a:t>Feistel</a:t>
            </a:r>
            <a:r>
              <a:rPr lang="en-US" sz="28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NSA shortened the secrete key to 56 bits from 128 bits originally proposed by IBM.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Initially intended for 10 years.  DES reviewed in 1983, 1987, 1993. 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In 1997, NIST solicited candidates for a new secrete key encryption standard, Advanced Encryption Standard (AES).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In Oct 2000, NIST selected </a:t>
            </a:r>
            <a:r>
              <a:rPr lang="en-US" sz="2800" dirty="0" err="1"/>
              <a:t>Rijndael</a:t>
            </a:r>
            <a:r>
              <a:rPr lang="en-US" sz="2800" dirty="0"/>
              <a:t>. (www.nist.gov/AES)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4B8F-07B3-43CF-B8E5-8239C94CC9E9}" type="slidenum">
              <a:rPr lang="en-US"/>
              <a:pPr/>
              <a:t>17</a:t>
            </a:fld>
            <a:endParaRPr lang="en-US"/>
          </a:p>
        </p:txBody>
      </p:sp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Cycling through DES keys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10972800" cy="5257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In 1977, a 56-bit key was considered good enough.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Takes 1,000 years to try all keys with 56 1’s and 0’s at one million keys per second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In Jan 1997,  RSA Data Security Inc. issued “DES challenge”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DES cracked in 96 days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 Feb 1998, distributed.net cracked DES in 41 days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 July 1998, the </a:t>
            </a:r>
            <a:r>
              <a:rPr lang="en-US" sz="2400" dirty="0" err="1"/>
              <a:t>Electroic</a:t>
            </a:r>
            <a:r>
              <a:rPr lang="en-US" sz="2400" dirty="0"/>
              <a:t> Frontier Foundation (EFF) and distributed.net cracked in 56 hours using a $250K machine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 Jan 1999, the team did in less than 24 hours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Double and Triple DES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Double DES only gives 2**57 = 2 x 2**56, instead of 2**112, due to </a:t>
            </a:r>
            <a:r>
              <a:rPr lang="en-US" sz="2400" i="1" dirty="0"/>
              <a:t>meet-in-the-middle</a:t>
            </a:r>
            <a:r>
              <a:rPr lang="en-US" sz="2400" dirty="0"/>
              <a:t> attack.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Triple DES recommended, but managing three keys more difficult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Dan </a:t>
            </a:r>
            <a:r>
              <a:rPr lang="en-US" dirty="0" err="1" smtClean="0"/>
              <a:t>Boneh</a:t>
            </a:r>
            <a:r>
              <a:rPr lang="en-US" dirty="0" smtClean="0"/>
              <a:t> (Stanford University)</a:t>
            </a:r>
          </a:p>
          <a:p>
            <a:r>
              <a:rPr lang="en-US" dirty="0" smtClean="0"/>
              <a:t>John C. Mitchell (Stanford University)</a:t>
            </a:r>
          </a:p>
          <a:p>
            <a:r>
              <a:rPr lang="en-US" dirty="0" smtClean="0"/>
              <a:t>Nicolai </a:t>
            </a:r>
            <a:r>
              <a:rPr lang="en-US" dirty="0" err="1" smtClean="0"/>
              <a:t>Zeldovich</a:t>
            </a:r>
            <a:r>
              <a:rPr lang="en-US" dirty="0" smtClean="0"/>
              <a:t> (MIT)</a:t>
            </a:r>
          </a:p>
          <a:p>
            <a:r>
              <a:rPr lang="en-US" dirty="0" err="1" smtClean="0"/>
              <a:t>Jungmin</a:t>
            </a:r>
            <a:r>
              <a:rPr lang="en-US" dirty="0" smtClean="0"/>
              <a:t> Park (Virginia Tech)</a:t>
            </a:r>
          </a:p>
          <a:p>
            <a:r>
              <a:rPr lang="en-US" dirty="0" smtClean="0"/>
              <a:t>Patrick Schaumont (Virginia Tech)</a:t>
            </a:r>
          </a:p>
          <a:p>
            <a:r>
              <a:rPr lang="en-US" dirty="0" smtClean="0"/>
              <a:t>C. Edward Chow </a:t>
            </a:r>
          </a:p>
          <a:p>
            <a:r>
              <a:rPr lang="en-US" dirty="0" err="1" smtClean="0"/>
              <a:t>Arun</a:t>
            </a:r>
            <a:r>
              <a:rPr lang="en-US" dirty="0" smtClean="0"/>
              <a:t> </a:t>
            </a:r>
            <a:r>
              <a:rPr lang="en-US" dirty="0" err="1" smtClean="0"/>
              <a:t>Hodigere</a:t>
            </a:r>
            <a:endParaRPr lang="en-US" dirty="0" smtClean="0"/>
          </a:p>
          <a:p>
            <a:r>
              <a:rPr lang="en-US" dirty="0" smtClean="0">
                <a:ea typeface="ＭＳ Ｐゴシック" pitchFamily="34" charset="-128"/>
              </a:rPr>
              <a:t>Mike Freedman, Princeton University</a:t>
            </a:r>
          </a:p>
          <a:p>
            <a:r>
              <a:rPr lang="en-US" dirty="0" smtClean="0">
                <a:ea typeface="ＭＳ Ｐゴシック" pitchFamily="34" charset="-128"/>
              </a:rPr>
              <a:t>Scott </a:t>
            </a:r>
            <a:r>
              <a:rPr lang="en-US" dirty="0" err="1" smtClean="0">
                <a:ea typeface="ＭＳ Ｐゴシック" pitchFamily="34" charset="-128"/>
              </a:rPr>
              <a:t>Midkiff</a:t>
            </a:r>
            <a:r>
              <a:rPr lang="en-US" dirty="0" smtClean="0">
                <a:ea typeface="ＭＳ Ｐゴシック" pitchFamily="34" charset="-128"/>
              </a:rPr>
              <a:t>, Virginia Tech</a:t>
            </a:r>
          </a:p>
          <a:p>
            <a:r>
              <a:rPr lang="en-US" dirty="0" smtClean="0">
                <a:ea typeface="ＭＳ Ｐゴシック" pitchFamily="34" charset="-128"/>
              </a:rPr>
              <a:t>Insup Lee, University of Pennsylvania</a:t>
            </a:r>
            <a:r>
              <a:rPr lang="en-US" dirty="0" smtClean="0"/>
              <a:t> </a:t>
            </a:r>
          </a:p>
          <a:p>
            <a:r>
              <a:rPr lang="en-US" dirty="0" smtClean="0"/>
              <a:t>Web Resources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7: Network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Total 6 Modules on basic Cryptography and network security</a:t>
            </a:r>
          </a:p>
          <a:p>
            <a:pPr lvl="1"/>
            <a:r>
              <a:rPr lang="en-US" dirty="0" smtClean="0"/>
              <a:t>Module 7.1:  Basic Cryptography</a:t>
            </a:r>
          </a:p>
          <a:p>
            <a:pPr lvl="1"/>
            <a:r>
              <a:rPr lang="en-US" dirty="0" smtClean="0"/>
              <a:t>Module 7.2:  Public Key Crypto</a:t>
            </a:r>
          </a:p>
          <a:p>
            <a:pPr lvl="1"/>
            <a:r>
              <a:rPr lang="en-US" dirty="0" smtClean="0"/>
              <a:t>Module 7.3:  RSA Public Key Crypto System</a:t>
            </a:r>
          </a:p>
          <a:p>
            <a:pPr lvl="1"/>
            <a:r>
              <a:rPr lang="en-US" dirty="0" smtClean="0"/>
              <a:t>Module 7.4:  Digital Signatures and Hash Functions</a:t>
            </a:r>
          </a:p>
          <a:p>
            <a:pPr lvl="1"/>
            <a:r>
              <a:rPr lang="en-US" dirty="0" smtClean="0"/>
              <a:t>Module 7.5:  Public Key Distribution</a:t>
            </a:r>
          </a:p>
          <a:p>
            <a:pPr lvl="1"/>
            <a:r>
              <a:rPr lang="en-US" dirty="0" smtClean="0"/>
              <a:t>Module 7.6:  Real World Protocols</a:t>
            </a:r>
          </a:p>
          <a:p>
            <a:pPr lvl="1"/>
            <a:r>
              <a:rPr lang="en-US" dirty="0" smtClean="0"/>
              <a:t>Module 7.7:  Network Security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8946F-6A66-4DEE-BC85-5219C4900DF0}" type="slidenum">
              <a:rPr lang="en-US"/>
              <a:pPr/>
              <a:t>4</a:t>
            </a:fld>
            <a:endParaRPr lang="en-US"/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cryptography works</a:t>
            </a:r>
          </a:p>
          <a:p>
            <a:r>
              <a:rPr lang="en-US" dirty="0"/>
              <a:t>Secrete key cryptography</a:t>
            </a:r>
          </a:p>
          <a:p>
            <a:r>
              <a:rPr lang="en-US" dirty="0"/>
              <a:t>Public key cryptography</a:t>
            </a:r>
          </a:p>
          <a:p>
            <a:r>
              <a:rPr lang="en-US" dirty="0"/>
              <a:t>Digital signature</a:t>
            </a:r>
          </a:p>
          <a:p>
            <a:r>
              <a:rPr lang="en-US" dirty="0"/>
              <a:t>Message digest</a:t>
            </a:r>
          </a:p>
          <a:p>
            <a:r>
              <a:rPr lang="en-US" dirty="0"/>
              <a:t>Distribution of public keys</a:t>
            </a:r>
          </a:p>
          <a:p>
            <a:r>
              <a:rPr lang="en-US" dirty="0"/>
              <a:t>Real-world </a:t>
            </a:r>
            <a:r>
              <a:rPr lang="en-US" dirty="0" smtClean="0"/>
              <a:t>systems</a:t>
            </a:r>
          </a:p>
          <a:p>
            <a:r>
              <a:rPr lang="en-US" dirty="0" smtClean="0"/>
              <a:t>Network Security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Module 7.1</a:t>
            </a:r>
            <a:br>
              <a:rPr lang="en-US" dirty="0" smtClean="0"/>
            </a:br>
            <a:r>
              <a:rPr lang="en-US" dirty="0" smtClean="0"/>
              <a:t>Basic Cryptography</a:t>
            </a:r>
            <a:endParaRPr lang="en-US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866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B4B22-4150-4946-90AF-D83C5525124D}" type="slidenum">
              <a:rPr lang="en-US"/>
              <a:pPr/>
              <a:t>6</a:t>
            </a:fld>
            <a:endParaRPr lang="en-US"/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7924800" cy="1143000"/>
          </a:xfrm>
        </p:spPr>
        <p:txBody>
          <a:bodyPr/>
          <a:lstStyle/>
          <a:p>
            <a:r>
              <a:rPr lang="en-US" dirty="0"/>
              <a:t>Cryptography: Basic Terminology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295400"/>
            <a:ext cx="8229600" cy="493776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Plaintext (or </a:t>
            </a:r>
            <a:r>
              <a:rPr lang="en-US" dirty="0" err="1"/>
              <a:t>cleartext</a:t>
            </a:r>
            <a:r>
              <a:rPr lang="en-US" dirty="0"/>
              <a:t>)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The message.</a:t>
            </a:r>
          </a:p>
          <a:p>
            <a:pPr lvl="1">
              <a:lnSpc>
                <a:spcPct val="70000"/>
              </a:lnSpc>
            </a:pPr>
            <a:r>
              <a:rPr lang="en-US" dirty="0"/>
              <a:t>Denoted by M or P.</a:t>
            </a:r>
          </a:p>
          <a:p>
            <a:pPr>
              <a:lnSpc>
                <a:spcPct val="90000"/>
              </a:lnSpc>
            </a:pPr>
            <a:r>
              <a:rPr lang="en-US" dirty="0"/>
              <a:t>Encryption (encipher)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Encoding of message.</a:t>
            </a:r>
          </a:p>
          <a:p>
            <a:pPr lvl="1">
              <a:lnSpc>
                <a:spcPct val="70000"/>
              </a:lnSpc>
            </a:pPr>
            <a:r>
              <a:rPr lang="en-US" dirty="0"/>
              <a:t>Denoted by E.</a:t>
            </a:r>
          </a:p>
          <a:p>
            <a:pPr>
              <a:lnSpc>
                <a:spcPct val="90000"/>
              </a:lnSpc>
            </a:pPr>
            <a:r>
              <a:rPr lang="en-US" dirty="0" err="1"/>
              <a:t>Ciphertext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Encrypted message.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Denoted by C.</a:t>
            </a:r>
          </a:p>
          <a:p>
            <a:pPr>
              <a:lnSpc>
                <a:spcPct val="90000"/>
              </a:lnSpc>
            </a:pPr>
            <a:r>
              <a:rPr lang="en-US" dirty="0"/>
              <a:t>Decryption (decipher)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decoding of </a:t>
            </a:r>
            <a:r>
              <a:rPr lang="en-US" dirty="0" err="1"/>
              <a:t>ciphertext</a:t>
            </a:r>
            <a:endParaRPr lang="en-US" dirty="0"/>
          </a:p>
          <a:p>
            <a:pPr lvl="1">
              <a:lnSpc>
                <a:spcPct val="70000"/>
              </a:lnSpc>
            </a:pPr>
            <a:r>
              <a:rPr lang="en-US" dirty="0"/>
              <a:t>denoted by 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2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2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2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21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21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21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21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21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21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21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21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21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21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21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21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1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21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21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21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21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21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21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21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D642-B7F4-4EB9-8B27-E5EC363B8F1B}" type="slidenum">
              <a:rPr lang="en-US"/>
              <a:pPr/>
              <a:t>7</a:t>
            </a:fld>
            <a:endParaRPr lang="en-US"/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Encryption and Decryption</a:t>
            </a:r>
          </a:p>
        </p:txBody>
      </p:sp>
      <p:sp>
        <p:nvSpPr>
          <p:cNvPr id="314371" name="Text Box 3"/>
          <p:cNvSpPr txBox="1">
            <a:spLocks noChangeArrowheads="1"/>
          </p:cNvSpPr>
          <p:nvPr/>
        </p:nvSpPr>
        <p:spPr bwMode="auto">
          <a:xfrm>
            <a:off x="4572000" y="2895600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E</a:t>
            </a:r>
          </a:p>
        </p:txBody>
      </p:sp>
      <p:sp>
        <p:nvSpPr>
          <p:cNvPr id="314372" name="Rectangle 4"/>
          <p:cNvSpPr>
            <a:spLocks noChangeArrowheads="1"/>
          </p:cNvSpPr>
          <p:nvPr/>
        </p:nvSpPr>
        <p:spPr bwMode="auto">
          <a:xfrm>
            <a:off x="4419600" y="2819400"/>
            <a:ext cx="685800" cy="685800"/>
          </a:xfrm>
          <a:prstGeom prst="rect">
            <a:avLst/>
          </a:prstGeom>
          <a:noFill/>
          <a:ln w="3810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373" name="Rectangle 5"/>
          <p:cNvSpPr>
            <a:spLocks noChangeArrowheads="1"/>
          </p:cNvSpPr>
          <p:nvPr/>
        </p:nvSpPr>
        <p:spPr bwMode="auto">
          <a:xfrm>
            <a:off x="6477000" y="2781300"/>
            <a:ext cx="685800" cy="685800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374" name="Text Box 6"/>
          <p:cNvSpPr txBox="1">
            <a:spLocks noChangeArrowheads="1"/>
          </p:cNvSpPr>
          <p:nvPr/>
        </p:nvSpPr>
        <p:spPr bwMode="auto">
          <a:xfrm>
            <a:off x="6613525" y="2860675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D</a:t>
            </a:r>
          </a:p>
        </p:txBody>
      </p:sp>
      <p:sp>
        <p:nvSpPr>
          <p:cNvPr id="314375" name="Line 7"/>
          <p:cNvSpPr>
            <a:spLocks noChangeShapeType="1"/>
          </p:cNvSpPr>
          <p:nvPr/>
        </p:nvSpPr>
        <p:spPr bwMode="auto">
          <a:xfrm>
            <a:off x="3657600" y="3124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376" name="Line 8"/>
          <p:cNvSpPr>
            <a:spLocks noChangeShapeType="1"/>
          </p:cNvSpPr>
          <p:nvPr/>
        </p:nvSpPr>
        <p:spPr bwMode="auto">
          <a:xfrm>
            <a:off x="7162800" y="3124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377" name="Text Box 9"/>
          <p:cNvSpPr txBox="1">
            <a:spLocks noChangeArrowheads="1"/>
          </p:cNvSpPr>
          <p:nvPr/>
        </p:nvSpPr>
        <p:spPr bwMode="auto">
          <a:xfrm>
            <a:off x="3886200" y="2667000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M</a:t>
            </a:r>
          </a:p>
        </p:txBody>
      </p:sp>
      <p:sp>
        <p:nvSpPr>
          <p:cNvPr id="314378" name="Text Box 10"/>
          <p:cNvSpPr txBox="1">
            <a:spLocks noChangeArrowheads="1"/>
          </p:cNvSpPr>
          <p:nvPr/>
        </p:nvSpPr>
        <p:spPr bwMode="auto">
          <a:xfrm>
            <a:off x="5638800" y="2667000"/>
            <a:ext cx="381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/>
              <a:t>C</a:t>
            </a:r>
          </a:p>
        </p:txBody>
      </p:sp>
      <p:sp>
        <p:nvSpPr>
          <p:cNvPr id="314379" name="Text Box 11"/>
          <p:cNvSpPr txBox="1">
            <a:spLocks noChangeArrowheads="1"/>
          </p:cNvSpPr>
          <p:nvPr/>
        </p:nvSpPr>
        <p:spPr bwMode="auto">
          <a:xfrm>
            <a:off x="7239000" y="2667000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M</a:t>
            </a:r>
          </a:p>
        </p:txBody>
      </p:sp>
      <p:sp>
        <p:nvSpPr>
          <p:cNvPr id="314380" name="Line 12"/>
          <p:cNvSpPr>
            <a:spLocks noChangeShapeType="1"/>
          </p:cNvSpPr>
          <p:nvPr/>
        </p:nvSpPr>
        <p:spPr bwMode="auto">
          <a:xfrm>
            <a:off x="5105400" y="3124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381" name="Text Box 13"/>
          <p:cNvSpPr txBox="1">
            <a:spLocks noChangeArrowheads="1"/>
          </p:cNvSpPr>
          <p:nvPr/>
        </p:nvSpPr>
        <p:spPr bwMode="auto">
          <a:xfrm>
            <a:off x="3048000" y="3962401"/>
            <a:ext cx="59436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dirty="0"/>
              <a:t>The following identity must hold true: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dirty="0"/>
              <a:t>D(C) = M, where C = E(M)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dirty="0">
                <a:solidFill>
                  <a:srgbClr val="00B050"/>
                </a:solidFill>
              </a:rPr>
              <a:t>M = D(E(M))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42CF-F923-46E9-877B-32257C06CAF4}" type="slidenum">
              <a:rPr lang="en-US"/>
              <a:pPr/>
              <a:t>8</a:t>
            </a:fld>
            <a:endParaRPr lang="en-US"/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Cryptography: Algorithms and Keys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method of encryption and decryption is called a </a:t>
            </a:r>
            <a:r>
              <a:rPr lang="en-US" sz="2800" b="1" dirty="0"/>
              <a:t>cipher.</a:t>
            </a:r>
          </a:p>
          <a:p>
            <a:r>
              <a:rPr lang="en-US" sz="2800" dirty="0"/>
              <a:t>Generally there are two related functions: one for encryption and other for decryption.</a:t>
            </a:r>
          </a:p>
          <a:p>
            <a:r>
              <a:rPr lang="en-US" sz="2800" dirty="0"/>
              <a:t>Some cryptographic methods rely on the secrecy of the algorithms.</a:t>
            </a:r>
          </a:p>
          <a:p>
            <a:r>
              <a:rPr lang="en-US" sz="2800" dirty="0"/>
              <a:t>Such methods are mostly of historical interest these days.</a:t>
            </a:r>
          </a:p>
          <a:p>
            <a:r>
              <a:rPr lang="en-US" sz="2800" dirty="0"/>
              <a:t>All modern algorithms use a </a:t>
            </a:r>
            <a:r>
              <a:rPr lang="en-US" sz="2800" b="1" dirty="0"/>
              <a:t>key</a:t>
            </a:r>
            <a:r>
              <a:rPr lang="en-US" sz="2800" dirty="0"/>
              <a:t> to control encryption and decryption.</a:t>
            </a:r>
          </a:p>
          <a:p>
            <a:r>
              <a:rPr lang="en-US" sz="2800" dirty="0"/>
              <a:t>Encryption key may be different from decryption key.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4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4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4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4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2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4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24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24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24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1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991F6-131D-446B-A7E2-E95F0C2A6E2D}" type="slidenum">
              <a:rPr lang="en-US"/>
              <a:pPr/>
              <a:t>9</a:t>
            </a:fld>
            <a:endParaRPr lang="en-US"/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Based Encryption/Decryption</a:t>
            </a:r>
          </a:p>
        </p:txBody>
      </p:sp>
      <p:sp>
        <p:nvSpPr>
          <p:cNvPr id="315395" name="Text Box 3"/>
          <p:cNvSpPr txBox="1">
            <a:spLocks noChangeArrowheads="1"/>
          </p:cNvSpPr>
          <p:nvPr/>
        </p:nvSpPr>
        <p:spPr bwMode="auto">
          <a:xfrm>
            <a:off x="4572000" y="2895600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E</a:t>
            </a:r>
          </a:p>
        </p:txBody>
      </p:sp>
      <p:sp>
        <p:nvSpPr>
          <p:cNvPr id="315396" name="Rectangle 4"/>
          <p:cNvSpPr>
            <a:spLocks noChangeArrowheads="1"/>
          </p:cNvSpPr>
          <p:nvPr/>
        </p:nvSpPr>
        <p:spPr bwMode="auto">
          <a:xfrm>
            <a:off x="4419600" y="2819400"/>
            <a:ext cx="685800" cy="685800"/>
          </a:xfrm>
          <a:prstGeom prst="rect">
            <a:avLst/>
          </a:prstGeom>
          <a:noFill/>
          <a:ln w="3810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5397" name="Rectangle 5"/>
          <p:cNvSpPr>
            <a:spLocks noChangeArrowheads="1"/>
          </p:cNvSpPr>
          <p:nvPr/>
        </p:nvSpPr>
        <p:spPr bwMode="auto">
          <a:xfrm>
            <a:off x="6477000" y="2781300"/>
            <a:ext cx="685800" cy="685800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5398" name="Text Box 6"/>
          <p:cNvSpPr txBox="1">
            <a:spLocks noChangeArrowheads="1"/>
          </p:cNvSpPr>
          <p:nvPr/>
        </p:nvSpPr>
        <p:spPr bwMode="auto">
          <a:xfrm>
            <a:off x="6613525" y="2860675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D</a:t>
            </a:r>
          </a:p>
        </p:txBody>
      </p:sp>
      <p:sp>
        <p:nvSpPr>
          <p:cNvPr id="315399" name="Line 7"/>
          <p:cNvSpPr>
            <a:spLocks noChangeShapeType="1"/>
          </p:cNvSpPr>
          <p:nvPr/>
        </p:nvSpPr>
        <p:spPr bwMode="auto">
          <a:xfrm>
            <a:off x="3657600" y="3124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5400" name="Line 8"/>
          <p:cNvSpPr>
            <a:spLocks noChangeShapeType="1"/>
          </p:cNvSpPr>
          <p:nvPr/>
        </p:nvSpPr>
        <p:spPr bwMode="auto">
          <a:xfrm>
            <a:off x="7162800" y="3124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5401" name="Text Box 9"/>
          <p:cNvSpPr txBox="1">
            <a:spLocks noChangeArrowheads="1"/>
          </p:cNvSpPr>
          <p:nvPr/>
        </p:nvSpPr>
        <p:spPr bwMode="auto">
          <a:xfrm>
            <a:off x="3886200" y="2667000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M</a:t>
            </a:r>
          </a:p>
        </p:txBody>
      </p:sp>
      <p:sp>
        <p:nvSpPr>
          <p:cNvPr id="315402" name="Text Box 10"/>
          <p:cNvSpPr txBox="1">
            <a:spLocks noChangeArrowheads="1"/>
          </p:cNvSpPr>
          <p:nvPr/>
        </p:nvSpPr>
        <p:spPr bwMode="auto">
          <a:xfrm>
            <a:off x="5638800" y="2667000"/>
            <a:ext cx="381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/>
              <a:t>C</a:t>
            </a:r>
          </a:p>
        </p:txBody>
      </p:sp>
      <p:sp>
        <p:nvSpPr>
          <p:cNvPr id="315403" name="Text Box 11"/>
          <p:cNvSpPr txBox="1">
            <a:spLocks noChangeArrowheads="1"/>
          </p:cNvSpPr>
          <p:nvPr/>
        </p:nvSpPr>
        <p:spPr bwMode="auto">
          <a:xfrm>
            <a:off x="7239000" y="2667000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M</a:t>
            </a:r>
          </a:p>
        </p:txBody>
      </p:sp>
      <p:sp>
        <p:nvSpPr>
          <p:cNvPr id="315404" name="Line 12"/>
          <p:cNvSpPr>
            <a:spLocks noChangeShapeType="1"/>
          </p:cNvSpPr>
          <p:nvPr/>
        </p:nvSpPr>
        <p:spPr bwMode="auto">
          <a:xfrm>
            <a:off x="5105400" y="3124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5405" name="Text Box 13"/>
          <p:cNvSpPr txBox="1">
            <a:spLocks noChangeArrowheads="1"/>
          </p:cNvSpPr>
          <p:nvPr/>
        </p:nvSpPr>
        <p:spPr bwMode="auto">
          <a:xfrm>
            <a:off x="1676400" y="3962401"/>
            <a:ext cx="8839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 u="sng" dirty="0">
                <a:latin typeface="Arial Rounded MT Bold" pitchFamily="34" charset="0"/>
              </a:rPr>
              <a:t>Symmetric Case:</a:t>
            </a:r>
            <a:r>
              <a:rPr lang="en-US" sz="2000" dirty="0">
                <a:latin typeface="Arial Rounded MT Bold" pitchFamily="34" charset="0"/>
              </a:rPr>
              <a:t> both keys are the same or derivable from each other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  <a:latin typeface="Arial Rounded MT Bold" pitchFamily="34" charset="0"/>
              </a:rPr>
              <a:t>K</a:t>
            </a:r>
            <a:r>
              <a:rPr lang="en-US" sz="2000" baseline="-25000" dirty="0">
                <a:solidFill>
                  <a:srgbClr val="FF0000"/>
                </a:solidFill>
                <a:latin typeface="Arial Rounded MT Bold" pitchFamily="34" charset="0"/>
              </a:rPr>
              <a:t>1</a:t>
            </a:r>
            <a:r>
              <a:rPr lang="en-US" sz="2000" dirty="0">
                <a:solidFill>
                  <a:srgbClr val="FF0000"/>
                </a:solidFill>
                <a:latin typeface="Arial Rounded MT Bold" pitchFamily="34" charset="0"/>
              </a:rPr>
              <a:t> = K</a:t>
            </a:r>
            <a:r>
              <a:rPr lang="en-US" sz="2000" baseline="-25000" dirty="0">
                <a:solidFill>
                  <a:srgbClr val="FF0000"/>
                </a:solidFill>
                <a:latin typeface="Arial Rounded MT Bold" pitchFamily="34" charset="0"/>
              </a:rPr>
              <a:t>2</a:t>
            </a:r>
            <a:r>
              <a:rPr lang="en-US" sz="2000" dirty="0">
                <a:solidFill>
                  <a:srgbClr val="FF0000"/>
                </a:solidFill>
                <a:latin typeface="Arial Rounded MT Bold" pitchFamily="34" charset="0"/>
              </a:rPr>
              <a:t>.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 b="1" u="sng" dirty="0">
                <a:latin typeface="Arial Rounded MT Bold" pitchFamily="34" charset="0"/>
              </a:rPr>
              <a:t>Asymmetric Case:</a:t>
            </a:r>
            <a:r>
              <a:rPr lang="en-US" sz="2000" b="1" dirty="0">
                <a:latin typeface="Arial Rounded MT Bold" pitchFamily="34" charset="0"/>
              </a:rPr>
              <a:t> </a:t>
            </a:r>
            <a:r>
              <a:rPr lang="en-US" sz="2000" dirty="0">
                <a:latin typeface="Arial Rounded MT Bold" pitchFamily="34" charset="0"/>
              </a:rPr>
              <a:t>keys are different and not derivable from each other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  <a:latin typeface="Arial Rounded MT Bold" pitchFamily="34" charset="0"/>
              </a:rPr>
              <a:t>K</a:t>
            </a:r>
            <a:r>
              <a:rPr lang="en-US" sz="2000" baseline="-25000" dirty="0">
                <a:solidFill>
                  <a:srgbClr val="FF0000"/>
                </a:solidFill>
                <a:latin typeface="Arial Rounded MT Bold" pitchFamily="34" charset="0"/>
              </a:rPr>
              <a:t>1</a:t>
            </a:r>
            <a:r>
              <a:rPr lang="en-US" sz="2000" dirty="0">
                <a:solidFill>
                  <a:srgbClr val="FF0000"/>
                </a:solidFill>
                <a:latin typeface="Arial Rounded MT Bold" pitchFamily="34" charset="0"/>
              </a:rPr>
              <a:t> != K</a:t>
            </a:r>
            <a:r>
              <a:rPr lang="en-US" sz="2000" baseline="-25000" dirty="0">
                <a:solidFill>
                  <a:srgbClr val="FF0000"/>
                </a:solidFill>
                <a:latin typeface="Arial Rounded MT Bold" pitchFamily="34" charset="0"/>
              </a:rPr>
              <a:t>2</a:t>
            </a:r>
            <a:endParaRPr lang="en-US" sz="2000" dirty="0">
              <a:solidFill>
                <a:srgbClr val="FF0000"/>
              </a:solidFill>
              <a:latin typeface="Arial Rounded MT Bold" pitchFamily="34" charset="0"/>
            </a:endParaRPr>
          </a:p>
          <a:p>
            <a:pPr eaLnBrk="0" hangingPunct="0">
              <a:spcBef>
                <a:spcPct val="50000"/>
              </a:spcBef>
            </a:pPr>
            <a:endParaRPr lang="en-US" sz="2000" dirty="0">
              <a:latin typeface="Arial Rounded MT Bold" pitchFamily="34" charset="0"/>
            </a:endParaRPr>
          </a:p>
        </p:txBody>
      </p:sp>
      <p:sp>
        <p:nvSpPr>
          <p:cNvPr id="315406" name="Line 14"/>
          <p:cNvSpPr>
            <a:spLocks noChangeShapeType="1"/>
          </p:cNvSpPr>
          <p:nvPr/>
        </p:nvSpPr>
        <p:spPr bwMode="auto">
          <a:xfrm>
            <a:off x="4724400" y="2362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5407" name="Line 15"/>
          <p:cNvSpPr>
            <a:spLocks noChangeShapeType="1"/>
          </p:cNvSpPr>
          <p:nvPr/>
        </p:nvSpPr>
        <p:spPr bwMode="auto">
          <a:xfrm>
            <a:off x="6858000" y="2362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5408" name="Text Box 16"/>
          <p:cNvSpPr txBox="1">
            <a:spLocks noChangeArrowheads="1"/>
          </p:cNvSpPr>
          <p:nvPr/>
        </p:nvSpPr>
        <p:spPr bwMode="auto">
          <a:xfrm>
            <a:off x="4479925" y="1793875"/>
            <a:ext cx="383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K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315409" name="Text Box 17"/>
          <p:cNvSpPr txBox="1">
            <a:spLocks noChangeArrowheads="1"/>
          </p:cNvSpPr>
          <p:nvPr/>
        </p:nvSpPr>
        <p:spPr bwMode="auto">
          <a:xfrm>
            <a:off x="6537325" y="1793875"/>
            <a:ext cx="383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K</a:t>
            </a:r>
            <a:r>
              <a:rPr lang="en-US" baseline="-25000"/>
              <a:t>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38054</TotalTime>
  <Words>907</Words>
  <Application>Microsoft Office PowerPoint</Application>
  <PresentationFormat>Custom</PresentationFormat>
  <Paragraphs>177</Paragraphs>
  <Slides>17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Photo Editor Photo</vt:lpstr>
      <vt:lpstr>Lecture 7: Modules 7.1-7.10 Network Security  CSE 628/628A</vt:lpstr>
      <vt:lpstr>Acknowledgements</vt:lpstr>
      <vt:lpstr>Lecture 7: Network Security</vt:lpstr>
      <vt:lpstr>Outline</vt:lpstr>
      <vt:lpstr>Module 7.1 Basic Cryptography</vt:lpstr>
      <vt:lpstr>Cryptography: Basic Terminology</vt:lpstr>
      <vt:lpstr>Encryption and Decryption</vt:lpstr>
      <vt:lpstr>Cryptography: Algorithms and Keys</vt:lpstr>
      <vt:lpstr>Key Based Encryption/Decryption</vt:lpstr>
      <vt:lpstr>Secrete Key Cryptography</vt:lpstr>
      <vt:lpstr>Secrete Key Cryptography</vt:lpstr>
      <vt:lpstr>Private Key Cryptosystem (Symmetric)</vt:lpstr>
      <vt:lpstr>Symmetric Key - Issues</vt:lpstr>
      <vt:lpstr>Secrete Key Assurances</vt:lpstr>
      <vt:lpstr>Example: non-repudiation</vt:lpstr>
      <vt:lpstr>DES (Data Encryption Standard)</vt:lpstr>
      <vt:lpstr>Cycling through DES keys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6: Web Server Side Security</dc:title>
  <dc:creator>cse</dc:creator>
  <cp:lastModifiedBy>Deepak Kumar</cp:lastModifiedBy>
  <cp:revision>3777</cp:revision>
  <dcterms:created xsi:type="dcterms:W3CDTF">2016-03-11T05:13:48Z</dcterms:created>
  <dcterms:modified xsi:type="dcterms:W3CDTF">2017-03-27T06:32:39Z</dcterms:modified>
</cp:coreProperties>
</file>