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08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5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6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55E44-6594-4049-A20A-5676B53DF503}" type="slidenum">
              <a:rPr lang="en-US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4688"/>
            <a:ext cx="6110288" cy="34385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039" y="4346727"/>
            <a:ext cx="5089922" cy="4127500"/>
          </a:xfrm>
          <a:noFill/>
          <a:ln/>
        </p:spPr>
        <p:txBody>
          <a:bodyPr/>
          <a:lstStyle/>
          <a:p>
            <a:endParaRPr lang="fr-F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07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74AD-9895-4477-B8A5-07F4DBF9C0CC}" type="slidenum">
              <a:rPr lang="en-US"/>
              <a:pPr/>
              <a:t>13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2381"/>
          </a:xfrm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03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82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D12AE-0762-4096-BB06-5B5F60486E4C}" type="slidenum">
              <a:rPr lang="en-US"/>
              <a:pPr/>
              <a:t>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28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61D29-7AFA-4BC9-9D61-72A824CCAB99}" type="slidenum">
              <a:rPr lang="en-US"/>
              <a:pPr/>
              <a:t>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4413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8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C84C-A061-42A2-84DD-FD3BC8C5AC10}" type="slidenum">
              <a:rPr lang="en-US"/>
              <a:pPr/>
              <a:t>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92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EC913-7CBF-46BC-A475-8CFCAF2333C8}" type="slidenum">
              <a:rPr lang="en-US"/>
              <a:pPr/>
              <a:t>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4413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52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EECF5-B594-42BF-861C-6971A7339303}" type="slidenum">
              <a:rPr lang="en-US"/>
              <a:pPr/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84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E6E01-D6A0-4A8D-ACAD-A997408BB167}" type="slidenum">
              <a:rPr lang="en-US"/>
              <a:pPr/>
              <a:t>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2287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8DD67-CCF8-46BA-AF65-5B49263E2A61}" type="slidenum">
              <a:rPr lang="en-US"/>
              <a:pPr/>
              <a:t>11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2381"/>
          </a:xfrm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00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5C0BF-751D-46E2-8F25-2D1E3AD060AB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2381"/>
          </a:xfrm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4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.n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7.11</a:t>
            </a:r>
            <a:br>
              <a:rPr lang="en-US" dirty="0" smtClean="0"/>
            </a:br>
            <a:r>
              <a:rPr lang="en-US" dirty="0" smtClean="0"/>
              <a:t>DNS Security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DNS Integrity: DNS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To prevent cache poisoning, client remembers: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The domain name in the request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A 16-bit request ID (used to demux UDP response) </a:t>
            </a:r>
          </a:p>
          <a:p>
            <a:r>
              <a:rPr lang="en-US" smtClean="0">
                <a:ea typeface="ＭＳ Ｐゴシック" pitchFamily="34" charset="-128"/>
              </a:rPr>
              <a:t>DNS hijacking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16 bits:  65K possible IDs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rate to enumerate all in 1 sec?  64B/packet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64*65536*8 / 1024 / 1024 = 32 Mbps</a:t>
            </a:r>
          </a:p>
          <a:p>
            <a:r>
              <a:rPr lang="en-US" smtClean="0">
                <a:ea typeface="ＭＳ Ｐゴシック" pitchFamily="34" charset="-128"/>
              </a:rPr>
              <a:t>Prevention: also randomize DNS source port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Kaminsky attack: this source port… wasn’t random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75A8C7-52D8-47AE-83B7-3574285AD5F6}" type="slidenum">
              <a:rPr lang="en-US"/>
              <a:pPr/>
              <a:t>10</a:t>
            </a:fld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71751" y="6324600"/>
            <a:ext cx="5701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http://unixwiz.net/techtips/iguide-kaminsky-dns-vuln.html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ＭＳ Ｐゴシック" pitchFamily="34" charset="-128"/>
              </a:rPr>
              <a:t>Let’s strongly believe the answer!</a:t>
            </a:r>
            <a:br>
              <a:rPr lang="en-US" altLang="zh-CN" smtClean="0">
                <a:ea typeface="ＭＳ Ｐゴシック" pitchFamily="34" charset="-128"/>
              </a:rPr>
            </a:br>
            <a:r>
              <a:rPr lang="en-US" altLang="zh-CN" smtClean="0">
                <a:ea typeface="ＭＳ Ｐゴシック" pitchFamily="34" charset="-128"/>
              </a:rPr>
              <a:t>Enter DNSSEC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458200" cy="49530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563"/>
              </a:spcAft>
            </a:pPr>
            <a:r>
              <a:rPr lang="en-US" altLang="zh-CN" smtClean="0">
                <a:ea typeface="ＭＳ Ｐゴシック" pitchFamily="34" charset="-128"/>
              </a:rPr>
              <a:t>DNSSEC protects against data spoofing and corruption</a:t>
            </a:r>
          </a:p>
          <a:p>
            <a:pPr>
              <a:lnSpc>
                <a:spcPct val="110000"/>
              </a:lnSpc>
              <a:spcAft>
                <a:spcPts val="2563"/>
              </a:spcAft>
            </a:pPr>
            <a:r>
              <a:rPr lang="en-US" altLang="zh-CN" smtClean="0">
                <a:ea typeface="ＭＳ Ｐゴシック" pitchFamily="34" charset="-128"/>
              </a:rPr>
              <a:t>DNSSEC also provides mechanisms to authenticate servers and requests</a:t>
            </a:r>
          </a:p>
          <a:p>
            <a:pPr>
              <a:lnSpc>
                <a:spcPct val="110000"/>
              </a:lnSpc>
              <a:spcAft>
                <a:spcPts val="2563"/>
              </a:spcAft>
            </a:pPr>
            <a:r>
              <a:rPr lang="en-US" altLang="zh-CN" smtClean="0">
                <a:ea typeface="ＭＳ Ｐゴシック" pitchFamily="34" charset="-128"/>
              </a:rPr>
              <a:t>DNSSEC provides mechanisms to establish authenticity and integrity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4ED4BB-17A2-4544-8A66-76C6CAA4EE6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PK-DNSSEC (Public Key)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ＭＳ Ｐゴシック" pitchFamily="34" charset="-128"/>
              </a:rPr>
              <a:t>The DNS servers sign the hash of resource record set with its private (signature) keys</a:t>
            </a:r>
          </a:p>
          <a:p>
            <a:pPr lvl="1">
              <a:spcAft>
                <a:spcPts val="1200"/>
              </a:spcAft>
            </a:pPr>
            <a:r>
              <a:rPr lang="en-US" altLang="zh-CN" smtClean="0">
                <a:ea typeface="ＭＳ Ｐゴシック" pitchFamily="34" charset="-128"/>
              </a:rPr>
              <a:t>Public keys can be used to verify the SIGs</a:t>
            </a:r>
          </a:p>
          <a:p>
            <a:r>
              <a:rPr lang="en-US" altLang="zh-CN" smtClean="0">
                <a:ea typeface="ＭＳ Ｐゴシック" pitchFamily="34" charset="-128"/>
              </a:rPr>
              <a:t>Leverages hierarchy:</a:t>
            </a:r>
          </a:p>
          <a:p>
            <a:pPr lvl="1"/>
            <a:r>
              <a:rPr lang="en-US" altLang="zh-CN" smtClean="0">
                <a:ea typeface="ＭＳ Ｐゴシック" pitchFamily="34" charset="-128"/>
              </a:rPr>
              <a:t>Authenticity of name server’s public keys is established by a signature over the keys by the parent’s private key</a:t>
            </a:r>
          </a:p>
          <a:p>
            <a:pPr lvl="1"/>
            <a:r>
              <a:rPr lang="en-US" altLang="zh-CN" smtClean="0">
                <a:ea typeface="ＭＳ Ｐゴシック" pitchFamily="34" charset="-128"/>
              </a:rPr>
              <a:t>In ideal case, only roots’ public keys need to be distributed out-of-band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CBFA8-2AEA-4C25-A8E6-1F9DBC15500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9164" y="1524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34" charset="-128"/>
              </a:rPr>
              <a:t>Verifying the Tree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52600" y="3276600"/>
            <a:ext cx="1125538" cy="914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stub</a:t>
            </a:r>
          </a:p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resolver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895601" y="35814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524000" y="1503364"/>
            <a:ext cx="5486400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Question:  www.cnn.com   ?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998789" y="3276601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www.cnn.com A ?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343401" y="3124200"/>
            <a:ext cx="1617663" cy="1295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resolver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7862888" y="2514600"/>
            <a:ext cx="2462212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(root)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 rot="-1829000">
            <a:off x="6072189" y="2754314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www.cnn.com A ?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5943600" y="2590800"/>
            <a:ext cx="1905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5945188" y="2743200"/>
            <a:ext cx="1903412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781800" y="3048001"/>
            <a:ext cx="3048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    ask .com server</a:t>
            </a:r>
          </a:p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SIG (ip addr and PK of .com server)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7924801" y="3810000"/>
            <a:ext cx="2462213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6172200" y="3733801"/>
            <a:ext cx="153193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www.cnn.com A ?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6019800" y="4038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6181726" y="4191001"/>
            <a:ext cx="30384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ask cnn.com server   </a:t>
            </a:r>
          </a:p>
          <a:p>
            <a:pPr algn="l"/>
            <a:r>
              <a:rPr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SIG (ip addr and PK of cnn.com server)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5943600" y="4191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7848600" y="6096000"/>
            <a:ext cx="2463800" cy="533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cnn.com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5562600" y="4419600"/>
            <a:ext cx="2286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 flipV="1">
            <a:off x="5334000" y="4419600"/>
            <a:ext cx="25146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 rot="2400000">
            <a:off x="6186488" y="5103814"/>
            <a:ext cx="15303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www.cnn.com A ?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 rot="2334887">
            <a:off x="5578268" y="5381725"/>
            <a:ext cx="165141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SIG (xxx.xxx.xxx.xxx)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895600" y="3733801"/>
            <a:ext cx="126188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xxx.xxx.xxx.xxx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2895601" y="37338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Freeform 25"/>
          <p:cNvSpPr>
            <a:spLocks/>
          </p:cNvSpPr>
          <p:nvPr/>
        </p:nvSpPr>
        <p:spPr bwMode="auto">
          <a:xfrm>
            <a:off x="4495801" y="4419600"/>
            <a:ext cx="574675" cy="469900"/>
          </a:xfrm>
          <a:custGeom>
            <a:avLst/>
            <a:gdLst>
              <a:gd name="T0" fmla="*/ 2147483647 w 392"/>
              <a:gd name="T1" fmla="*/ 0 h 296"/>
              <a:gd name="T2" fmla="*/ 2147483647 w 392"/>
              <a:gd name="T3" fmla="*/ 2147483647 h 296"/>
              <a:gd name="T4" fmla="*/ 2147483647 w 392"/>
              <a:gd name="T5" fmla="*/ 2147483647 h 296"/>
              <a:gd name="T6" fmla="*/ 0 60000 65536"/>
              <a:gd name="T7" fmla="*/ 0 60000 65536"/>
              <a:gd name="T8" fmla="*/ 0 60000 65536"/>
              <a:gd name="T9" fmla="*/ 0 w 392"/>
              <a:gd name="T10" fmla="*/ 0 h 296"/>
              <a:gd name="T11" fmla="*/ 392 w 392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96">
                <a:moveTo>
                  <a:pt x="56" y="0"/>
                </a:moveTo>
                <a:cubicBezTo>
                  <a:pt x="28" y="140"/>
                  <a:pt x="0" y="280"/>
                  <a:pt x="56" y="288"/>
                </a:cubicBezTo>
                <a:cubicBezTo>
                  <a:pt x="112" y="296"/>
                  <a:pt x="252" y="172"/>
                  <a:pt x="3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191001" y="4876801"/>
            <a:ext cx="11334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 to cache</a:t>
            </a:r>
          </a:p>
        </p:txBody>
      </p:sp>
      <p:sp>
        <p:nvSpPr>
          <p:cNvPr id="79899" name="Text Box 30"/>
          <p:cNvSpPr txBox="1">
            <a:spLocks noChangeArrowheads="1"/>
          </p:cNvSpPr>
          <p:nvPr/>
        </p:nvSpPr>
        <p:spPr bwMode="auto">
          <a:xfrm>
            <a:off x="1524000" y="2968626"/>
            <a:ext cx="1684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src.cs.princeton.edu</a:t>
            </a:r>
          </a:p>
        </p:txBody>
      </p:sp>
      <p:sp>
        <p:nvSpPr>
          <p:cNvPr id="79900" name="Text Box 31"/>
          <p:cNvSpPr txBox="1">
            <a:spLocks noChangeArrowheads="1"/>
          </p:cNvSpPr>
          <p:nvPr/>
        </p:nvSpPr>
        <p:spPr bwMode="auto">
          <a:xfrm>
            <a:off x="4267200" y="2743201"/>
            <a:ext cx="1741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dns.cs.princeton.edu</a:t>
            </a:r>
            <a:endParaRPr lang="zh-CN" altLang="en-US" sz="14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048000" y="40513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transaction 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signatures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endParaRPr kumimoji="1" lang="en-US" altLang="zh-CN" sz="140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902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602EC7-4ACA-4375-BAFE-013CEDFDB7D8}" type="slidenum">
              <a:rPr lang="en-US">
                <a:latin typeface="Calibri" pitchFamily="34" charset="0"/>
                <a:cs typeface="Calibri" pitchFamily="34" charset="0"/>
              </a:rPr>
              <a:pPr/>
              <a:t>13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8" grpId="0"/>
      <p:bldP spid="44041" grpId="0"/>
      <p:bldP spid="44042" grpId="0" animBg="1"/>
      <p:bldP spid="44043" grpId="0" animBg="1"/>
      <p:bldP spid="44044" grpId="0"/>
      <p:bldP spid="44045" grpId="0" animBg="1"/>
      <p:bldP spid="44046" grpId="0"/>
      <p:bldP spid="44047" grpId="0" animBg="1"/>
      <p:bldP spid="44048" grpId="0"/>
      <p:bldP spid="44049" grpId="0" animBg="1"/>
      <p:bldP spid="44050" grpId="0" animBg="1"/>
      <p:bldP spid="44051" grpId="0" animBg="1"/>
      <p:bldP spid="44052" grpId="0" animBg="1"/>
      <p:bldP spid="44053" grpId="0"/>
      <p:bldP spid="44054" grpId="0"/>
      <p:bldP spid="44055" grpId="0"/>
      <p:bldP spid="44056" grpId="0" animBg="1"/>
      <p:bldP spid="44057" grpId="0" animBg="1"/>
      <p:bldP spid="44058" grpId="0"/>
      <p:bldP spid="440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Conclusions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Security at many layers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Application, transport, and network layers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ea typeface="ＭＳ Ｐゴシック" pitchFamily="34" charset="-128"/>
              </a:rPr>
              <a:t>Customized to the properties and requirements</a:t>
            </a:r>
          </a:p>
          <a:p>
            <a:r>
              <a:rPr lang="en-US" dirty="0" smtClean="0">
                <a:ea typeface="ＭＳ Ｐゴシック" pitchFamily="34" charset="-128"/>
              </a:rPr>
              <a:t>Exchanging keys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Public key certificates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ea typeface="ＭＳ Ｐゴシック" pitchFamily="34" charset="-128"/>
              </a:rPr>
              <a:t>Certificate authorities vs. Web of trust</a:t>
            </a:r>
          </a:p>
          <a:p>
            <a:r>
              <a:rPr lang="en-US" dirty="0" smtClean="0">
                <a:ea typeface="ＭＳ Ｐゴシック" pitchFamily="34" charset="-128"/>
              </a:rPr>
              <a:t>Next time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ea typeface="ＭＳ Ｐゴシック" pitchFamily="34" charset="-128"/>
              </a:rPr>
              <a:t>Interdomain</a:t>
            </a:r>
            <a:r>
              <a:rPr lang="en-US" dirty="0" smtClean="0">
                <a:ea typeface="ＭＳ Ｐゴシック" pitchFamily="34" charset="-128"/>
              </a:rPr>
              <a:t> routing security</a:t>
            </a:r>
          </a:p>
          <a:p>
            <a:r>
              <a:rPr lang="en-US" dirty="0" smtClean="0">
                <a:ea typeface="ＭＳ Ｐゴシック" pitchFamily="34" charset="-128"/>
              </a:rPr>
              <a:t>Learn more: Next Lecture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563AE0-3BB3-4079-A40A-3AED1B7C5188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7: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6 Modules on basic Cryptography and network security</a:t>
            </a:r>
          </a:p>
          <a:p>
            <a:pPr lvl="1"/>
            <a:r>
              <a:rPr lang="en-US" dirty="0" smtClean="0"/>
              <a:t>Module 7.1:  Basic Cryptography</a:t>
            </a:r>
          </a:p>
          <a:p>
            <a:pPr lvl="1"/>
            <a:r>
              <a:rPr lang="en-US" dirty="0" smtClean="0"/>
              <a:t>Module 7.2:  Public Key Crypto</a:t>
            </a:r>
          </a:p>
          <a:p>
            <a:pPr lvl="1"/>
            <a:r>
              <a:rPr lang="en-US" dirty="0" smtClean="0"/>
              <a:t>Module 7.3:  RSA Public Key Crypto System</a:t>
            </a:r>
          </a:p>
          <a:p>
            <a:pPr lvl="1"/>
            <a:r>
              <a:rPr lang="en-US" dirty="0" smtClean="0"/>
              <a:t>Module 7.4:  Digital Signatures and Hash Functions</a:t>
            </a:r>
          </a:p>
          <a:p>
            <a:pPr lvl="1"/>
            <a:r>
              <a:rPr lang="en-US" dirty="0" smtClean="0"/>
              <a:t>Module 7.5:  Public Key Distribution</a:t>
            </a:r>
          </a:p>
          <a:p>
            <a:pPr lvl="1"/>
            <a:r>
              <a:rPr lang="en-US" dirty="0" smtClean="0"/>
              <a:t>Module 7.6:  Real World Protocols</a:t>
            </a:r>
          </a:p>
          <a:p>
            <a:pPr lvl="1"/>
            <a:r>
              <a:rPr lang="en-US" dirty="0" smtClean="0"/>
              <a:t>Module 7.7:  Network Security – terminologies</a:t>
            </a:r>
          </a:p>
          <a:p>
            <a:pPr lvl="1"/>
            <a:r>
              <a:rPr lang="en-US" dirty="0" smtClean="0"/>
              <a:t>Module 7.8:  Email Security, Certificates</a:t>
            </a:r>
          </a:p>
          <a:p>
            <a:pPr lvl="1"/>
            <a:r>
              <a:rPr lang="en-US" dirty="0" smtClean="0"/>
              <a:t>Module 7.9: TLS</a:t>
            </a:r>
          </a:p>
          <a:p>
            <a:pPr lvl="1"/>
            <a:r>
              <a:rPr lang="en-US" dirty="0" smtClean="0"/>
              <a:t>Module 7.10 IPSEC</a:t>
            </a:r>
          </a:p>
          <a:p>
            <a:pPr lvl="1"/>
            <a:r>
              <a:rPr lang="en-US" dirty="0" smtClean="0"/>
              <a:t>Module 7.11: DNS-SEC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Hierarchical Naming in DNS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492876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86A19C2-B165-4C24-86C4-E593D090AF2E}" type="slidenum">
              <a:rPr lang="en-US">
                <a:latin typeface="Courier New" pitchFamily="49" charset="0"/>
              </a:rPr>
              <a:pPr/>
              <a:t>2</a:t>
            </a:fld>
            <a:endParaRPr lang="en-US">
              <a:latin typeface="Courier New" pitchFamily="49" charset="0"/>
            </a:endParaRPr>
          </a:p>
        </p:txBody>
      </p:sp>
      <p:sp>
        <p:nvSpPr>
          <p:cNvPr id="59396" name="Oval 3"/>
          <p:cNvSpPr>
            <a:spLocks noChangeArrowheads="1"/>
          </p:cNvSpPr>
          <p:nvPr/>
        </p:nvSpPr>
        <p:spPr bwMode="auto">
          <a:xfrm>
            <a:off x="1976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954214" y="2308225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com</a:t>
            </a:r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2760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2770189" y="2308225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edu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1250" y="2479675"/>
            <a:ext cx="522288" cy="88900"/>
            <a:chOff x="1347" y="1706"/>
            <a:chExt cx="329" cy="56"/>
          </a:xfrm>
        </p:grpSpPr>
        <p:sp>
          <p:nvSpPr>
            <p:cNvPr id="59467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8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9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1" name="Oval 11"/>
          <p:cNvSpPr>
            <a:spLocks noChangeArrowheads="1"/>
          </p:cNvSpPr>
          <p:nvPr/>
        </p:nvSpPr>
        <p:spPr bwMode="auto">
          <a:xfrm>
            <a:off x="4559301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4598989" y="2308225"/>
            <a:ext cx="488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org</a:t>
            </a:r>
          </a:p>
        </p:txBody>
      </p:sp>
      <p:sp>
        <p:nvSpPr>
          <p:cNvPr id="59403" name="Rectangle 13"/>
          <p:cNvSpPr>
            <a:spLocks noChangeArrowheads="1"/>
          </p:cNvSpPr>
          <p:nvPr/>
        </p:nvSpPr>
        <p:spPr bwMode="auto">
          <a:xfrm>
            <a:off x="1878014" y="2162176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Oval 14"/>
          <p:cNvSpPr>
            <a:spLocks noChangeArrowheads="1"/>
          </p:cNvSpPr>
          <p:nvPr/>
        </p:nvSpPr>
        <p:spPr bwMode="auto">
          <a:xfrm>
            <a:off x="5716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Text Box 15"/>
          <p:cNvSpPr txBox="1">
            <a:spLocks noChangeArrowheads="1"/>
          </p:cNvSpPr>
          <p:nvPr/>
        </p:nvSpPr>
        <p:spPr bwMode="auto">
          <a:xfrm>
            <a:off x="5815013" y="2308225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ac</a:t>
            </a:r>
          </a:p>
        </p:txBody>
      </p:sp>
      <p:sp>
        <p:nvSpPr>
          <p:cNvPr id="59406" name="Oval 16"/>
          <p:cNvSpPr>
            <a:spLocks noChangeArrowheads="1"/>
          </p:cNvSpPr>
          <p:nvPr/>
        </p:nvSpPr>
        <p:spPr bwMode="auto">
          <a:xfrm>
            <a:off x="7554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Text Box 17"/>
          <p:cNvSpPr txBox="1">
            <a:spLocks noChangeArrowheads="1"/>
          </p:cNvSpPr>
          <p:nvPr/>
        </p:nvSpPr>
        <p:spPr bwMode="auto">
          <a:xfrm>
            <a:off x="7602538" y="230663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uk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30989" y="2508250"/>
            <a:ext cx="522287" cy="88900"/>
            <a:chOff x="3703" y="1706"/>
            <a:chExt cx="329" cy="56"/>
          </a:xfrm>
        </p:grpSpPr>
        <p:sp>
          <p:nvSpPr>
            <p:cNvPr id="59464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5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6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9" name="Oval 22"/>
          <p:cNvSpPr>
            <a:spLocks noChangeArrowheads="1"/>
          </p:cNvSpPr>
          <p:nvPr/>
        </p:nvSpPr>
        <p:spPr bwMode="auto">
          <a:xfrm>
            <a:off x="8299451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Text Box 23"/>
          <p:cNvSpPr txBox="1">
            <a:spLocks noChangeArrowheads="1"/>
          </p:cNvSpPr>
          <p:nvPr/>
        </p:nvSpPr>
        <p:spPr bwMode="auto">
          <a:xfrm>
            <a:off x="8367713" y="2293938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zw</a:t>
            </a:r>
          </a:p>
        </p:txBody>
      </p:sp>
      <p:sp>
        <p:nvSpPr>
          <p:cNvPr id="59411" name="Rectangle 24"/>
          <p:cNvSpPr>
            <a:spLocks noChangeArrowheads="1"/>
          </p:cNvSpPr>
          <p:nvPr/>
        </p:nvSpPr>
        <p:spPr bwMode="auto">
          <a:xfrm>
            <a:off x="5618164" y="2162176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25"/>
          <p:cNvSpPr>
            <a:spLocks noChangeArrowheads="1"/>
          </p:cNvSpPr>
          <p:nvPr/>
        </p:nvSpPr>
        <p:spPr bwMode="auto">
          <a:xfrm>
            <a:off x="9640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>
            <a:off x="9594851" y="2295525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arpa</a:t>
            </a:r>
          </a:p>
        </p:txBody>
      </p:sp>
      <p:sp>
        <p:nvSpPr>
          <p:cNvPr id="59414" name="Oval 27"/>
          <p:cNvSpPr>
            <a:spLocks noChangeArrowheads="1"/>
          </p:cNvSpPr>
          <p:nvPr/>
        </p:nvSpPr>
        <p:spPr bwMode="auto">
          <a:xfrm>
            <a:off x="5956301" y="1441451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8"/>
          <p:cNvSpPr txBox="1">
            <a:spLocks noChangeArrowheads="1"/>
          </p:cNvSpPr>
          <p:nvPr/>
        </p:nvSpPr>
        <p:spPr bwMode="auto">
          <a:xfrm>
            <a:off x="6477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200">
                <a:latin typeface="Times New Roman" pitchFamily="18" charset="0"/>
              </a:rPr>
              <a:t>unnamed</a:t>
            </a:r>
            <a:r>
              <a:rPr lang="en-US">
                <a:latin typeface="Times New Roman" pitchFamily="18" charset="0"/>
              </a:rPr>
              <a:t> root</a:t>
            </a:r>
          </a:p>
        </p:txBody>
      </p:sp>
      <p:sp>
        <p:nvSpPr>
          <p:cNvPr id="59416" name="Line 29"/>
          <p:cNvSpPr>
            <a:spLocks noChangeShapeType="1"/>
          </p:cNvSpPr>
          <p:nvPr/>
        </p:nvSpPr>
        <p:spPr bwMode="auto">
          <a:xfrm flipH="1">
            <a:off x="2235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30"/>
          <p:cNvSpPr>
            <a:spLocks noChangeShapeType="1"/>
          </p:cNvSpPr>
          <p:nvPr/>
        </p:nvSpPr>
        <p:spPr bwMode="auto">
          <a:xfrm flipH="1">
            <a:off x="3065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8" name="Line 31"/>
          <p:cNvSpPr>
            <a:spLocks noChangeShapeType="1"/>
          </p:cNvSpPr>
          <p:nvPr/>
        </p:nvSpPr>
        <p:spPr bwMode="auto">
          <a:xfrm flipH="1">
            <a:off x="4840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9" name="Line 32"/>
          <p:cNvSpPr>
            <a:spLocks noChangeShapeType="1"/>
          </p:cNvSpPr>
          <p:nvPr/>
        </p:nvSpPr>
        <p:spPr bwMode="auto">
          <a:xfrm flipH="1">
            <a:off x="6003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0" name="Line 33"/>
          <p:cNvSpPr>
            <a:spLocks noChangeShapeType="1"/>
          </p:cNvSpPr>
          <p:nvPr/>
        </p:nvSpPr>
        <p:spPr bwMode="auto">
          <a:xfrm>
            <a:off x="6502401" y="1627189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1" name="Line 34"/>
          <p:cNvSpPr>
            <a:spLocks noChangeShapeType="1"/>
          </p:cNvSpPr>
          <p:nvPr/>
        </p:nvSpPr>
        <p:spPr bwMode="auto">
          <a:xfrm>
            <a:off x="6461126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2" name="Line 35"/>
          <p:cNvSpPr>
            <a:spLocks noChangeShapeType="1"/>
          </p:cNvSpPr>
          <p:nvPr/>
        </p:nvSpPr>
        <p:spPr bwMode="auto">
          <a:xfrm>
            <a:off x="6405563" y="1822451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3" name="Oval 36"/>
          <p:cNvSpPr>
            <a:spLocks noChangeArrowheads="1"/>
          </p:cNvSpPr>
          <p:nvPr/>
        </p:nvSpPr>
        <p:spPr bwMode="auto">
          <a:xfrm>
            <a:off x="2771776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Oval 37"/>
          <p:cNvSpPr>
            <a:spLocks noChangeArrowheads="1"/>
          </p:cNvSpPr>
          <p:nvPr/>
        </p:nvSpPr>
        <p:spPr bwMode="auto">
          <a:xfrm>
            <a:off x="2314576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Oval 38"/>
          <p:cNvSpPr>
            <a:spLocks noChangeArrowheads="1"/>
          </p:cNvSpPr>
          <p:nvPr/>
        </p:nvSpPr>
        <p:spPr bwMode="auto">
          <a:xfrm>
            <a:off x="3325813" y="4162426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Oval 39"/>
          <p:cNvSpPr>
            <a:spLocks noChangeArrowheads="1"/>
          </p:cNvSpPr>
          <p:nvPr/>
        </p:nvSpPr>
        <p:spPr bwMode="auto">
          <a:xfrm>
            <a:off x="7554913" y="3200401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Oval 40"/>
          <p:cNvSpPr>
            <a:spLocks noChangeArrowheads="1"/>
          </p:cNvSpPr>
          <p:nvPr/>
        </p:nvSpPr>
        <p:spPr bwMode="auto">
          <a:xfrm>
            <a:off x="7554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Oval 41"/>
          <p:cNvSpPr>
            <a:spLocks noChangeArrowheads="1"/>
          </p:cNvSpPr>
          <p:nvPr/>
        </p:nvSpPr>
        <p:spPr bwMode="auto">
          <a:xfrm>
            <a:off x="7554913" y="5140326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Oval 42"/>
          <p:cNvSpPr>
            <a:spLocks noChangeArrowheads="1"/>
          </p:cNvSpPr>
          <p:nvPr/>
        </p:nvSpPr>
        <p:spPr bwMode="auto">
          <a:xfrm>
            <a:off x="3368676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Oval 43"/>
          <p:cNvSpPr>
            <a:spLocks noChangeArrowheads="1"/>
          </p:cNvSpPr>
          <p:nvPr/>
        </p:nvSpPr>
        <p:spPr bwMode="auto">
          <a:xfrm>
            <a:off x="2314576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1" name="Oval 44"/>
          <p:cNvSpPr>
            <a:spLocks noChangeArrowheads="1"/>
          </p:cNvSpPr>
          <p:nvPr/>
        </p:nvSpPr>
        <p:spPr bwMode="auto">
          <a:xfrm>
            <a:off x="9640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2" name="Oval 45"/>
          <p:cNvSpPr>
            <a:spLocks noChangeArrowheads="1"/>
          </p:cNvSpPr>
          <p:nvPr/>
        </p:nvSpPr>
        <p:spPr bwMode="auto">
          <a:xfrm>
            <a:off x="9640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3" name="Oval 46"/>
          <p:cNvSpPr>
            <a:spLocks noChangeArrowheads="1"/>
          </p:cNvSpPr>
          <p:nvPr/>
        </p:nvSpPr>
        <p:spPr bwMode="auto">
          <a:xfrm>
            <a:off x="9640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4" name="Text Box 47"/>
          <p:cNvSpPr txBox="1">
            <a:spLocks noChangeArrowheads="1"/>
          </p:cNvSpPr>
          <p:nvPr/>
        </p:nvSpPr>
        <p:spPr bwMode="auto">
          <a:xfrm>
            <a:off x="2786063" y="3249613"/>
            <a:ext cx="47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bar</a:t>
            </a:r>
          </a:p>
        </p:txBody>
      </p:sp>
      <p:sp>
        <p:nvSpPr>
          <p:cNvPr id="59435" name="Text Box 48"/>
          <p:cNvSpPr txBox="1">
            <a:spLocks noChangeArrowheads="1"/>
          </p:cNvSpPr>
          <p:nvPr/>
        </p:nvSpPr>
        <p:spPr bwMode="auto">
          <a:xfrm>
            <a:off x="2271714" y="4246563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west</a:t>
            </a:r>
          </a:p>
        </p:txBody>
      </p:sp>
      <p:sp>
        <p:nvSpPr>
          <p:cNvPr id="59436" name="Text Box 49"/>
          <p:cNvSpPr txBox="1">
            <a:spLocks noChangeArrowheads="1"/>
          </p:cNvSpPr>
          <p:nvPr/>
        </p:nvSpPr>
        <p:spPr bwMode="auto">
          <a:xfrm>
            <a:off x="3292476" y="4246563"/>
            <a:ext cx="543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east</a:t>
            </a:r>
          </a:p>
        </p:txBody>
      </p:sp>
      <p:sp>
        <p:nvSpPr>
          <p:cNvPr id="59437" name="Text Box 50"/>
          <p:cNvSpPr txBox="1">
            <a:spLocks noChangeArrowheads="1"/>
          </p:cNvSpPr>
          <p:nvPr/>
        </p:nvSpPr>
        <p:spPr bwMode="auto">
          <a:xfrm>
            <a:off x="2355851" y="5175250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foo</a:t>
            </a:r>
          </a:p>
        </p:txBody>
      </p:sp>
      <p:sp>
        <p:nvSpPr>
          <p:cNvPr id="59438" name="Text Box 51"/>
          <p:cNvSpPr txBox="1">
            <a:spLocks noChangeArrowheads="1"/>
          </p:cNvSpPr>
          <p:nvPr/>
        </p:nvSpPr>
        <p:spPr bwMode="auto">
          <a:xfrm>
            <a:off x="3409950" y="5175250"/>
            <a:ext cx="47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my</a:t>
            </a:r>
          </a:p>
        </p:txBody>
      </p:sp>
      <p:sp>
        <p:nvSpPr>
          <p:cNvPr id="59439" name="Line 52"/>
          <p:cNvSpPr>
            <a:spLocks noChangeShapeType="1"/>
          </p:cNvSpPr>
          <p:nvPr/>
        </p:nvSpPr>
        <p:spPr bwMode="auto">
          <a:xfrm>
            <a:off x="3065464" y="2813051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0" name="Line 53"/>
          <p:cNvSpPr>
            <a:spLocks noChangeShapeType="1"/>
          </p:cNvSpPr>
          <p:nvPr/>
        </p:nvSpPr>
        <p:spPr bwMode="auto">
          <a:xfrm flipH="1">
            <a:off x="2574926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1" name="Line 54"/>
          <p:cNvSpPr>
            <a:spLocks noChangeShapeType="1"/>
          </p:cNvSpPr>
          <p:nvPr/>
        </p:nvSpPr>
        <p:spPr bwMode="auto">
          <a:xfrm>
            <a:off x="3149601" y="3748089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2" name="Line 55"/>
          <p:cNvSpPr>
            <a:spLocks noChangeShapeType="1"/>
          </p:cNvSpPr>
          <p:nvPr/>
        </p:nvSpPr>
        <p:spPr bwMode="auto">
          <a:xfrm>
            <a:off x="2595564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3" name="Line 56"/>
          <p:cNvSpPr>
            <a:spLocks noChangeShapeType="1"/>
          </p:cNvSpPr>
          <p:nvPr/>
        </p:nvSpPr>
        <p:spPr bwMode="auto">
          <a:xfrm>
            <a:off x="3621089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4" name="Line 57"/>
          <p:cNvSpPr>
            <a:spLocks noChangeShapeType="1"/>
          </p:cNvSpPr>
          <p:nvPr/>
        </p:nvSpPr>
        <p:spPr bwMode="auto">
          <a:xfrm>
            <a:off x="7835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5" name="Line 58"/>
          <p:cNvSpPr>
            <a:spLocks noChangeShapeType="1"/>
          </p:cNvSpPr>
          <p:nvPr/>
        </p:nvSpPr>
        <p:spPr bwMode="auto">
          <a:xfrm>
            <a:off x="7837489" y="3762376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6" name="Line 59"/>
          <p:cNvSpPr>
            <a:spLocks noChangeShapeType="1"/>
          </p:cNvSpPr>
          <p:nvPr/>
        </p:nvSpPr>
        <p:spPr bwMode="auto">
          <a:xfrm>
            <a:off x="7837489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7" name="Oval 60"/>
          <p:cNvSpPr>
            <a:spLocks noChangeArrowheads="1"/>
          </p:cNvSpPr>
          <p:nvPr/>
        </p:nvSpPr>
        <p:spPr bwMode="auto">
          <a:xfrm>
            <a:off x="9640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8" name="Line 61"/>
          <p:cNvSpPr>
            <a:spLocks noChangeShapeType="1"/>
          </p:cNvSpPr>
          <p:nvPr/>
        </p:nvSpPr>
        <p:spPr bwMode="auto">
          <a:xfrm>
            <a:off x="9952039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9" name="Line 62"/>
          <p:cNvSpPr>
            <a:spLocks noChangeShapeType="1"/>
          </p:cNvSpPr>
          <p:nvPr/>
        </p:nvSpPr>
        <p:spPr bwMode="auto">
          <a:xfrm>
            <a:off x="9923464" y="3748089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0" name="Line 63"/>
          <p:cNvSpPr>
            <a:spLocks noChangeShapeType="1"/>
          </p:cNvSpPr>
          <p:nvPr/>
        </p:nvSpPr>
        <p:spPr bwMode="auto">
          <a:xfrm>
            <a:off x="9923464" y="4716464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1" name="Line 64"/>
          <p:cNvSpPr>
            <a:spLocks noChangeShapeType="1"/>
          </p:cNvSpPr>
          <p:nvPr/>
        </p:nvSpPr>
        <p:spPr bwMode="auto">
          <a:xfrm>
            <a:off x="9923464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2" name="Text Box 65"/>
          <p:cNvSpPr txBox="1">
            <a:spLocks noChangeArrowheads="1"/>
          </p:cNvSpPr>
          <p:nvPr/>
        </p:nvSpPr>
        <p:spPr bwMode="auto">
          <a:xfrm>
            <a:off x="7624763" y="3249613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59453" name="Text Box 66"/>
          <p:cNvSpPr txBox="1">
            <a:spLocks noChangeArrowheads="1"/>
          </p:cNvSpPr>
          <p:nvPr/>
        </p:nvSpPr>
        <p:spPr bwMode="auto">
          <a:xfrm>
            <a:off x="7519989" y="4260850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cam</a:t>
            </a:r>
          </a:p>
        </p:txBody>
      </p:sp>
      <p:sp>
        <p:nvSpPr>
          <p:cNvPr id="59454" name="Text Box 67"/>
          <p:cNvSpPr txBox="1">
            <a:spLocks noChangeArrowheads="1"/>
          </p:cNvSpPr>
          <p:nvPr/>
        </p:nvSpPr>
        <p:spPr bwMode="auto">
          <a:xfrm>
            <a:off x="7569200" y="521652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usr</a:t>
            </a:r>
          </a:p>
        </p:txBody>
      </p:sp>
      <p:sp>
        <p:nvSpPr>
          <p:cNvPr id="59455" name="Text Box 68"/>
          <p:cNvSpPr txBox="1">
            <a:spLocks noChangeArrowheads="1"/>
          </p:cNvSpPr>
          <p:nvPr/>
        </p:nvSpPr>
        <p:spPr bwMode="auto">
          <a:xfrm>
            <a:off x="9671050" y="3235326"/>
            <a:ext cx="503664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addr</a:t>
            </a:r>
          </a:p>
        </p:txBody>
      </p:sp>
      <p:sp>
        <p:nvSpPr>
          <p:cNvPr id="59456" name="Text Box 69"/>
          <p:cNvSpPr txBox="1">
            <a:spLocks noChangeArrowheads="1"/>
          </p:cNvSpPr>
          <p:nvPr/>
        </p:nvSpPr>
        <p:spPr bwMode="auto">
          <a:xfrm>
            <a:off x="9734550" y="424656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59457" name="Text Box 70"/>
          <p:cNvSpPr txBox="1">
            <a:spLocks noChangeArrowheads="1"/>
          </p:cNvSpPr>
          <p:nvPr/>
        </p:nvSpPr>
        <p:spPr bwMode="auto">
          <a:xfrm>
            <a:off x="9732963" y="520223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34</a:t>
            </a:r>
          </a:p>
        </p:txBody>
      </p:sp>
      <p:sp>
        <p:nvSpPr>
          <p:cNvPr id="59458" name="Text Box 71"/>
          <p:cNvSpPr txBox="1">
            <a:spLocks noChangeArrowheads="1"/>
          </p:cNvSpPr>
          <p:nvPr/>
        </p:nvSpPr>
        <p:spPr bwMode="auto">
          <a:xfrm>
            <a:off x="9732963" y="610393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56</a:t>
            </a:r>
          </a:p>
        </p:txBody>
      </p:sp>
      <p:sp>
        <p:nvSpPr>
          <p:cNvPr id="59459" name="Text Box 72"/>
          <p:cNvSpPr txBox="1">
            <a:spLocks noChangeArrowheads="1"/>
          </p:cNvSpPr>
          <p:nvPr/>
        </p:nvSpPr>
        <p:spPr bwMode="auto">
          <a:xfrm>
            <a:off x="3473451" y="2895600"/>
            <a:ext cx="1704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generic domains</a:t>
            </a:r>
          </a:p>
        </p:txBody>
      </p:sp>
      <p:sp>
        <p:nvSpPr>
          <p:cNvPr id="59460" name="Text Box 73"/>
          <p:cNvSpPr txBox="1">
            <a:spLocks noChangeArrowheads="1"/>
          </p:cNvSpPr>
          <p:nvPr/>
        </p:nvSpPr>
        <p:spPr bwMode="auto">
          <a:xfrm>
            <a:off x="5673726" y="2895600"/>
            <a:ext cx="17299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country domains</a:t>
            </a:r>
          </a:p>
        </p:txBody>
      </p:sp>
      <p:sp>
        <p:nvSpPr>
          <p:cNvPr id="59461" name="Text Box 74"/>
          <p:cNvSpPr txBox="1">
            <a:spLocks noChangeArrowheads="1"/>
          </p:cNvSpPr>
          <p:nvPr/>
        </p:nvSpPr>
        <p:spPr bwMode="auto">
          <a:xfrm>
            <a:off x="2786064" y="5699125"/>
            <a:ext cx="1612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my.east.bar.edu</a:t>
            </a:r>
          </a:p>
        </p:txBody>
      </p:sp>
      <p:sp>
        <p:nvSpPr>
          <p:cNvPr id="59462" name="Text Box 75"/>
          <p:cNvSpPr txBox="1">
            <a:spLocks noChangeArrowheads="1"/>
          </p:cNvSpPr>
          <p:nvPr/>
        </p:nvSpPr>
        <p:spPr bwMode="auto">
          <a:xfrm>
            <a:off x="6910389" y="5699125"/>
            <a:ext cx="1447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usr.cam.ac.uk</a:t>
            </a:r>
          </a:p>
        </p:txBody>
      </p:sp>
      <p:sp>
        <p:nvSpPr>
          <p:cNvPr id="59463" name="Text Box 76"/>
          <p:cNvSpPr txBox="1">
            <a:spLocks noChangeArrowheads="1"/>
          </p:cNvSpPr>
          <p:nvPr/>
        </p:nvSpPr>
        <p:spPr bwMode="auto">
          <a:xfrm>
            <a:off x="8077200" y="6400800"/>
            <a:ext cx="1460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12.34.56.0/24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000">
                <a:ea typeface="ＭＳ Ｐゴシック" pitchFamily="34" charset="-128"/>
              </a:rPr>
              <a:t>DNS Root Servers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08189" y="1219200"/>
            <a:ext cx="8478837" cy="4648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13 root servers (see </a:t>
            </a:r>
            <a:r>
              <a:rPr lang="en-US" smtClean="0">
                <a:ea typeface="ＭＳ Ｐゴシック" pitchFamily="34" charset="-128"/>
                <a:hlinkClick r:id="rId3"/>
              </a:rPr>
              <a:t>http://www.root-servers.org/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Labeled A through M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400801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605323B-2783-421F-9A0A-D3DEDA2A2EEA}" type="slidenum">
              <a:rPr lang="en-US">
                <a:latin typeface="Courier New" pitchFamily="49" charset="0"/>
              </a:rPr>
              <a:pPr/>
              <a:t>3</a:t>
            </a:fld>
            <a:endParaRPr lang="en-US">
              <a:latin typeface="Courier New" pitchFamily="49" charset="0"/>
            </a:endParaRPr>
          </a:p>
        </p:txBody>
      </p:sp>
      <p:sp>
        <p:nvSpPr>
          <p:cNvPr id="61445" name="AutoShape 4"/>
          <p:cNvSpPr>
            <a:spLocks noChangeAspect="1" noChangeArrowheads="1"/>
          </p:cNvSpPr>
          <p:nvPr/>
        </p:nvSpPr>
        <p:spPr bwMode="auto">
          <a:xfrm>
            <a:off x="2005014" y="3165476"/>
            <a:ext cx="7234237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46" name="Picture 5" descr="worl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1" y="4141788"/>
            <a:ext cx="5400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Freeform 6"/>
          <p:cNvSpPr>
            <a:spLocks/>
          </p:cNvSpPr>
          <p:nvPr/>
        </p:nvSpPr>
        <p:spPr bwMode="auto">
          <a:xfrm>
            <a:off x="4129088" y="33432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1797050" y="5719764"/>
            <a:ext cx="28511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B USC-ISI Marina del Rey, CA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L ICANN Los Angeles, CA</a:t>
            </a:r>
          </a:p>
          <a:p>
            <a:pPr eaLnBrk="0" hangingPunct="0"/>
            <a:endParaRPr lang="en-US" sz="1500">
              <a:latin typeface="Times New Roman" pitchFamily="18" charset="0"/>
            </a:endParaRPr>
          </a:p>
        </p:txBody>
      </p:sp>
      <p:sp>
        <p:nvSpPr>
          <p:cNvPr id="61449" name="Freeform 8"/>
          <p:cNvSpPr>
            <a:spLocks/>
          </p:cNvSpPr>
          <p:nvPr/>
        </p:nvSpPr>
        <p:spPr bwMode="auto">
          <a:xfrm>
            <a:off x="3276600" y="50419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1693864" y="3886200"/>
            <a:ext cx="257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E NASA Mt View, CA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F  Internet Software C. Palo Alto, CA (and 17 other locations)</a:t>
            </a:r>
          </a:p>
          <a:p>
            <a:pPr eaLnBrk="0" hangingPunct="0"/>
            <a:endParaRPr lang="en-US" sz="1500">
              <a:latin typeface="Times New Roman" pitchFamily="18" charset="0"/>
            </a:endParaRPr>
          </a:p>
        </p:txBody>
      </p:sp>
      <p:sp>
        <p:nvSpPr>
          <p:cNvPr id="61451" name="Freeform 10"/>
          <p:cNvSpPr>
            <a:spLocks/>
          </p:cNvSpPr>
          <p:nvPr/>
        </p:nvSpPr>
        <p:spPr bwMode="auto">
          <a:xfrm flipV="1">
            <a:off x="2971801" y="4724400"/>
            <a:ext cx="1235075" cy="24288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6950076" y="3646488"/>
            <a:ext cx="24987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r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I </a:t>
            </a:r>
            <a:r>
              <a:rPr lang="en-US" sz="1500">
                <a:latin typeface="Arial" pitchFamily="34" charset="0"/>
              </a:rPr>
              <a:t>Autonomica,</a:t>
            </a: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 Stockholm (plus 3 other locations)</a:t>
            </a:r>
          </a:p>
        </p:txBody>
      </p:sp>
      <p:sp>
        <p:nvSpPr>
          <p:cNvPr id="61453" name="Freeform 12"/>
          <p:cNvSpPr>
            <a:spLocks/>
          </p:cNvSpPr>
          <p:nvPr/>
        </p:nvSpPr>
        <p:spPr bwMode="auto">
          <a:xfrm>
            <a:off x="6400800" y="4038600"/>
            <a:ext cx="914400" cy="60960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6899276" y="3292476"/>
            <a:ext cx="4378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K RIPE London (+ Amsterdam, Frankfurt)</a:t>
            </a:r>
            <a:endParaRPr lang="en-US" sz="1500">
              <a:latin typeface="Times New Roman" pitchFamily="18" charset="0"/>
            </a:endParaRPr>
          </a:p>
        </p:txBody>
      </p:sp>
      <p:sp>
        <p:nvSpPr>
          <p:cNvPr id="61455" name="Freeform 14"/>
          <p:cNvSpPr>
            <a:spLocks/>
          </p:cNvSpPr>
          <p:nvPr/>
        </p:nvSpPr>
        <p:spPr bwMode="auto">
          <a:xfrm>
            <a:off x="6094414" y="3509964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8950326" y="4438650"/>
            <a:ext cx="156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m WIDE Tokyo</a:t>
            </a:r>
            <a:endParaRPr lang="en-US" sz="1500">
              <a:latin typeface="Times New Roman" pitchFamily="18" charset="0"/>
            </a:endParaRPr>
          </a:p>
        </p:txBody>
      </p:sp>
      <p:sp>
        <p:nvSpPr>
          <p:cNvPr id="61457" name="Freeform 16"/>
          <p:cNvSpPr>
            <a:spLocks/>
          </p:cNvSpPr>
          <p:nvPr/>
        </p:nvSpPr>
        <p:spPr bwMode="auto">
          <a:xfrm>
            <a:off x="8375650" y="4648200"/>
            <a:ext cx="539750" cy="2921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4189413" y="2438401"/>
            <a:ext cx="39036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A Verisign, Dulles, VA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C Cogent, Herndon, VA (also Los Angeles)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D U Maryland College Park, MD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G US DoD Vienna, VA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H ARL Aberdeen, MD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J Verisign, ( 11 locations)</a:t>
            </a:r>
          </a:p>
          <a:p>
            <a:pPr eaLnBrk="0" hangingPunct="0"/>
            <a:endParaRPr lang="en-US" sz="15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0" y="1143000"/>
            <a:ext cx="2514600" cy="762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DoS attacks on DNS Availability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Feb. 6, 2007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Botnet attack on the 13 Internet DNS root servers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Lasted 2.5 hours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None crashed, but two performed badly: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g-root (DoD),   l-root  (ICANN)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Most other root servers use anycast</a:t>
            </a:r>
          </a:p>
        </p:txBody>
      </p:sp>
      <p:sp>
        <p:nvSpPr>
          <p:cNvPr id="6349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5726D-D667-4B6C-B355-FEF4071EA12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Defense: Replication and Caching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138" y="1219200"/>
            <a:ext cx="78914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315200" y="63246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source: wikipedia</a:t>
            </a:r>
          </a:p>
        </p:txBody>
      </p:sp>
      <p:sp>
        <p:nvSpPr>
          <p:cNvPr id="6554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1735E9-F56B-4AD3-92B0-1A395AB46B7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  <a:cs typeface="Calibri" pitchFamily="34" charset="0"/>
              </a:rPr>
              <a:t>Denial-of-Service Attacks on Hosts</a:t>
            </a:r>
            <a:endParaRPr lang="en-US" sz="240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1"/>
            <a:ext cx="7848600" cy="5045075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en-US" sz="240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362200" y="5481638"/>
            <a:ext cx="7620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kumimoji="1" lang="en-US" sz="2400">
                <a:latin typeface="Calibri" pitchFamily="34" charset="0"/>
                <a:cs typeface="Calibri" pitchFamily="34" charset="0"/>
              </a:rPr>
              <a:t>580,000 open resolvers on Internet  (Kaminsky-Shiffman’06)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441951" y="3992563"/>
            <a:ext cx="1490663" cy="838200"/>
          </a:xfrm>
          <a:prstGeom prst="rect">
            <a:avLst/>
          </a:prstGeom>
          <a:solidFill>
            <a:srgbClr val="BC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  <a:cs typeface="Calibri" pitchFamily="34" charset="0"/>
              </a:rPr>
              <a:t>DNS</a:t>
            </a:r>
            <a:br>
              <a:rPr lang="en-US" sz="2400">
                <a:latin typeface="Calibri" pitchFamily="34" charset="0"/>
                <a:cs typeface="Calibri" pitchFamily="34" charset="0"/>
              </a:rPr>
            </a:br>
            <a:r>
              <a:rPr lang="en-US" sz="2400">
                <a:latin typeface="Calibri" pitchFamily="34" charset="0"/>
                <a:cs typeface="Calibri" pitchFamily="34" charset="0"/>
              </a:rPr>
              <a:t>Server</a:t>
            </a:r>
          </a:p>
        </p:txBody>
      </p:sp>
      <p:pic>
        <p:nvPicPr>
          <p:cNvPr id="67590" name="Picture 6" descr="j02394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1550" y="3535363"/>
            <a:ext cx="762000" cy="6413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057400" y="4198938"/>
            <a:ext cx="10493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  <a:cs typeface="Calibri" pitchFamily="34" charset="0"/>
              </a:rPr>
              <a:t>DoS</a:t>
            </a:r>
            <a:br>
              <a:rPr lang="en-US" sz="2400">
                <a:latin typeface="Calibri" pitchFamily="34" charset="0"/>
                <a:cs typeface="Calibri" pitchFamily="34" charset="0"/>
              </a:rPr>
            </a:br>
            <a:r>
              <a:rPr lang="en-US" sz="2400"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pic>
        <p:nvPicPr>
          <p:cNvPr id="67592" name="Picture 8" descr="j02394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750" y="3535363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9090026" y="4198938"/>
            <a:ext cx="9747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  <a:cs typeface="Calibri" pitchFamily="34" charset="0"/>
              </a:rPr>
              <a:t>DoS</a:t>
            </a:r>
            <a:br>
              <a:rPr lang="en-US" sz="2400">
                <a:latin typeface="Calibri" pitchFamily="34" charset="0"/>
                <a:cs typeface="Calibri" pitchFamily="34" charset="0"/>
              </a:rPr>
            </a:br>
            <a:r>
              <a:rPr lang="en-US" sz="2400">
                <a:latin typeface="Calibri" pitchFamily="34" charset="0"/>
                <a:cs typeface="Calibri" pitchFamily="34" charset="0"/>
              </a:rPr>
              <a:t>Target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03550" y="2620964"/>
            <a:ext cx="2590800" cy="1531937"/>
            <a:chOff x="816" y="724"/>
            <a:chExt cx="1632" cy="965"/>
          </a:xfrm>
        </p:grpSpPr>
        <p:sp>
          <p:nvSpPr>
            <p:cNvPr id="67601" name="Line 11"/>
            <p:cNvSpPr>
              <a:spLocks noChangeShapeType="1"/>
            </p:cNvSpPr>
            <p:nvPr/>
          </p:nvSpPr>
          <p:spPr bwMode="auto">
            <a:xfrm>
              <a:off x="816" y="13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02" name="Line 12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03" name="Text Box 13"/>
            <p:cNvSpPr txBox="1">
              <a:spLocks noChangeArrowheads="1"/>
            </p:cNvSpPr>
            <p:nvPr/>
          </p:nvSpPr>
          <p:spPr bwMode="auto">
            <a:xfrm>
              <a:off x="885" y="724"/>
              <a:ext cx="1436" cy="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DNS Query</a:t>
              </a:r>
              <a:br>
                <a:rPr lang="en-US" sz="2400">
                  <a:latin typeface="Calibri" pitchFamily="34" charset="0"/>
                  <a:cs typeface="Calibri" pitchFamily="34" charset="0"/>
                </a:rPr>
              </a:br>
              <a:r>
                <a:rPr lang="en-US" sz="2400">
                  <a:latin typeface="Calibri" pitchFamily="34" charset="0"/>
                  <a:cs typeface="Calibri" pitchFamily="34" charset="0"/>
                </a:rPr>
                <a:t>SrcIP: DoS Target</a:t>
              </a:r>
            </a:p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endParaRPr lang="en-US" sz="1400">
                <a:latin typeface="Calibri" pitchFamily="34" charset="0"/>
                <a:cs typeface="Calibri" pitchFamily="34" charset="0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    (60 bytes)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661150" y="2697163"/>
            <a:ext cx="2743200" cy="1409700"/>
            <a:chOff x="3120" y="772"/>
            <a:chExt cx="1728" cy="888"/>
          </a:xfrm>
        </p:grpSpPr>
        <p:sp>
          <p:nvSpPr>
            <p:cNvPr id="67598" name="Line 15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599" name="Line 16"/>
            <p:cNvSpPr>
              <a:spLocks noChangeShapeType="1"/>
            </p:cNvSpPr>
            <p:nvPr/>
          </p:nvSpPr>
          <p:spPr bwMode="auto">
            <a:xfrm>
              <a:off x="3120" y="1344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00" name="Text Box 17"/>
            <p:cNvSpPr txBox="1">
              <a:spLocks noChangeArrowheads="1"/>
            </p:cNvSpPr>
            <p:nvPr/>
          </p:nvSpPr>
          <p:spPr bwMode="auto">
            <a:xfrm>
              <a:off x="3407" y="772"/>
              <a:ext cx="1270" cy="8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endParaRPr lang="en-US" sz="2400">
                <a:latin typeface="Calibri" pitchFamily="34" charset="0"/>
                <a:cs typeface="Calibri" pitchFamily="34" charset="0"/>
              </a:endParaRPr>
            </a:p>
            <a:p>
              <a:pPr eaLnBrk="0" hangingPunct="0">
                <a:lnSpc>
                  <a:spcPct val="80000"/>
                </a:lnSpc>
                <a:buClr>
                  <a:schemeClr val="accent2"/>
                </a:buClr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DNS Response</a:t>
              </a:r>
            </a:p>
            <a:p>
              <a:pPr eaLnBrk="0" hangingPunct="0">
                <a:lnSpc>
                  <a:spcPct val="80000"/>
                </a:lnSpc>
                <a:buClr>
                  <a:schemeClr val="accent2"/>
                </a:buClr>
              </a:pPr>
              <a:endParaRPr lang="en-US" sz="2800">
                <a:latin typeface="Calibri" pitchFamily="34" charset="0"/>
                <a:cs typeface="Calibri" pitchFamily="34" charset="0"/>
              </a:endParaRPr>
            </a:p>
            <a:p>
              <a:pPr eaLnBrk="0" hangingPunct="0">
                <a:lnSpc>
                  <a:spcPct val="80000"/>
                </a:lnSpc>
                <a:buClr>
                  <a:schemeClr val="accent2"/>
                </a:buClr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(3000 bytes)</a:t>
              </a:r>
            </a:p>
          </p:txBody>
        </p:sp>
      </p:grpSp>
      <p:sp>
        <p:nvSpPr>
          <p:cNvPr id="67596" name="Text Box 18"/>
          <p:cNvSpPr txBox="1">
            <a:spLocks noChangeArrowheads="1"/>
          </p:cNvSpPr>
          <p:nvPr/>
        </p:nvSpPr>
        <p:spPr bwMode="auto">
          <a:xfrm>
            <a:off x="4572001" y="1600200"/>
            <a:ext cx="3184525" cy="584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40  amplification</a:t>
            </a:r>
          </a:p>
        </p:txBody>
      </p:sp>
      <p:sp>
        <p:nvSpPr>
          <p:cNvPr id="6759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745FBA-4A83-48EA-A2C5-F3154A29A451}" type="slidenum">
              <a:rPr lang="en-US">
                <a:latin typeface="Calibri" pitchFamily="34" charset="0"/>
                <a:cs typeface="Calibri" pitchFamily="34" charset="0"/>
              </a:rPr>
              <a:pPr/>
              <a:t>6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2"/>
          <p:cNvSpPr>
            <a:spLocks noChangeArrowheads="1"/>
          </p:cNvSpPr>
          <p:nvPr/>
        </p:nvSpPr>
        <p:spPr bwMode="auto">
          <a:xfrm>
            <a:off x="3425825" y="2133600"/>
            <a:ext cx="10668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1" lang="en-US" altLang="ja-JP">
                <a:latin typeface="Calibri" pitchFamily="34" charset="0"/>
                <a:cs typeface="Calibri" pitchFamily="34" charset="0"/>
              </a:rPr>
              <a:t>attacker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Preventing Amplification Attacks</a:t>
            </a:r>
          </a:p>
        </p:txBody>
      </p:sp>
      <p:pic>
        <p:nvPicPr>
          <p:cNvPr id="69636" name="Picture 4" descr="p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5029201"/>
            <a:ext cx="7969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876800" y="25146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H="1">
            <a:off x="5867400" y="3048000"/>
            <a:ext cx="1143000" cy="1524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24401" y="2057400"/>
            <a:ext cx="1930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ip spoofed packets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 rot="-3241179">
            <a:off x="5710829" y="3469759"/>
            <a:ext cx="81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replies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135564" y="5802314"/>
            <a:ext cx="878767" cy="430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sz="2200"/>
              <a:t>victim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086600" y="2057400"/>
            <a:ext cx="1066800" cy="1066800"/>
          </a:xfrm>
          <a:prstGeom prst="ellipse">
            <a:avLst/>
          </a:prstGeom>
          <a:solidFill>
            <a:srgbClr val="BCEE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1" lang="en-US" altLang="ja-JP">
                <a:latin typeface="Calibri" pitchFamily="34" charset="0"/>
                <a:cs typeface="Calibri" pitchFamily="34" charset="0"/>
              </a:rPr>
              <a:t>open</a:t>
            </a:r>
          </a:p>
          <a:p>
            <a:r>
              <a:rPr kumimoji="1" lang="en-US" altLang="ja-JP">
                <a:latin typeface="Calibri" pitchFamily="34" charset="0"/>
                <a:cs typeface="Calibri" pitchFamily="34" charset="0"/>
              </a:rPr>
              <a:t>amplifier</a:t>
            </a:r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2209801" y="3810001"/>
            <a:ext cx="3152775" cy="1285875"/>
          </a:xfrm>
          <a:prstGeom prst="wedgeRoundRectCallout">
            <a:avLst>
              <a:gd name="adj1" fmla="val 33435"/>
              <a:gd name="adj2" fmla="val -1256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ja-JP" sz="3200">
                <a:latin typeface="Calibri" pitchFamily="34" charset="0"/>
                <a:cs typeface="Calibri" pitchFamily="34" charset="0"/>
              </a:rPr>
              <a:t>prevent</a:t>
            </a:r>
          </a:p>
          <a:p>
            <a:r>
              <a:rPr kumimoji="1" lang="en-US" altLang="ja-JP" sz="3200">
                <a:latin typeface="Calibri" pitchFamily="34" charset="0"/>
                <a:cs typeface="Calibri" pitchFamily="34" charset="0"/>
              </a:rPr>
              <a:t>ip spoofing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6019800" y="3200400"/>
            <a:ext cx="1143000" cy="1524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6172200" y="3352800"/>
            <a:ext cx="1143000" cy="1524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flipH="1">
            <a:off x="6324600" y="3505200"/>
            <a:ext cx="1143000" cy="1524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7" name="AutoShape 15"/>
          <p:cNvSpPr>
            <a:spLocks noChangeArrowheads="1"/>
          </p:cNvSpPr>
          <p:nvPr/>
        </p:nvSpPr>
        <p:spPr bwMode="auto">
          <a:xfrm>
            <a:off x="7086600" y="3810000"/>
            <a:ext cx="3276600" cy="1295400"/>
          </a:xfrm>
          <a:prstGeom prst="wedgeRoundRectCallout">
            <a:avLst>
              <a:gd name="adj1" fmla="val -27569"/>
              <a:gd name="adj2" fmla="val -1021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ja-JP" sz="3200">
                <a:latin typeface="Calibri" pitchFamily="34" charset="0"/>
                <a:cs typeface="Calibri" pitchFamily="34" charset="0"/>
              </a:rPr>
              <a:t>disable</a:t>
            </a:r>
          </a:p>
          <a:p>
            <a:r>
              <a:rPr kumimoji="1" lang="en-US" altLang="ja-JP" sz="3200">
                <a:latin typeface="Calibri" pitchFamily="34" charset="0"/>
                <a:cs typeface="Calibri" pitchFamily="34" charset="0"/>
              </a:rPr>
              <a:t>open amplifiers</a:t>
            </a:r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876800" y="26670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4876800" y="28194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4876800" y="2971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1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6748F-29CD-4837-BF34-E1E421F6AB0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DNS Integrity and the TLD Operators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If domain name doesn’t exist, DNS should return NXDOMAIN (non-existant domain) msg</a:t>
            </a:r>
          </a:p>
          <a:p>
            <a:r>
              <a:rPr lang="en-US" smtClean="0">
                <a:ea typeface="ＭＳ Ｐゴシック" pitchFamily="34" charset="-128"/>
              </a:rPr>
              <a:t>Verisign instead creates wildcard records for all </a:t>
            </a:r>
            <a:r>
              <a:rPr lang="en-US" smtClean="0">
                <a:ea typeface="ＭＳ Ｐゴシック" pitchFamily="34" charset="-128"/>
                <a:hlinkClick r:id="rId3" tooltip=".com"/>
              </a:rPr>
              <a:t>.com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smtClean="0">
                <a:ea typeface="ＭＳ Ｐゴシック" pitchFamily="34" charset="-128"/>
                <a:hlinkClick r:id="rId4" tooltip=".net"/>
              </a:rPr>
              <a:t>.net</a:t>
            </a:r>
            <a:r>
              <a:rPr lang="en-US" smtClean="0">
                <a:ea typeface="ＭＳ Ｐゴシック" pitchFamily="34" charset="-128"/>
              </a:rPr>
              <a:t> names not yet registered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September 15 – October 4, 2003</a:t>
            </a:r>
          </a:p>
          <a:p>
            <a:r>
              <a:rPr lang="en-US" smtClean="0">
                <a:ea typeface="ＭＳ Ｐゴシック" pitchFamily="34" charset="-128"/>
              </a:rPr>
              <a:t>Redirection for these domain names to Verisign web portal:  “to help you search”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And serve you ads…and get “sponsored” search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Verisign and online advertising companies make $$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BF405B-B79D-4BEE-A11D-05EEDFB91AA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DNS Integrity: Cache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Was answer from an authoritative server?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Or from somebody else?</a:t>
            </a:r>
          </a:p>
          <a:p>
            <a:r>
              <a:rPr lang="en-US" smtClean="0">
                <a:ea typeface="ＭＳ Ｐゴシック" pitchFamily="34" charset="-128"/>
              </a:rPr>
              <a:t>DNS cache poisoning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Client asks for www.evil.com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Nameserver authoritative for www.evil.com returns additional section for (www.cnn.com, 1.2.3.4, A)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Thanks!  I won’t bother check what I asked for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E87438-4A3E-41A6-861C-1DD1163CB82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38085</TotalTime>
  <Words>754</Words>
  <Application>Microsoft Office PowerPoint</Application>
  <PresentationFormat>Custom</PresentationFormat>
  <Paragraphs>188</Paragraphs>
  <Slides>15</Slides>
  <Notes>11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Module 7.11 DNS Security</vt:lpstr>
      <vt:lpstr>Hierarchical Naming in DNS</vt:lpstr>
      <vt:lpstr>DNS Root Servers</vt:lpstr>
      <vt:lpstr>DoS attacks on DNS Availability</vt:lpstr>
      <vt:lpstr>Defense: Replication and Caching</vt:lpstr>
      <vt:lpstr>Denial-of-Service Attacks on Hosts</vt:lpstr>
      <vt:lpstr>Preventing Amplification Attacks</vt:lpstr>
      <vt:lpstr>DNS Integrity and the TLD Operators</vt:lpstr>
      <vt:lpstr>DNS Integrity: Cache Poisoning</vt:lpstr>
      <vt:lpstr>DNS Integrity: DNS Hijacking</vt:lpstr>
      <vt:lpstr>Let’s strongly believe the answer! Enter DNSSEC</vt:lpstr>
      <vt:lpstr>PK-DNSSEC (Public Key)</vt:lpstr>
      <vt:lpstr>Verifying the Tree</vt:lpstr>
      <vt:lpstr>Conclusions</vt:lpstr>
      <vt:lpstr>Lecture 7: Network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3784</cp:revision>
  <dcterms:created xsi:type="dcterms:W3CDTF">2016-03-11T05:13:48Z</dcterms:created>
  <dcterms:modified xsi:type="dcterms:W3CDTF">2017-04-10T05:09:06Z</dcterms:modified>
</cp:coreProperties>
</file>