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91" r:id="rId3"/>
    <p:sldId id="392" r:id="rId4"/>
    <p:sldId id="497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19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51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35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930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2130427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7: Modules 7.1-7.10</a:t>
            </a:r>
            <a:br>
              <a:rPr lang="en-US" dirty="0" smtClean="0"/>
            </a:br>
            <a:r>
              <a:rPr lang="en-US" dirty="0" smtClean="0"/>
              <a:t>Network Security</a:t>
            </a:r>
            <a:br>
              <a:rPr lang="en-US" dirty="0" smtClean="0"/>
            </a:br>
            <a:r>
              <a:rPr lang="en-US" dirty="0" smtClean="0"/>
              <a:t> CSE 628/628A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Sandeep K. Shukla</a:t>
            </a:r>
          </a:p>
          <a:p>
            <a:r>
              <a:rPr lang="en-US" dirty="0" smtClean="0"/>
              <a:t>Indian Institute of Technology Kanpur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2B56-C43D-42DB-9B61-4B3A4A32ACD5}" type="slidenum">
              <a:rPr lang="en-US"/>
              <a:pPr/>
              <a:t>10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Strategy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public key is used to encrypt a message that can be decrypted only by the matching private key.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Bob can use Alice’s public key to encrypt messages.  Only Alice can decrypt the message.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Similarly, Alice can also use Bob’s public key.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Alice and Bob exchange information, each keeping a secret to themselves.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secrets that they keep allow them to compute a shared secret.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Since Eve lacks either of these secrets she is unable to compute the shared secret.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F3B3-532D-4BE1-9F4F-BA9D6D57B951}" type="slidenum">
              <a:rPr lang="en-US"/>
              <a:pPr/>
              <a:t>11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Simplified Math Tricks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Public key cryptography is based on the mathematical concept of multiplicative inverse.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Multiplicative inverses are two numbers that when multiplied equals one (e.g., 7 x 1/7 = 1)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modular mathematics, two whole numbers are inverses if they multiply to 1 (e.g., 3 x 7 mod 10 = 1)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 modular inverse pairs to create public and private keys.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Message is 4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 scramble it, use 4 X 3 mod 10 = 2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 recover it, use 2 x 7 mod 10 = 4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security of public key systems depends on the difficulty of calculating inverses.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3D41-66BC-431A-B1A8-B819047DEF81}" type="slidenum">
              <a:rPr lang="en-US"/>
              <a:pPr/>
              <a:t>12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Algorithms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131" y="1219200"/>
            <a:ext cx="10972800" cy="5334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Also called public-key algorithms.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Encryption key is different from decryption key.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Furthermore, one cannot be calculated from other.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Encryption key is often called the </a:t>
            </a:r>
            <a:r>
              <a:rPr lang="en-US" sz="2800" b="1" dirty="0"/>
              <a:t>public key</a:t>
            </a:r>
            <a:r>
              <a:rPr lang="en-US" sz="2800" dirty="0"/>
              <a:t> and decryption key is often called the </a:t>
            </a:r>
            <a:r>
              <a:rPr lang="en-US" sz="2800" b="1" dirty="0"/>
              <a:t>private key</a:t>
            </a:r>
            <a:r>
              <a:rPr lang="en-US" sz="28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Advantages: better key management.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Disadvantages: slower, more complex.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Both techniques are complementary.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Examples: RSA, </a:t>
            </a:r>
            <a:r>
              <a:rPr lang="en-US" sz="2800" dirty="0" err="1"/>
              <a:t>Diffie</a:t>
            </a:r>
            <a:r>
              <a:rPr lang="en-US" sz="2800" dirty="0"/>
              <a:t>-Hellman, El Gamal,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Boneh</a:t>
            </a:r>
            <a:r>
              <a:rPr lang="en-US" dirty="0" smtClean="0"/>
              <a:t> (Stanford University)</a:t>
            </a:r>
          </a:p>
          <a:p>
            <a:r>
              <a:rPr lang="en-US" dirty="0" smtClean="0"/>
              <a:t>John C. Mitchell (Stanford University)</a:t>
            </a:r>
          </a:p>
          <a:p>
            <a:r>
              <a:rPr lang="en-US" dirty="0" smtClean="0"/>
              <a:t>Nicolai </a:t>
            </a:r>
            <a:r>
              <a:rPr lang="en-US" dirty="0" err="1" smtClean="0"/>
              <a:t>Zeldovich</a:t>
            </a:r>
            <a:r>
              <a:rPr lang="en-US" dirty="0" smtClean="0"/>
              <a:t> (MIT)</a:t>
            </a:r>
          </a:p>
          <a:p>
            <a:r>
              <a:rPr lang="en-US" dirty="0" err="1" smtClean="0"/>
              <a:t>Jungmin</a:t>
            </a:r>
            <a:r>
              <a:rPr lang="en-US" dirty="0" smtClean="0"/>
              <a:t> Park (Virginia Tech)</a:t>
            </a:r>
          </a:p>
          <a:p>
            <a:r>
              <a:rPr lang="en-US" dirty="0" smtClean="0"/>
              <a:t>Patrick Schaumont (Virginia Tech)</a:t>
            </a:r>
          </a:p>
          <a:p>
            <a:r>
              <a:rPr lang="en-US" dirty="0" smtClean="0"/>
              <a:t>C. Edward Chow 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Hodigere</a:t>
            </a:r>
            <a:endParaRPr lang="en-US" dirty="0" smtClean="0"/>
          </a:p>
          <a:p>
            <a:r>
              <a:rPr lang="en-US" dirty="0" smtClean="0">
                <a:ea typeface="ＭＳ Ｐゴシック" pitchFamily="34" charset="-128"/>
              </a:rPr>
              <a:t>Mike Freedman, Princeton University</a:t>
            </a:r>
          </a:p>
          <a:p>
            <a:r>
              <a:rPr lang="en-US" dirty="0" smtClean="0">
                <a:ea typeface="ＭＳ Ｐゴシック" pitchFamily="34" charset="-128"/>
              </a:rPr>
              <a:t>Scott </a:t>
            </a:r>
            <a:r>
              <a:rPr lang="en-US" dirty="0" err="1" smtClean="0">
                <a:ea typeface="ＭＳ Ｐゴシック" pitchFamily="34" charset="-128"/>
              </a:rPr>
              <a:t>Midkiff</a:t>
            </a:r>
            <a:r>
              <a:rPr lang="en-US" dirty="0" smtClean="0">
                <a:ea typeface="ＭＳ Ｐゴシック" pitchFamily="34" charset="-128"/>
              </a:rPr>
              <a:t>, Virginia Tech</a:t>
            </a:r>
          </a:p>
          <a:p>
            <a:r>
              <a:rPr lang="en-US" dirty="0" smtClean="0">
                <a:ea typeface="ＭＳ Ｐゴシック" pitchFamily="34" charset="-128"/>
              </a:rPr>
              <a:t>Insup Lee, University of Pennsylvania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Web Resources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7: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6 Modules on basic Cryptography and network security</a:t>
            </a:r>
          </a:p>
          <a:p>
            <a:pPr lvl="1"/>
            <a:r>
              <a:rPr lang="en-US" dirty="0" smtClean="0"/>
              <a:t>Module 7.1:  Basic Cryptography</a:t>
            </a:r>
          </a:p>
          <a:p>
            <a:pPr lvl="1"/>
            <a:r>
              <a:rPr lang="en-US" dirty="0" smtClean="0"/>
              <a:t>Module 7.2:  Public Key Crypto</a:t>
            </a:r>
          </a:p>
          <a:p>
            <a:pPr lvl="1"/>
            <a:r>
              <a:rPr lang="en-US" dirty="0" smtClean="0"/>
              <a:t>Module 7.3:  RSA Public Key Crypto System</a:t>
            </a:r>
          </a:p>
          <a:p>
            <a:pPr lvl="1"/>
            <a:r>
              <a:rPr lang="en-US" dirty="0" smtClean="0"/>
              <a:t>Module 7.4:  Digital Signatures and Hash Functions</a:t>
            </a:r>
          </a:p>
          <a:p>
            <a:pPr lvl="1"/>
            <a:r>
              <a:rPr lang="en-US" dirty="0" smtClean="0"/>
              <a:t>Module 7.5:  Public Key Distribution</a:t>
            </a:r>
          </a:p>
          <a:p>
            <a:pPr lvl="1"/>
            <a:r>
              <a:rPr lang="en-US" dirty="0" smtClean="0"/>
              <a:t>Module 7.6:  Real World Protocols</a:t>
            </a:r>
          </a:p>
          <a:p>
            <a:pPr lvl="1"/>
            <a:r>
              <a:rPr lang="en-US" dirty="0" smtClean="0"/>
              <a:t>Module 7.7:  Network Security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7.2</a:t>
            </a:r>
            <a:br>
              <a:rPr lang="en-US" dirty="0" smtClean="0"/>
            </a:br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0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E0D-71BB-41FD-B92E-28AF661B24C6}" type="slidenum">
              <a:rPr lang="en-US"/>
              <a:pPr/>
              <a:t>5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Key Cryptography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572000" y="289560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4419600" y="2819400"/>
            <a:ext cx="685800" cy="6858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6477000" y="2781300"/>
            <a:ext cx="685800" cy="6858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6613525" y="286067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</a:t>
            </a:r>
          </a:p>
        </p:txBody>
      </p:sp>
      <p:sp>
        <p:nvSpPr>
          <p:cNvPr id="317447" name="Line 7"/>
          <p:cNvSpPr>
            <a:spLocks noChangeShapeType="1"/>
          </p:cNvSpPr>
          <p:nvPr/>
        </p:nvSpPr>
        <p:spPr bwMode="auto">
          <a:xfrm>
            <a:off x="36576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Line 8"/>
          <p:cNvSpPr>
            <a:spLocks noChangeShapeType="1"/>
          </p:cNvSpPr>
          <p:nvPr/>
        </p:nvSpPr>
        <p:spPr bwMode="auto">
          <a:xfrm>
            <a:off x="71628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3886200" y="2667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M</a:t>
            </a:r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5638800" y="2667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/>
              <a:t>C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7239000" y="2667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M</a:t>
            </a:r>
          </a:p>
        </p:txBody>
      </p:sp>
      <p:sp>
        <p:nvSpPr>
          <p:cNvPr id="317452" name="Line 12"/>
          <p:cNvSpPr>
            <a:spLocks noChangeShapeType="1"/>
          </p:cNvSpPr>
          <p:nvPr/>
        </p:nvSpPr>
        <p:spPr bwMode="auto">
          <a:xfrm>
            <a:off x="51054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3048000" y="3962401"/>
            <a:ext cx="594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K</a:t>
            </a:r>
            <a:r>
              <a:rPr lang="en-US" baseline="-25000">
                <a:latin typeface="Comic Sans MS" pitchFamily="66" charset="0"/>
              </a:rPr>
              <a:t>R(pub)</a:t>
            </a:r>
            <a:r>
              <a:rPr lang="en-US">
                <a:latin typeface="Comic Sans MS" pitchFamily="66" charset="0"/>
              </a:rPr>
              <a:t> is Receiver’s public key and K</a:t>
            </a:r>
            <a:r>
              <a:rPr lang="en-US" baseline="-25000">
                <a:latin typeface="Comic Sans MS" pitchFamily="66" charset="0"/>
              </a:rPr>
              <a:t>R(pri) </a:t>
            </a:r>
            <a:r>
              <a:rPr lang="en-US">
                <a:latin typeface="Comic Sans MS" pitchFamily="66" charset="0"/>
              </a:rPr>
              <a:t>is Receiver’s private key.</a:t>
            </a: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67818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4479926" y="1793875"/>
            <a:ext cx="1082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/>
              <a:t>K</a:t>
            </a:r>
            <a:r>
              <a:rPr lang="en-US" baseline="-25000"/>
              <a:t>R(pub)</a:t>
            </a:r>
            <a:endParaRPr lang="en-US"/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6629400" y="1828800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/>
              <a:t>K</a:t>
            </a:r>
            <a:r>
              <a:rPr lang="en-US" baseline="-25000"/>
              <a:t>R(pri)</a:t>
            </a:r>
            <a:endParaRPr lang="en-US"/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3200400" y="28956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8077200" y="28194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71AD-FE09-4356-8BE7-FD7967258242}" type="slidenum">
              <a:rPr lang="en-US"/>
              <a:pPr/>
              <a:t>6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Establishing Shared Secrete</a:t>
            </a:r>
          </a:p>
        </p:txBody>
      </p:sp>
      <p:pic>
        <p:nvPicPr>
          <p:cNvPr id="403460" name="Picture 4" descr="C:\Program Files\Microsoft Office\Clipart\standard\stddir1\bd05502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352800"/>
            <a:ext cx="1600200" cy="1676400"/>
          </a:xfrm>
          <a:prstGeom prst="rect">
            <a:avLst/>
          </a:prstGeom>
          <a:noFill/>
        </p:spPr>
      </p:pic>
      <p:sp>
        <p:nvSpPr>
          <p:cNvPr id="403461" name="AutoShape 5"/>
          <p:cNvSpPr>
            <a:spLocks noChangeArrowheads="1"/>
          </p:cNvSpPr>
          <p:nvPr/>
        </p:nvSpPr>
        <p:spPr bwMode="auto">
          <a:xfrm>
            <a:off x="3733800" y="1752600"/>
            <a:ext cx="3962400" cy="2590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Internet</a:t>
            </a:r>
          </a:p>
        </p:txBody>
      </p:sp>
      <p:pic>
        <p:nvPicPr>
          <p:cNvPr id="403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648201"/>
            <a:ext cx="15240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3463" name="Picture 7" descr="C:\Program Files\Microsoft Office\Clipart\standard\stddir1\bd06632_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2209800"/>
            <a:ext cx="1682750" cy="1824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0905-451E-4735-90BF-23212CC4F027}" type="slidenum">
              <a:rPr lang="en-US"/>
              <a:pPr/>
              <a:t>7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Alice has an channel for communicating with Bob.</a:t>
            </a:r>
          </a:p>
          <a:p>
            <a:r>
              <a:rPr lang="en-US" sz="2800" dirty="0"/>
              <a:t>Alice and Bob wish to use this channel to </a:t>
            </a:r>
            <a:r>
              <a:rPr lang="en-US" sz="2800" dirty="0" smtClean="0"/>
              <a:t>establish </a:t>
            </a:r>
            <a:r>
              <a:rPr lang="en-US" sz="2800" dirty="0"/>
              <a:t>a shared secret.</a:t>
            </a:r>
          </a:p>
          <a:p>
            <a:r>
              <a:rPr lang="en-US" sz="2800" dirty="0"/>
              <a:t>However, Eve is able to learn everything sent over the channel.</a:t>
            </a:r>
          </a:p>
          <a:p>
            <a:r>
              <a:rPr lang="en-US" sz="2800" dirty="0"/>
              <a:t>If Alice and Bob have no other channel to use, can they establish a shared secret that Eve does not know?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E1-BBDE-4B42-B13A-664234180D4B}" type="slidenum">
              <a:rPr lang="en-US"/>
              <a:pPr/>
              <a:t>8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Public Key Cryptographic Algorithms</a:t>
            </a:r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1941512" y="1376716"/>
            <a:ext cx="77358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 i="1" dirty="0"/>
              <a:t>Find a hard math problem, that is easy to compute in the forward direction, but is difficult to solve in the reverse direction, unless you have some special knowledge.</a:t>
            </a:r>
            <a:endParaRPr lang="en-US" sz="2800" dirty="0"/>
          </a:p>
        </p:txBody>
      </p:sp>
      <p:sp>
        <p:nvSpPr>
          <p:cNvPr id="452612" name="Line 4"/>
          <p:cNvSpPr>
            <a:spLocks noChangeShapeType="1"/>
          </p:cNvSpPr>
          <p:nvPr/>
        </p:nvSpPr>
        <p:spPr bwMode="auto">
          <a:xfrm>
            <a:off x="8001000" y="3886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7848600" y="5257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2614" name="AutoShape 6"/>
          <p:cNvCxnSpPr>
            <a:cxnSpLocks noChangeShapeType="1"/>
          </p:cNvCxnSpPr>
          <p:nvPr/>
        </p:nvCxnSpPr>
        <p:spPr bwMode="auto">
          <a:xfrm flipV="1">
            <a:off x="8077200" y="4038600"/>
            <a:ext cx="16002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452615" name="Oval 7"/>
          <p:cNvSpPr>
            <a:spLocks noChangeArrowheads="1"/>
          </p:cNvSpPr>
          <p:nvPr/>
        </p:nvSpPr>
        <p:spPr bwMode="auto">
          <a:xfrm>
            <a:off x="9067800" y="4233863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H="1">
            <a:off x="8001000" y="4267200"/>
            <a:ext cx="1066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4/20/01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EMTM 553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654-BBAB-4DDE-924B-A98DCB431539}" type="slidenum">
              <a:rPr lang="en-US"/>
              <a:pPr/>
              <a:t>9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 Cryptosystem</a:t>
            </a:r>
          </a:p>
        </p:txBody>
      </p:sp>
      <p:pic>
        <p:nvPicPr>
          <p:cNvPr id="453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76400"/>
            <a:ext cx="7239000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38055</TotalTime>
  <Words>568</Words>
  <Application>Microsoft Office PowerPoint</Application>
  <PresentationFormat>Custom</PresentationFormat>
  <Paragraphs>100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7: Modules 7.1-7.10 Network Security  CSE 628/628A</vt:lpstr>
      <vt:lpstr>Acknowledgements</vt:lpstr>
      <vt:lpstr>Lecture 7: Network Security</vt:lpstr>
      <vt:lpstr>Module 7.2 Public Key Cryptography</vt:lpstr>
      <vt:lpstr>Public Key Cryptography</vt:lpstr>
      <vt:lpstr>Establishing Shared Secrete</vt:lpstr>
      <vt:lpstr>Problem Statement</vt:lpstr>
      <vt:lpstr>Public Key Cryptographic Algorithms</vt:lpstr>
      <vt:lpstr>Public Key Cryptosystem</vt:lpstr>
      <vt:lpstr>General Strategy</vt:lpstr>
      <vt:lpstr>Simplified Math Tricks</vt:lpstr>
      <vt:lpstr>Asymmetric Algorithms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3778</cp:revision>
  <dcterms:created xsi:type="dcterms:W3CDTF">2016-03-11T05:13:48Z</dcterms:created>
  <dcterms:modified xsi:type="dcterms:W3CDTF">2017-03-27T06:33:05Z</dcterms:modified>
</cp:coreProperties>
</file>