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498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99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500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501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50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90" r:id="rId80"/>
    <p:sldId id="491" r:id="rId81"/>
    <p:sldId id="492" r:id="rId82"/>
    <p:sldId id="493" r:id="rId83"/>
    <p:sldId id="494" r:id="rId84"/>
    <p:sldId id="495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164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1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22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2690D-984D-4710-90E9-D8C92390DC65}" type="slidenum">
              <a:rPr lang="en-AU"/>
              <a:pPr/>
              <a:t>63</a:t>
            </a:fld>
            <a:endParaRPr lang="en-AU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193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7A3B49-145F-4F65-A357-727FC57D4232}" type="slidenum">
              <a:rPr lang="en-US"/>
              <a:pPr/>
              <a:t>64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-Roman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66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4773B-593F-40C6-BB28-24FD4C3DDCFD}" type="slidenum">
              <a:rPr lang="en-US"/>
              <a:pPr/>
              <a:t>65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-Roman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40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A653E-F547-43C6-A4A4-282ACAAA539E}" type="slidenum">
              <a:rPr lang="en-US"/>
              <a:pPr/>
              <a:t>66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59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1FC88-6DBC-42E3-90A6-C369E7AC97E6}" type="slidenum">
              <a:rPr lang="en-US"/>
              <a:pPr/>
              <a:t>67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-Roman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2449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FF0A0-FA6D-4567-B0A0-21E9CC6814E0}" type="slidenum">
              <a:rPr lang="en-US"/>
              <a:pPr/>
              <a:t>68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-Roman" charset="0"/>
                <a:ea typeface="ＭＳ Ｐゴシック" pitchFamily="34" charset="-128"/>
              </a:rPr>
              <a:t>Not as robust:  Can detect duplicates, but not lost or re-ordered…</a:t>
            </a:r>
          </a:p>
          <a:p>
            <a:endParaRPr lang="en-US" smtClean="0">
              <a:latin typeface="Times-Roman" charset="0"/>
              <a:ea typeface="ＭＳ Ｐゴシック" pitchFamily="34" charset="-128"/>
            </a:endParaRPr>
          </a:p>
          <a:p>
            <a:r>
              <a:rPr lang="en-US" smtClean="0">
                <a:latin typeface="Times-Roman" charset="0"/>
                <a:ea typeface="ＭＳ Ｐゴシック" pitchFamily="34" charset="-128"/>
              </a:rPr>
              <a:t>• RFC 2401: An overview of a security architecture</a:t>
            </a:r>
          </a:p>
          <a:p>
            <a:r>
              <a:rPr lang="en-US" smtClean="0">
                <a:latin typeface="Times-Roman" charset="0"/>
                <a:ea typeface="ＭＳ Ｐゴシック" pitchFamily="34" charset="-128"/>
              </a:rPr>
              <a:t>• RFC 2402: Description of a packet authentication extension to IPv4 and IPv6</a:t>
            </a:r>
          </a:p>
          <a:p>
            <a:r>
              <a:rPr lang="en-US" smtClean="0">
                <a:latin typeface="Times-Roman" charset="0"/>
                <a:ea typeface="ＭＳ Ｐゴシック" pitchFamily="34" charset="-128"/>
              </a:rPr>
              <a:t>• RFC 2406: Description of a packet encryption extension to IPv4 and IPv6</a:t>
            </a:r>
          </a:p>
          <a:p>
            <a:r>
              <a:rPr lang="en-US" smtClean="0">
                <a:latin typeface="Times-Roman" charset="0"/>
                <a:ea typeface="ＭＳ Ｐゴシック" pitchFamily="34" charset="-128"/>
              </a:rPr>
              <a:t>• RFC 2408: Specification of key management capabilities</a:t>
            </a:r>
          </a:p>
        </p:txBody>
      </p:sp>
    </p:spTree>
    <p:extLst>
      <p:ext uri="{BB962C8B-B14F-4D97-AF65-F5344CB8AC3E}">
        <p14:creationId xmlns:p14="http://schemas.microsoft.com/office/powerpoint/2010/main" xmlns="" val="4211941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19967-A733-4120-902A-5260BF0E6EB0}" type="slidenum">
              <a:rPr lang="en-US"/>
              <a:pPr/>
              <a:t>69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-Roman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991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6F236-F399-49E2-866C-CDC496DCB39E}" type="slidenum">
              <a:rPr lang="en-AU"/>
              <a:pPr/>
              <a:t>71</a:t>
            </a:fld>
            <a:endParaRPr lang="en-AU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210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55E44-6594-4049-A20A-5676B53DF503}" type="slidenum">
              <a:rPr lang="en-US"/>
              <a:pPr/>
              <a:t>72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4688"/>
            <a:ext cx="6110288" cy="34385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039" y="4346727"/>
            <a:ext cx="5089922" cy="4127500"/>
          </a:xfrm>
          <a:noFill/>
          <a:ln/>
        </p:spPr>
        <p:txBody>
          <a:bodyPr/>
          <a:lstStyle/>
          <a:p>
            <a:endParaRPr lang="fr-F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079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D12AE-0762-4096-BB06-5B5F60486E4C}" type="slidenum">
              <a:rPr lang="en-US"/>
              <a:pPr/>
              <a:t>73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288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730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61D29-7AFA-4BC9-9D61-72A824CCAB99}" type="slidenum">
              <a:rPr lang="en-US"/>
              <a:pPr/>
              <a:t>74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4413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83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C84C-A061-42A2-84DD-FD3BC8C5AC10}" type="slidenum">
              <a:rPr lang="en-US"/>
              <a:pPr/>
              <a:t>75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926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EC913-7CBF-46BC-A475-8CFCAF2333C8}" type="slidenum">
              <a:rPr lang="en-US"/>
              <a:pPr/>
              <a:t>76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4413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520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EECF5-B594-42BF-861C-6971A7339303}" type="slidenum">
              <a:rPr lang="en-US"/>
              <a:pPr/>
              <a:t>77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841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E6E01-D6A0-4A8D-ACAD-A997408BB167}" type="slidenum">
              <a:rPr lang="en-US"/>
              <a:pPr/>
              <a:t>78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2287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8DD67-CCF8-46BA-AF65-5B49263E2A61}" type="slidenum">
              <a:rPr lang="en-US"/>
              <a:pPr/>
              <a:t>81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2381"/>
          </a:xfrm>
          <a:noFill/>
          <a:ln/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002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5C0BF-751D-46E2-8F25-2D1E3AD060AB}" type="slidenum">
              <a:rPr lang="en-US"/>
              <a:pPr/>
              <a:t>82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2381"/>
          </a:xfrm>
          <a:noFill/>
          <a:ln/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436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74AD-9895-4477-B8A5-07F4DBF9C0CC}" type="slidenum">
              <a:rPr lang="en-US"/>
              <a:pPr/>
              <a:t>83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2381"/>
          </a:xfrm>
          <a:noFill/>
          <a:ln/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03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531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74668-F67F-4105-9562-513E3D17A8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B385B-7792-4DA4-A224-A6147A28DBD7}" type="slidenum">
              <a:rPr lang="en-US"/>
              <a:pPr/>
              <a:t>42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20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AFBA0-BECA-46B0-B9BD-60A0B5A214C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604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F6EB0-CFA2-482D-9526-CB2EB3C22F7D}" type="slidenum">
              <a:rPr lang="en-US"/>
              <a:pPr/>
              <a:t>45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24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20388-303A-4C47-945F-0AD6F5F08D90}" type="slidenum">
              <a:rPr lang="en-AU"/>
              <a:pPr/>
              <a:t>46</a:t>
            </a:fld>
            <a:endParaRPr lang="en-A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46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878C4-627D-48D4-8475-D76B3DF0C2F5}" type="slidenum">
              <a:rPr lang="en-AU"/>
              <a:pPr/>
              <a:t>53</a:t>
            </a:fld>
            <a:endParaRPr lang="en-AU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22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.net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7.3</a:t>
            </a:r>
            <a:br>
              <a:rPr lang="en-US" dirty="0" smtClean="0"/>
            </a:br>
            <a:r>
              <a:rPr lang="en-US" dirty="0" smtClean="0"/>
              <a:t>RSA Public Key Crypto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4/20/01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EMTM 553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49F4-8D1E-45ED-9DA8-391E700B495A}" type="slidenum">
              <a:rPr lang="en-US"/>
              <a:pPr/>
              <a:t>10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Key Lengths</a:t>
            </a:r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381000" y="898428"/>
            <a:ext cx="11201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8275" indent="-168275" eaLnBrk="0" hangingPunct="0">
              <a:buFontTx/>
              <a:buChar char="•"/>
            </a:pPr>
            <a:r>
              <a:rPr lang="en-US" sz="2400" dirty="0"/>
              <a:t>The longer the key, the longer it takes to do an exhaustive key search.  The problem space is to find the private key.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400" dirty="0"/>
              <a:t>The longer the key, the greater the computational power required to perform cryptographic operations.  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400" dirty="0"/>
              <a:t>This means a tradeoff between security and time/power.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400" dirty="0"/>
              <a:t>Time and power become important for portable devices (cell phones, smart cards, …).</a:t>
            </a: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1905000" y="4343400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8275" indent="-168275" eaLnBrk="0" hangingPunct="0"/>
            <a:r>
              <a:rPr lang="en-US" dirty="0">
                <a:solidFill>
                  <a:schemeClr val="accent2"/>
                </a:solidFill>
              </a:rPr>
              <a:t>Popular key lengths</a:t>
            </a:r>
            <a:r>
              <a:rPr lang="en-US" dirty="0"/>
              <a:t>: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000" dirty="0"/>
              <a:t> DES 	= 56 bits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000" dirty="0"/>
              <a:t> 3-DES = 168 bits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000" dirty="0"/>
              <a:t> RSA	= 2048 bits</a:t>
            </a:r>
          </a:p>
          <a:p>
            <a:pPr marL="168275" indent="-168275" eaLnBrk="0" hangingPunct="0">
              <a:buFontTx/>
              <a:buChar char="•"/>
            </a:pPr>
            <a:r>
              <a:rPr lang="en-US" sz="2000" dirty="0"/>
              <a:t> ECC	&lt; RSA for comparable 		cryptographic security.</a:t>
            </a:r>
            <a:endParaRPr lang="en-US" dirty="0"/>
          </a:p>
        </p:txBody>
      </p:sp>
      <p:pic>
        <p:nvPicPr>
          <p:cNvPr id="464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343276"/>
            <a:ext cx="4648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1E69-67C0-488F-9746-4EF44F6EABC6}" type="slidenum">
              <a:rPr lang="en-US"/>
              <a:pPr/>
              <a:t>11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</a:t>
            </a:r>
            <a:r>
              <a:rPr lang="en-US" dirty="0"/>
              <a:t>Cryptosystems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practice, public-key cryptography is used to secure and distribute </a:t>
            </a:r>
            <a:r>
              <a:rPr lang="en-US" sz="2800" b="1" dirty="0"/>
              <a:t>session keys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These keys are used with symmetric algorithms for communication.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Sender generates a random session key, encrypts it using receiver’s public key and sends it.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Receiver decrypts the message to recover the session key.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Both encrypt/decrypt their communications using the same key.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Key is destroyed in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20-F9F1-426F-9569-70DA537ACB0A}" type="slidenum">
              <a:rPr lang="en-US"/>
              <a:pPr/>
              <a:t>12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Envelope</a:t>
            </a:r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3581400" y="1905000"/>
            <a:ext cx="457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3581400" y="2895600"/>
            <a:ext cx="457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3581401" y="1905000"/>
            <a:ext cx="385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  <a:r>
              <a:rPr lang="en-US" sz="2000" baseline="-25000"/>
              <a:t>S</a:t>
            </a:r>
            <a:endParaRPr lang="en-US" sz="2000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581400" y="2895600"/>
            <a:ext cx="406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</a:t>
            </a:r>
            <a:r>
              <a:rPr lang="en-US" sz="2000" baseline="-25000"/>
              <a:t>A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3200400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32004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7" name="Line 9"/>
          <p:cNvSpPr>
            <a:spLocks noChangeShapeType="1"/>
          </p:cNvSpPr>
          <p:nvPr/>
        </p:nvSpPr>
        <p:spPr bwMode="auto">
          <a:xfrm>
            <a:off x="3810000" y="160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3810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3657600" y="12192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K</a:t>
            </a:r>
          </a:p>
        </p:txBody>
      </p:sp>
      <p:sp>
        <p:nvSpPr>
          <p:cNvPr id="462860" name="Text Box 12"/>
          <p:cNvSpPr txBox="1">
            <a:spLocks noChangeArrowheads="1"/>
          </p:cNvSpPr>
          <p:nvPr/>
        </p:nvSpPr>
        <p:spPr bwMode="auto">
          <a:xfrm>
            <a:off x="3184525" y="2681288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K</a:t>
            </a:r>
          </a:p>
        </p:txBody>
      </p:sp>
      <p:sp>
        <p:nvSpPr>
          <p:cNvPr id="462861" name="Text Box 13"/>
          <p:cNvSpPr txBox="1">
            <a:spLocks noChangeArrowheads="1"/>
          </p:cNvSpPr>
          <p:nvPr/>
        </p:nvSpPr>
        <p:spPr bwMode="auto">
          <a:xfrm>
            <a:off x="3870326" y="2376489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K</a:t>
            </a:r>
            <a:r>
              <a:rPr lang="en-US" sz="2000" baseline="-25000"/>
              <a:t>R(pub)</a:t>
            </a:r>
            <a:endParaRPr lang="en-US" sz="2000"/>
          </a:p>
        </p:txBody>
      </p:sp>
      <p:sp>
        <p:nvSpPr>
          <p:cNvPr id="462862" name="Text Box 14"/>
          <p:cNvSpPr txBox="1">
            <a:spLocks noChangeArrowheads="1"/>
          </p:cNvSpPr>
          <p:nvPr/>
        </p:nvSpPr>
        <p:spPr bwMode="auto">
          <a:xfrm>
            <a:off x="3184526" y="1690689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M</a:t>
            </a:r>
          </a:p>
        </p:txBody>
      </p:sp>
      <p:sp>
        <p:nvSpPr>
          <p:cNvPr id="462863" name="Line 15"/>
          <p:cNvSpPr>
            <a:spLocks noChangeShapeType="1"/>
          </p:cNvSpPr>
          <p:nvPr/>
        </p:nvSpPr>
        <p:spPr bwMode="auto">
          <a:xfrm>
            <a:off x="4038600" y="2133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4" name="Line 16"/>
          <p:cNvSpPr>
            <a:spLocks noChangeShapeType="1"/>
          </p:cNvSpPr>
          <p:nvPr/>
        </p:nvSpPr>
        <p:spPr bwMode="auto">
          <a:xfrm flipV="1">
            <a:off x="4038600" y="2590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5" name="Line 17"/>
          <p:cNvSpPr>
            <a:spLocks noChangeShapeType="1"/>
          </p:cNvSpPr>
          <p:nvPr/>
        </p:nvSpPr>
        <p:spPr bwMode="auto">
          <a:xfrm>
            <a:off x="52578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6" name="Rectangle 18"/>
          <p:cNvSpPr>
            <a:spLocks noChangeArrowheads="1"/>
          </p:cNvSpPr>
          <p:nvPr/>
        </p:nvSpPr>
        <p:spPr bwMode="auto">
          <a:xfrm>
            <a:off x="5791200" y="2438400"/>
            <a:ext cx="762000" cy="381000"/>
          </a:xfrm>
          <a:prstGeom prst="rect">
            <a:avLst/>
          </a:prstGeom>
          <a:solidFill>
            <a:srgbClr val="00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7" name="Line 19"/>
          <p:cNvSpPr>
            <a:spLocks noChangeShapeType="1"/>
          </p:cNvSpPr>
          <p:nvPr/>
        </p:nvSpPr>
        <p:spPr bwMode="auto">
          <a:xfrm>
            <a:off x="5791200" y="24384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8" name="Line 20"/>
          <p:cNvSpPr>
            <a:spLocks noChangeShapeType="1"/>
          </p:cNvSpPr>
          <p:nvPr/>
        </p:nvSpPr>
        <p:spPr bwMode="auto">
          <a:xfrm flipH="1">
            <a:off x="6172200" y="24384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9" name="Text Box 21"/>
          <p:cNvSpPr txBox="1">
            <a:spLocks noChangeArrowheads="1"/>
          </p:cNvSpPr>
          <p:nvPr/>
        </p:nvSpPr>
        <p:spPr bwMode="auto">
          <a:xfrm>
            <a:off x="838200" y="3657600"/>
            <a:ext cx="8915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 is a random session key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symmetric encryption algorithm and E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an asymmetric encryption algorithm. The receiver recovers the secret key from the digital envelope using his/her private key. He/she then uses the secret key to decrypt the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7.4</a:t>
            </a:r>
            <a:br>
              <a:rPr lang="en-US" dirty="0" smtClean="0"/>
            </a:br>
            <a:r>
              <a:rPr lang="en-US" dirty="0" smtClean="0"/>
              <a:t>Digital Signature, Hash Functions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7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289B-DB10-4949-BCCE-FD742156DBCD}" type="slidenum">
              <a:rPr lang="en-US"/>
              <a:pPr/>
              <a:t>14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/>
              <a:t>Signatures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digital signature is a protocol the produces the same effect as a real signature.</a:t>
            </a:r>
          </a:p>
          <a:p>
            <a:pPr lvl="1"/>
            <a:r>
              <a:rPr lang="en-US" dirty="0"/>
              <a:t>It is  a mark that only sender can make</a:t>
            </a:r>
          </a:p>
          <a:p>
            <a:pPr lvl="1"/>
            <a:r>
              <a:rPr lang="en-US" dirty="0"/>
              <a:t>Other people can easily recognize it as belonging to the sender.</a:t>
            </a:r>
          </a:p>
          <a:p>
            <a:r>
              <a:rPr lang="en-US" dirty="0"/>
              <a:t>Digital signatures must be:</a:t>
            </a:r>
          </a:p>
          <a:p>
            <a:pPr lvl="1"/>
            <a:r>
              <a:rPr lang="en-US" dirty="0"/>
              <a:t>Unforgeable: If P signs message M with signature S(P,M), it is impossible for someone else to produce the pair [M, S(P,M)].</a:t>
            </a:r>
          </a:p>
          <a:p>
            <a:pPr lvl="1"/>
            <a:r>
              <a:rPr lang="en-US" dirty="0"/>
              <a:t>Authentic: R receiving the pair [M, S(P,M)] can check that the signature is really from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A8D2-9A7C-462C-9CB6-8D2E51DE75E6}" type="slidenum">
              <a:rPr lang="en-US"/>
              <a:pPr/>
              <a:t>15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01000" cy="1143000"/>
          </a:xfrm>
        </p:spPr>
        <p:txBody>
          <a:bodyPr/>
          <a:lstStyle/>
          <a:p>
            <a:r>
              <a:rPr lang="en-US" dirty="0"/>
              <a:t>Digital Signatures: Symmetric Key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229600" cy="4937760"/>
          </a:xfrm>
        </p:spPr>
        <p:txBody>
          <a:bodyPr/>
          <a:lstStyle/>
          <a:p>
            <a:r>
              <a:rPr lang="en-US" dirty="0"/>
              <a:t>Under private key encryption system, the secrecy of the key guarantees the authenticity of the message as well as its secrecy.</a:t>
            </a:r>
          </a:p>
          <a:p>
            <a:r>
              <a:rPr lang="en-US" dirty="0"/>
              <a:t>It does not prevent forgery, however.</a:t>
            </a:r>
          </a:p>
          <a:p>
            <a:r>
              <a:rPr lang="en-US" dirty="0"/>
              <a:t>There is no protection against repudiation (denial of sending a message).</a:t>
            </a:r>
          </a:p>
          <a:p>
            <a:r>
              <a:rPr lang="en-US" dirty="0"/>
              <a:t>An arbitrator (a trusted third party) is needed to prevent forgery.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9B60-9133-4752-A874-01AE4E9C6AFB}" type="slidenum">
              <a:rPr lang="en-US"/>
              <a:pPr/>
              <a:t>16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Signatures - Public Key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Public key encryption systems are ideally suited to digital signatures.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Reverse of public key encryption/decryption.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sign a message, use your private key to encrypt the message.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Send this signature together with the message.</a:t>
            </a:r>
          </a:p>
          <a:p>
            <a:r>
              <a:rPr lang="en-US" sz="2800" dirty="0"/>
              <a:t>The receiver can verify the signature using your public key.</a:t>
            </a:r>
          </a:p>
          <a:p>
            <a:r>
              <a:rPr lang="en-US" sz="2800" dirty="0"/>
              <a:t>Only you could have signed the message since your private key belongs to you and only you.</a:t>
            </a:r>
          </a:p>
          <a:p>
            <a:r>
              <a:rPr lang="en-US" sz="2800" dirty="0"/>
              <a:t>The receiver saves the message and signature and anyone else can verify should you claim forgery.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BB2-D187-4296-AB53-E7912197E9F4}" type="slidenum">
              <a:rPr lang="en-US"/>
              <a:pPr/>
              <a:t>17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 Process</a:t>
            </a:r>
          </a:p>
        </p:txBody>
      </p:sp>
      <p:pic>
        <p:nvPicPr>
          <p:cNvPr id="456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491" y="1676400"/>
            <a:ext cx="76962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1981200" y="31242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40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B86F-6F37-474F-97BB-D15C70ED840F}" type="slidenum">
              <a:rPr lang="en-US"/>
              <a:pPr/>
              <a:t>18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/>
              <a:t>Digest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assure integrity </a:t>
            </a:r>
          </a:p>
          <a:p>
            <a:pPr lvl="1"/>
            <a:r>
              <a:rPr lang="en-US" dirty="0"/>
              <a:t>Alice makes a message digest from a plaintext message.</a:t>
            </a:r>
          </a:p>
          <a:p>
            <a:pPr lvl="1"/>
            <a:r>
              <a:rPr lang="en-US" dirty="0"/>
              <a:t>Alice signs the message digest and sends the signed digest and plaintext to Bob</a:t>
            </a:r>
          </a:p>
          <a:p>
            <a:pPr lvl="1"/>
            <a:r>
              <a:rPr lang="en-US" dirty="0"/>
              <a:t>Bob re-computes the message digest from the plaintext.</a:t>
            </a:r>
          </a:p>
          <a:p>
            <a:pPr lvl="1"/>
            <a:r>
              <a:rPr lang="en-US" dirty="0"/>
              <a:t>Bob decrypts the signed digest with Alice’s public key.</a:t>
            </a:r>
          </a:p>
          <a:p>
            <a:pPr lvl="1"/>
            <a:r>
              <a:rPr lang="en-US" dirty="0"/>
              <a:t>Bob verifies that message is authentic if the message digest he computed is identical to the decrypted digest signed by Alice.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3FD1-CFE9-460B-8A00-6F29F4545FB4}" type="slidenum">
              <a:rPr lang="en-US"/>
              <a:pPr/>
              <a:t>19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Scenarios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</a:t>
            </a:r>
          </a:p>
          <a:p>
            <a:pPr lvl="1"/>
            <a:r>
              <a:rPr lang="en-US" dirty="0"/>
              <a:t>Plaintext, can be altered</a:t>
            </a:r>
          </a:p>
          <a:p>
            <a:r>
              <a:rPr lang="en-US" dirty="0"/>
              <a:t>Message, E(Message-digest, pub-key)</a:t>
            </a:r>
          </a:p>
          <a:p>
            <a:pPr lvl="1"/>
            <a:r>
              <a:rPr lang="en-US" dirty="0"/>
              <a:t>Plaintext, encrypted </a:t>
            </a:r>
            <a:r>
              <a:rPr lang="en-US" dirty="0" err="1"/>
              <a:t>msg</a:t>
            </a:r>
            <a:r>
              <a:rPr lang="en-US" dirty="0"/>
              <a:t> digest</a:t>
            </a:r>
          </a:p>
          <a:p>
            <a:r>
              <a:rPr lang="en-US" dirty="0"/>
              <a:t>E(</a:t>
            </a:r>
            <a:r>
              <a:rPr lang="en-US" dirty="0" err="1"/>
              <a:t>message,sym</a:t>
            </a:r>
            <a:r>
              <a:rPr lang="en-US" dirty="0"/>
              <a:t>-key), E(message-</a:t>
            </a:r>
            <a:r>
              <a:rPr lang="en-US" dirty="0" err="1"/>
              <a:t>digest,pub</a:t>
            </a:r>
            <a:r>
              <a:rPr lang="en-US" dirty="0"/>
              <a:t>-key)</a:t>
            </a:r>
          </a:p>
          <a:p>
            <a:pPr lvl="1"/>
            <a:r>
              <a:rPr lang="en-US" dirty="0"/>
              <a:t>Cipher-text, encrypted </a:t>
            </a:r>
            <a:r>
              <a:rPr lang="en-US" dirty="0" err="1"/>
              <a:t>msg</a:t>
            </a:r>
            <a:r>
              <a:rPr lang="en-US" dirty="0"/>
              <a:t> digest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6E58-333C-4067-9B40-8CD64CAFE30D}" type="slidenum">
              <a:rPr lang="en-US"/>
              <a:pPr/>
              <a:t>2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Public Keys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Named for Ron Rivest, Adi Shamir, and Len Adleman, published in 1978.</a:t>
            </a:r>
          </a:p>
          <a:p>
            <a:r>
              <a:rPr lang="en-US" sz="2800"/>
              <a:t>Most widely known and used public key system.</a:t>
            </a:r>
          </a:p>
          <a:p>
            <a:r>
              <a:rPr lang="en-US" sz="2800"/>
              <a:t>No shared secret is required.</a:t>
            </a:r>
          </a:p>
          <a:p>
            <a:r>
              <a:rPr lang="en-US" sz="2800"/>
              <a:t>Based on some number-theoretic facts/results.</a:t>
            </a:r>
          </a:p>
          <a:p>
            <a:r>
              <a:rPr lang="en-US" sz="2800"/>
              <a:t>Strength lies in the difficulty of determining the prime factors of a (large) number.</a:t>
            </a:r>
          </a:p>
          <a:p>
            <a:r>
              <a:rPr lang="en-US" sz="2800"/>
              <a:t>Hardware improvements will not weaken RSA as long as appropriate key lengths are used.</a:t>
            </a:r>
          </a:p>
          <a:p>
            <a:endParaRPr lang="en-US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6F10-F134-4B1A-AEEB-F5118FD14F51}" type="slidenum">
              <a:rPr lang="en-US"/>
              <a:pPr/>
              <a:t>20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Cryptographic Hash Functions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Hash functions are used in creating “digital fingerprint” of a large message.</a:t>
            </a:r>
          </a:p>
          <a:p>
            <a:pPr>
              <a:lnSpc>
                <a:spcPct val="90000"/>
              </a:lnSpc>
            </a:pPr>
            <a:r>
              <a:rPr lang="en-US"/>
              <a:t>Requirements of such hash functions are:</a:t>
            </a:r>
          </a:p>
          <a:p>
            <a:pPr lvl="1">
              <a:lnSpc>
                <a:spcPct val="90000"/>
              </a:lnSpc>
            </a:pPr>
            <a:r>
              <a:rPr lang="en-US"/>
              <a:t>easy to compute (i.e., reduce a message of variable size to a small digest of fixed size)</a:t>
            </a:r>
          </a:p>
          <a:p>
            <a:pPr lvl="1">
              <a:lnSpc>
                <a:spcPct val="90000"/>
              </a:lnSpc>
            </a:pPr>
            <a:r>
              <a:rPr lang="en-US"/>
              <a:t>one-way, that is, hard to invert</a:t>
            </a:r>
          </a:p>
          <a:p>
            <a:pPr lvl="1">
              <a:lnSpc>
                <a:spcPct val="90000"/>
              </a:lnSpc>
            </a:pPr>
            <a:r>
              <a:rPr lang="en-US"/>
              <a:t>collision-free (the probability that a randomly chosen message maps to an n-bit hash should ideally be ½ **n)</a:t>
            </a:r>
          </a:p>
          <a:p>
            <a:pPr>
              <a:lnSpc>
                <a:spcPct val="90000"/>
              </a:lnSpc>
            </a:pPr>
            <a:r>
              <a:rPr lang="en-US"/>
              <a:t>To sign a message, first apply a hash function to create a message digest, encrypt the digest using private key and send it along with the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324D-5B55-401E-B0B3-281185E7AA09}" type="slidenum">
              <a:rPr lang="en-US"/>
              <a:pPr/>
              <a:t>21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for Hashing Algorithms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Hash functions without secret keys are used:</a:t>
            </a:r>
          </a:p>
          <a:p>
            <a:pPr lvl="1"/>
            <a:r>
              <a:rPr lang="en-US" dirty="0"/>
              <a:t>To condense a message for digital signature.</a:t>
            </a:r>
          </a:p>
          <a:p>
            <a:pPr lvl="1"/>
            <a:r>
              <a:rPr lang="en-US" dirty="0"/>
              <a:t>To check the integrity of an input if the hash has been previously recorded.</a:t>
            </a:r>
          </a:p>
          <a:p>
            <a:r>
              <a:rPr lang="en-US" dirty="0"/>
              <a:t>Such functions are called Modification Detection Codes (MDC’s).</a:t>
            </a:r>
            <a:endParaRPr lang="en-US" sz="2000" dirty="0"/>
          </a:p>
          <a:p>
            <a:r>
              <a:rPr lang="en-US" dirty="0"/>
              <a:t>Hash functions that use secret keys are called Message Authentication Codes (MAC’s).</a:t>
            </a:r>
          </a:p>
          <a:p>
            <a:pPr lvl="1"/>
            <a:r>
              <a:rPr lang="en-US" dirty="0"/>
              <a:t>They are used for data origin authentication.</a:t>
            </a:r>
          </a:p>
          <a:p>
            <a:r>
              <a:rPr lang="en-US" dirty="0" smtClean="0"/>
              <a:t>MD5, SHA, SHA-2, SHA-3, SHA-256 etc. </a:t>
            </a:r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7.5</a:t>
            </a:r>
            <a:br>
              <a:rPr lang="en-US" dirty="0" smtClean="0"/>
            </a:br>
            <a:r>
              <a:rPr lang="en-US" dirty="0" smtClean="0"/>
              <a:t>Public Key Distribution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02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BD23-4022-4CFA-A9A8-5D10CD63CC87}" type="slidenum">
              <a:rPr lang="en-US"/>
              <a:pPr/>
              <a:t>23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Key Distribution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Every user has his/her own public key and private key.  </a:t>
            </a:r>
          </a:p>
          <a:p>
            <a:r>
              <a:rPr lang="en-US" dirty="0"/>
              <a:t>Public keys are all published in a database.</a:t>
            </a:r>
          </a:p>
          <a:p>
            <a:r>
              <a:rPr lang="en-US" dirty="0"/>
              <a:t>Sender and receiver agree on a cryptosystem.</a:t>
            </a:r>
          </a:p>
          <a:p>
            <a:r>
              <a:rPr lang="en-US" dirty="0"/>
              <a:t>Sender gets receiver’s public key from the db.</a:t>
            </a:r>
          </a:p>
          <a:p>
            <a:r>
              <a:rPr lang="en-US" dirty="0"/>
              <a:t>Sender encrypts the message and sends it.</a:t>
            </a:r>
          </a:p>
          <a:p>
            <a:r>
              <a:rPr lang="en-US" dirty="0"/>
              <a:t>Receiver decrypts it using his/her private key.</a:t>
            </a:r>
          </a:p>
          <a:p>
            <a:r>
              <a:rPr lang="en-US" dirty="0"/>
              <a:t>What can be a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13E1-5E46-4A6B-906A-BBBC448F400C}" type="slidenum">
              <a:rPr lang="en-US"/>
              <a:pPr/>
              <a:t>24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 keys to owners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Insecurity of TCP/IP</a:t>
            </a:r>
          </a:p>
          <a:p>
            <a:pPr lvl="1"/>
            <a:r>
              <a:rPr lang="en-US" dirty="0"/>
              <a:t>No authentication</a:t>
            </a:r>
          </a:p>
          <a:p>
            <a:pPr lvl="1"/>
            <a:r>
              <a:rPr lang="en-US" dirty="0"/>
              <a:t>No privacy/confidentiality</a:t>
            </a:r>
          </a:p>
          <a:p>
            <a:pPr lvl="1"/>
            <a:r>
              <a:rPr lang="en-US" dirty="0"/>
              <a:t>Repudiation possible</a:t>
            </a:r>
          </a:p>
          <a:p>
            <a:r>
              <a:rPr lang="en-US" dirty="0"/>
              <a:t>Public key cryptography</a:t>
            </a:r>
            <a:r>
              <a:rPr lang="en-US" sz="2800" dirty="0"/>
              <a:t> </a:t>
            </a:r>
            <a:r>
              <a:rPr lang="en-US" dirty="0"/>
              <a:t>not enough</a:t>
            </a:r>
          </a:p>
          <a:p>
            <a:r>
              <a:rPr lang="en-US" dirty="0"/>
              <a:t>Need to match keys to owners</a:t>
            </a:r>
          </a:p>
          <a:p>
            <a:r>
              <a:rPr lang="en-US" dirty="0"/>
              <a:t>Need </a:t>
            </a:r>
            <a:r>
              <a:rPr lang="en-US" i="1" dirty="0"/>
              <a:t>infrastructure </a:t>
            </a:r>
            <a:r>
              <a:rPr lang="en-US" dirty="0"/>
              <a:t>and</a:t>
            </a:r>
            <a:r>
              <a:rPr lang="en-US" i="1" dirty="0"/>
              <a:t> certificate authorities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ABF-7C03-4553-A377-482356E92297}" type="slidenum">
              <a:rPr lang="en-US"/>
              <a:pPr/>
              <a:t>25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Infrastructure (PKI)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defined by Netscape:</a:t>
            </a:r>
          </a:p>
          <a:p>
            <a:pPr lvl="1"/>
            <a:r>
              <a:rPr lang="en-US" i="1" dirty="0"/>
              <a:t>“Public-key infrastructure (PKI) is the combination of software, encryption technologies, and services that enables enterprises to protect the security of their communications and business transactions on the Internet.”</a:t>
            </a:r>
          </a:p>
          <a:p>
            <a:pPr lvl="1"/>
            <a:r>
              <a:rPr lang="en-US" dirty="0"/>
              <a:t>Integrates digital certificates, public key cryptography, and certification authorities</a:t>
            </a:r>
          </a:p>
          <a:p>
            <a:r>
              <a:rPr lang="en-US" dirty="0"/>
              <a:t>Two major frameworks</a:t>
            </a:r>
          </a:p>
          <a:p>
            <a:pPr lvl="1"/>
            <a:r>
              <a:rPr lang="en-US" dirty="0"/>
              <a:t>X.509</a:t>
            </a:r>
          </a:p>
          <a:p>
            <a:pPr lvl="1"/>
            <a:r>
              <a:rPr lang="en-US" dirty="0"/>
              <a:t>PGP (Pretty Good Privacy)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41A-08B6-4C70-BBFF-C8DE74EF5687}" type="slidenum">
              <a:rPr lang="en-US"/>
              <a:pPr/>
              <a:t>26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Certification Authorities (CAs)</a:t>
            </a:r>
          </a:p>
        </p:txBody>
      </p:sp>
      <p:pic>
        <p:nvPicPr>
          <p:cNvPr id="377859" name="Picture 3" descr="C:\Dan\CA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1" y="2190750"/>
            <a:ext cx="5319713" cy="34480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F4CA-83C6-419A-B152-2C7D5962E09B}" type="slidenum">
              <a:rPr lang="en-US"/>
              <a:pPr/>
              <a:t>27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Certification Authorities (cont.)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 connection between public key and end entity</a:t>
            </a:r>
          </a:p>
          <a:p>
            <a:pPr lvl="1"/>
            <a:r>
              <a:rPr lang="en-US" dirty="0"/>
              <a:t>Man-In-Middle no longer works undetected</a:t>
            </a:r>
          </a:p>
          <a:p>
            <a:pPr lvl="1"/>
            <a:r>
              <a:rPr lang="en-US" dirty="0"/>
              <a:t>Guarantee authentication and non-repudiation</a:t>
            </a:r>
          </a:p>
          <a:p>
            <a:pPr lvl="1"/>
            <a:r>
              <a:rPr lang="en-US" dirty="0"/>
              <a:t>Privacy/confidentiality not an issue here</a:t>
            </a:r>
          </a:p>
          <a:p>
            <a:pPr lvl="2"/>
            <a:r>
              <a:rPr lang="en-US" dirty="0"/>
              <a:t>Only concerned with linking key to owner</a:t>
            </a:r>
          </a:p>
          <a:p>
            <a:r>
              <a:rPr lang="en-US" dirty="0"/>
              <a:t>Distribute responsibility</a:t>
            </a:r>
          </a:p>
          <a:p>
            <a:pPr lvl="1"/>
            <a:r>
              <a:rPr lang="en-US" dirty="0"/>
              <a:t>Hierarchical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CA8E-7CFF-48BD-9EFA-FA08B713C9F7}" type="slidenum">
              <a:rPr lang="en-US"/>
              <a:pPr/>
              <a:t>28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Certificates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9"/>
            <a:ext cx="10972800" cy="5135561"/>
          </a:xfrm>
        </p:spPr>
        <p:txBody>
          <a:bodyPr>
            <a:noAutofit/>
          </a:bodyPr>
          <a:lstStyle/>
          <a:p>
            <a:r>
              <a:rPr lang="en-US" sz="2800" dirty="0"/>
              <a:t>Introduced by IEEE-X.509 standard (1988)</a:t>
            </a:r>
          </a:p>
          <a:p>
            <a:r>
              <a:rPr lang="en-US" sz="2800" dirty="0"/>
              <a:t>Originally intended for accessing IEEE-X.500 directories</a:t>
            </a:r>
          </a:p>
          <a:p>
            <a:pPr lvl="1"/>
            <a:r>
              <a:rPr lang="en-US" sz="2400" dirty="0"/>
              <a:t>Concerns over misuse and privacy violation gave rise to need for access control mechanisms</a:t>
            </a:r>
          </a:p>
          <a:p>
            <a:pPr lvl="1"/>
            <a:r>
              <a:rPr lang="en-US" sz="2400" dirty="0"/>
              <a:t>X.509 certificates addressed this need</a:t>
            </a:r>
          </a:p>
          <a:p>
            <a:r>
              <a:rPr lang="en-US" sz="2800" dirty="0"/>
              <a:t>From X.500 comes the Distinguished Name (DN) standard</a:t>
            </a:r>
          </a:p>
          <a:p>
            <a:pPr lvl="1"/>
            <a:r>
              <a:rPr lang="en-US" sz="2400" dirty="0"/>
              <a:t>Common Name (CN)</a:t>
            </a:r>
          </a:p>
          <a:p>
            <a:pPr lvl="1"/>
            <a:r>
              <a:rPr lang="en-US" sz="2400" dirty="0"/>
              <a:t>Organizational Unit (OU)</a:t>
            </a:r>
          </a:p>
          <a:p>
            <a:pPr lvl="1"/>
            <a:r>
              <a:rPr lang="en-US" sz="2400" dirty="0"/>
              <a:t>Organization (O)</a:t>
            </a:r>
          </a:p>
          <a:p>
            <a:pPr lvl="1"/>
            <a:r>
              <a:rPr lang="en-US" sz="2400" dirty="0"/>
              <a:t>Country (C)</a:t>
            </a:r>
          </a:p>
          <a:p>
            <a:r>
              <a:rPr lang="en-US" sz="2800" dirty="0"/>
              <a:t>Supposedly enough to give every entity on Earth a unique name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DDEA-C2B4-417D-86C9-06142A6A082E}" type="slidenum">
              <a:rPr lang="en-US"/>
              <a:pPr/>
              <a:t>29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Certificates</a:t>
            </a:r>
          </a:p>
        </p:txBody>
      </p:sp>
      <p:pic>
        <p:nvPicPr>
          <p:cNvPr id="382979" name="Picture 3" descr="C:\Dan\Cert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6" y="1851026"/>
            <a:ext cx="4791075" cy="41687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018F-8B82-438F-9D64-D8F5AD525416}" type="slidenum">
              <a:rPr lang="en-US"/>
              <a:pPr/>
              <a:t>3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Key Generation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Pick large random primes </a:t>
            </a:r>
            <a:r>
              <a:rPr lang="en-US" sz="2800" dirty="0" err="1"/>
              <a:t>p,q</a:t>
            </a:r>
            <a:r>
              <a:rPr lang="en-US" sz="2800" dirty="0"/>
              <a:t>.  </a:t>
            </a:r>
          </a:p>
          <a:p>
            <a:r>
              <a:rPr lang="en-US" sz="2800" dirty="0"/>
              <a:t>Let p*q </a:t>
            </a:r>
            <a:r>
              <a:rPr lang="en-US" sz="2800" dirty="0">
                <a:sym typeface="Symbol" pitchFamily="18" charset="2"/>
              </a:rPr>
              <a:t>=</a:t>
            </a:r>
            <a:r>
              <a:rPr lang="en-US" sz="2800" dirty="0"/>
              <a:t> n and </a:t>
            </a:r>
            <a:r>
              <a:rPr lang="en-US" sz="2800" dirty="0">
                <a:sym typeface="Symbol" pitchFamily="18" charset="2"/>
              </a:rPr>
              <a:t>=(p-1)(q-1).</a:t>
            </a:r>
          </a:p>
          <a:p>
            <a:r>
              <a:rPr lang="en-US" sz="2800" dirty="0">
                <a:sym typeface="Symbol" pitchFamily="18" charset="2"/>
              </a:rPr>
              <a:t>Choose a random number e such that: 1&lt;e&lt; and </a:t>
            </a:r>
            <a:r>
              <a:rPr lang="en-US" sz="2800" dirty="0" err="1">
                <a:sym typeface="Symbol" pitchFamily="18" charset="2"/>
              </a:rPr>
              <a:t>gcd</a:t>
            </a:r>
            <a:r>
              <a:rPr lang="en-US" sz="2800" dirty="0">
                <a:sym typeface="Symbol" pitchFamily="18" charset="2"/>
              </a:rPr>
              <a:t>(e, )=1.  (relative primes)</a:t>
            </a:r>
          </a:p>
          <a:p>
            <a:r>
              <a:rPr lang="en-US" sz="2800" dirty="0">
                <a:sym typeface="Symbol" pitchFamily="18" charset="2"/>
              </a:rPr>
              <a:t>Calculate the unique number d such that 1&lt;d&lt; and d*e  1 (mod ).  (d is inverse of e)</a:t>
            </a:r>
          </a:p>
          <a:p>
            <a:r>
              <a:rPr lang="en-US" sz="2800" dirty="0">
                <a:sym typeface="Symbol" pitchFamily="18" charset="2"/>
              </a:rPr>
              <a:t>The public key is {</a:t>
            </a:r>
            <a:r>
              <a:rPr lang="en-US" sz="2800" dirty="0" err="1">
                <a:sym typeface="Symbol" pitchFamily="18" charset="2"/>
              </a:rPr>
              <a:t>e,n</a:t>
            </a:r>
            <a:r>
              <a:rPr lang="en-US" sz="2800" dirty="0">
                <a:sym typeface="Symbol" pitchFamily="18" charset="2"/>
              </a:rPr>
              <a:t>} and the private key is {</a:t>
            </a:r>
            <a:r>
              <a:rPr lang="en-US" sz="2800" dirty="0" err="1">
                <a:sym typeface="Symbol" pitchFamily="18" charset="2"/>
              </a:rPr>
              <a:t>d,n</a:t>
            </a:r>
            <a:r>
              <a:rPr lang="en-US" sz="2800" dirty="0">
                <a:sym typeface="Symbol" pitchFamily="18" charset="2"/>
              </a:rPr>
              <a:t>}.</a:t>
            </a:r>
          </a:p>
          <a:p>
            <a:r>
              <a:rPr lang="en-US" sz="2800" dirty="0"/>
              <a:t>The factors p and q may be kept private or destroyed.</a:t>
            </a:r>
          </a:p>
          <a:p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3752-F78B-4449-85A1-982A9C1C5612}" type="slidenum">
              <a:rPr lang="en-US"/>
              <a:pPr/>
              <a:t>30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 dirty="0"/>
              <a:t>Obtaining Certificates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7043"/>
            <a:ext cx="10058400" cy="53444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1. Alice generates </a:t>
            </a:r>
            <a:r>
              <a:rPr lang="en-US" sz="2800" dirty="0" err="1"/>
              <a:t>A</a:t>
            </a:r>
            <a:r>
              <a:rPr lang="en-US" sz="2800" baseline="-25000" dirty="0" err="1"/>
              <a:t>priv</a:t>
            </a:r>
            <a:r>
              <a:rPr lang="en-US" sz="2800" dirty="0"/>
              <a:t>, </a:t>
            </a:r>
            <a:r>
              <a:rPr lang="en-US" sz="2800" dirty="0" err="1"/>
              <a:t>A</a:t>
            </a:r>
            <a:r>
              <a:rPr lang="en-US" sz="2800" baseline="-25000" dirty="0" err="1"/>
              <a:t>pub</a:t>
            </a:r>
            <a:r>
              <a:rPr lang="en-US" sz="2800" dirty="0"/>
              <a:t> and A</a:t>
            </a:r>
            <a:r>
              <a:rPr lang="en-US" sz="2800" baseline="-25000" dirty="0"/>
              <a:t>ID</a:t>
            </a:r>
            <a:r>
              <a:rPr lang="en-US" sz="2800" dirty="0"/>
              <a:t>; Signs {</a:t>
            </a:r>
            <a:r>
              <a:rPr lang="en-US" sz="2800" dirty="0" err="1"/>
              <a:t>A</a:t>
            </a:r>
            <a:r>
              <a:rPr lang="en-US" sz="2800" baseline="-25000" dirty="0" err="1"/>
              <a:t>pub</a:t>
            </a:r>
            <a:r>
              <a:rPr lang="en-US" sz="2800" dirty="0"/>
              <a:t>, A</a:t>
            </a:r>
            <a:r>
              <a:rPr lang="en-US" sz="2800" baseline="-25000" dirty="0"/>
              <a:t>ID</a:t>
            </a:r>
            <a:r>
              <a:rPr lang="en-US" sz="2800" dirty="0"/>
              <a:t>} with </a:t>
            </a:r>
            <a:r>
              <a:rPr lang="en-US" sz="2800" dirty="0" err="1"/>
              <a:t>A</a:t>
            </a:r>
            <a:r>
              <a:rPr lang="en-US" sz="2800" baseline="-25000" dirty="0" err="1"/>
              <a:t>priv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Proves Alice holds corresponding </a:t>
            </a:r>
            <a:r>
              <a:rPr lang="en-US" sz="2400" dirty="0" err="1"/>
              <a:t>A</a:t>
            </a:r>
            <a:r>
              <a:rPr lang="en-US" sz="2400" baseline="-25000" dirty="0" err="1"/>
              <a:t>priv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Protects {</a:t>
            </a:r>
            <a:r>
              <a:rPr lang="en-US" sz="2400" dirty="0" err="1"/>
              <a:t>A</a:t>
            </a:r>
            <a:r>
              <a:rPr lang="en-US" sz="2400" baseline="-25000" dirty="0" err="1"/>
              <a:t>pub</a:t>
            </a:r>
            <a:r>
              <a:rPr lang="en-US" sz="2400" dirty="0"/>
              <a:t>, A</a:t>
            </a:r>
            <a:r>
              <a:rPr lang="en-US" sz="2400" baseline="-25000" dirty="0"/>
              <a:t>ID</a:t>
            </a:r>
            <a:r>
              <a:rPr lang="en-US" sz="2400" dirty="0"/>
              <a:t>} en route to CA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2. CA verifies signature on {</a:t>
            </a:r>
            <a:r>
              <a:rPr lang="en-US" sz="2800" dirty="0" err="1"/>
              <a:t>A</a:t>
            </a:r>
            <a:r>
              <a:rPr lang="en-US" sz="2800" baseline="-25000" dirty="0" err="1"/>
              <a:t>pub</a:t>
            </a:r>
            <a:r>
              <a:rPr lang="en-US" sz="2800" dirty="0"/>
              <a:t>, A</a:t>
            </a:r>
            <a:r>
              <a:rPr lang="en-US" sz="2800" baseline="-25000" dirty="0"/>
              <a:t>ID</a:t>
            </a:r>
            <a:r>
              <a:rPr lang="en-US" sz="28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Verifies A</a:t>
            </a:r>
            <a:r>
              <a:rPr lang="en-US" sz="2400" baseline="-25000" dirty="0">
                <a:solidFill>
                  <a:srgbClr val="C00000"/>
                </a:solidFill>
              </a:rPr>
              <a:t>ID</a:t>
            </a:r>
            <a:r>
              <a:rPr lang="en-US" sz="2400" dirty="0">
                <a:solidFill>
                  <a:srgbClr val="C00000"/>
                </a:solidFill>
              </a:rPr>
              <a:t> offline (optional)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3. CA signs {</a:t>
            </a:r>
            <a:r>
              <a:rPr lang="en-US" sz="2800" dirty="0" err="1"/>
              <a:t>A</a:t>
            </a:r>
            <a:r>
              <a:rPr lang="en-US" sz="2800" baseline="-25000" dirty="0" err="1"/>
              <a:t>pub</a:t>
            </a:r>
            <a:r>
              <a:rPr lang="en-US" sz="2800" dirty="0"/>
              <a:t>, A</a:t>
            </a:r>
            <a:r>
              <a:rPr lang="en-US" sz="2800" baseline="-25000" dirty="0"/>
              <a:t>ID</a:t>
            </a:r>
            <a:r>
              <a:rPr lang="en-US" sz="2800" dirty="0"/>
              <a:t>} with </a:t>
            </a:r>
            <a:r>
              <a:rPr lang="en-US" sz="2800" dirty="0" err="1"/>
              <a:t>CA</a:t>
            </a:r>
            <a:r>
              <a:rPr lang="en-US" sz="2800" baseline="-25000" dirty="0" err="1"/>
              <a:t>priv</a:t>
            </a:r>
            <a:endParaRPr lang="en-US" sz="2800" baseline="-25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Creates certificate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Certifies binding between </a:t>
            </a:r>
            <a:r>
              <a:rPr lang="en-US" sz="2400" dirty="0" err="1"/>
              <a:t>A</a:t>
            </a:r>
            <a:r>
              <a:rPr lang="en-US" sz="2400" baseline="-25000" dirty="0" err="1"/>
              <a:t>pub</a:t>
            </a:r>
            <a:r>
              <a:rPr lang="en-US" sz="2400" dirty="0"/>
              <a:t> and A</a:t>
            </a:r>
            <a:r>
              <a:rPr lang="en-US" sz="2400" baseline="-25000" dirty="0"/>
              <a:t>ID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Protects {</a:t>
            </a:r>
            <a:r>
              <a:rPr lang="en-US" sz="2400" dirty="0" err="1"/>
              <a:t>A</a:t>
            </a:r>
            <a:r>
              <a:rPr lang="en-US" sz="2400" baseline="-25000" dirty="0" err="1"/>
              <a:t>pub</a:t>
            </a:r>
            <a:r>
              <a:rPr lang="en-US" sz="2400" dirty="0"/>
              <a:t>, A</a:t>
            </a:r>
            <a:r>
              <a:rPr lang="en-US" sz="2400" baseline="-25000" dirty="0"/>
              <a:t>ID</a:t>
            </a:r>
            <a:r>
              <a:rPr lang="en-US" sz="2400" dirty="0"/>
              <a:t>} en route to Alice</a:t>
            </a:r>
            <a:endParaRPr lang="en-US" sz="2400" baseline="-25000" dirty="0"/>
          </a:p>
          <a:p>
            <a:pPr>
              <a:lnSpc>
                <a:spcPct val="90000"/>
              </a:lnSpc>
            </a:pPr>
            <a:r>
              <a:rPr lang="en-US" sz="2800" dirty="0"/>
              <a:t>4. Alice verifies {</a:t>
            </a:r>
            <a:r>
              <a:rPr lang="en-US" sz="2800" dirty="0" err="1"/>
              <a:t>A</a:t>
            </a:r>
            <a:r>
              <a:rPr lang="en-US" sz="2800" baseline="-25000" dirty="0" err="1"/>
              <a:t>pub</a:t>
            </a:r>
            <a:r>
              <a:rPr lang="en-US" sz="2800" dirty="0"/>
              <a:t>, A</a:t>
            </a:r>
            <a:r>
              <a:rPr lang="en-US" sz="2800" baseline="-25000" dirty="0"/>
              <a:t>ID</a:t>
            </a:r>
            <a:r>
              <a:rPr lang="en-US" sz="2800" dirty="0"/>
              <a:t>} and CA signature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Ensures CA didn’t alter {</a:t>
            </a:r>
            <a:r>
              <a:rPr lang="en-US" sz="2400" dirty="0" err="1"/>
              <a:t>A</a:t>
            </a:r>
            <a:r>
              <a:rPr lang="en-US" sz="2400" baseline="-25000" dirty="0" err="1"/>
              <a:t>pub</a:t>
            </a:r>
            <a:r>
              <a:rPr lang="en-US" sz="2400" dirty="0"/>
              <a:t>, A</a:t>
            </a:r>
            <a:r>
              <a:rPr lang="en-US" sz="2400" baseline="-25000" dirty="0"/>
              <a:t>ID</a:t>
            </a:r>
            <a:r>
              <a:rPr lang="en-US" sz="24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5. Alice and/or CA publishes certificate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5B2E-D8AC-417A-A1ED-759BD762B960}" type="slidenum">
              <a:rPr lang="en-US"/>
              <a:pPr/>
              <a:t>31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PKI: Benefits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authentication</a:t>
            </a:r>
          </a:p>
          <a:p>
            <a:r>
              <a:rPr lang="en-US" dirty="0"/>
              <a:t>Verifies integrity</a:t>
            </a:r>
          </a:p>
          <a:p>
            <a:r>
              <a:rPr lang="en-US" dirty="0"/>
              <a:t>Ensures privacy</a:t>
            </a:r>
          </a:p>
          <a:p>
            <a:r>
              <a:rPr lang="en-US" dirty="0"/>
              <a:t>Authorizes access</a:t>
            </a:r>
          </a:p>
          <a:p>
            <a:r>
              <a:rPr lang="en-US" dirty="0"/>
              <a:t>Authorizes transactions</a:t>
            </a:r>
          </a:p>
          <a:p>
            <a:r>
              <a:rPr lang="en-US" dirty="0"/>
              <a:t>Supports non-repudiation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3094-3EAD-4B50-9A10-C2F3ACC2CD9A}" type="slidenum">
              <a:rPr lang="en-US"/>
              <a:pPr/>
              <a:t>32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PKI: Risks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Certificates only as trustworthy as their CAs</a:t>
            </a:r>
          </a:p>
          <a:p>
            <a:pPr lvl="1"/>
            <a:r>
              <a:rPr lang="en-US" dirty="0"/>
              <a:t>Root CA is a single point of failure</a:t>
            </a:r>
          </a:p>
          <a:p>
            <a:r>
              <a:rPr lang="en-US" dirty="0"/>
              <a:t>PKI only as secure as private signing keys</a:t>
            </a:r>
          </a:p>
          <a:p>
            <a:r>
              <a:rPr lang="en-US" dirty="0"/>
              <a:t>DNS not necessarily unique</a:t>
            </a:r>
          </a:p>
          <a:p>
            <a:r>
              <a:rPr lang="en-US" dirty="0"/>
              <a:t>Server certificates authenticate DNS addresses, not site contents</a:t>
            </a:r>
          </a:p>
          <a:p>
            <a:r>
              <a:rPr lang="en-US" dirty="0"/>
              <a:t>CA may not be authority on certificate contents</a:t>
            </a:r>
          </a:p>
          <a:p>
            <a:pPr lvl="1"/>
            <a:r>
              <a:rPr lang="en-US" dirty="0"/>
              <a:t>i.e., DNS name in server certificates</a:t>
            </a:r>
          </a:p>
          <a:p>
            <a:r>
              <a:rPr lang="en-US" dirty="0"/>
              <a:t>...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7.6</a:t>
            </a:r>
            <a:br>
              <a:rPr lang="en-US" dirty="0" smtClean="0"/>
            </a:br>
            <a:r>
              <a:rPr lang="en-US" dirty="0" smtClean="0"/>
              <a:t>Real World Protocols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5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3EAE-8592-4A09-BE16-A5BB0DFEA5F7}" type="slidenum">
              <a:rPr lang="en-US"/>
              <a:pPr/>
              <a:t>34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 </a:t>
            </a:r>
            <a:r>
              <a:rPr lang="en-US" dirty="0"/>
              <a:t>Protocols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Secure Sockets Layer (SSL)</a:t>
            </a:r>
          </a:p>
          <a:p>
            <a:pPr lvl="1"/>
            <a:r>
              <a:rPr lang="en-US" dirty="0"/>
              <a:t>Client/server authentication, secure data exchange</a:t>
            </a:r>
          </a:p>
          <a:p>
            <a:r>
              <a:rPr lang="en-US" dirty="0"/>
              <a:t>Secure Multipurpose Internet Mail Extensions Protocol (S/MIME), PGP</a:t>
            </a:r>
          </a:p>
          <a:p>
            <a:r>
              <a:rPr lang="en-US" dirty="0"/>
              <a:t>Secure Electronic Transactions (SET)</a:t>
            </a:r>
          </a:p>
          <a:p>
            <a:r>
              <a:rPr lang="en-US" dirty="0"/>
              <a:t>Internet Protocol Secure Standard (IPSec)</a:t>
            </a:r>
          </a:p>
          <a:p>
            <a:pPr lvl="1"/>
            <a:r>
              <a:rPr lang="en-US" dirty="0"/>
              <a:t>Authentication for networked devices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D9C2-CF02-4E48-9970-C798016C6ACE}" type="slidenum">
              <a:rPr lang="en-US"/>
              <a:pPr/>
              <a:t>35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Steps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Authenticate (validate the other side)</a:t>
            </a:r>
          </a:p>
          <a:p>
            <a:r>
              <a:rPr lang="en-US" sz="2800" dirty="0"/>
              <a:t>Key agreement/exchange (agree on or exchange a </a:t>
            </a:r>
            <a:r>
              <a:rPr lang="en-US" sz="2800" dirty="0" smtClean="0"/>
              <a:t>secret </a:t>
            </a:r>
            <a:r>
              <a:rPr lang="en-US" sz="2800" dirty="0"/>
              <a:t>key)</a:t>
            </a:r>
          </a:p>
          <a:p>
            <a:r>
              <a:rPr lang="en-US" sz="2800" dirty="0"/>
              <a:t>Confidentiality (exchange encrypted messages)</a:t>
            </a:r>
          </a:p>
          <a:p>
            <a:r>
              <a:rPr lang="en-US" sz="2800" dirty="0"/>
              <a:t>Integrity (proof message not modified)</a:t>
            </a:r>
          </a:p>
          <a:p>
            <a:r>
              <a:rPr lang="en-US" sz="2800" dirty="0" err="1"/>
              <a:t>Nonrepudiation</a:t>
            </a:r>
            <a:r>
              <a:rPr lang="en-US" sz="2800" dirty="0"/>
              <a:t> (proof you got exactly what you want)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5B9E-CA4D-4418-BAC8-9E1E00F8B19E}" type="slidenum">
              <a:rPr lang="en-US"/>
              <a:pPr/>
              <a:t>36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Sockets Layer (SSL)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Developed by Netscape</a:t>
            </a:r>
          </a:p>
          <a:p>
            <a:r>
              <a:rPr lang="en-US"/>
              <a:t>Provides privacy</a:t>
            </a:r>
          </a:p>
          <a:p>
            <a:pPr lvl="1"/>
            <a:r>
              <a:rPr lang="en-US"/>
              <a:t>Encrypted connection</a:t>
            </a:r>
          </a:p>
          <a:p>
            <a:pPr lvl="2"/>
            <a:r>
              <a:rPr lang="en-US"/>
              <a:t>Confidentiality and tamper-detection</a:t>
            </a:r>
          </a:p>
          <a:p>
            <a:r>
              <a:rPr lang="en-US"/>
              <a:t>Provides authentication</a:t>
            </a:r>
          </a:p>
          <a:p>
            <a:pPr lvl="1"/>
            <a:r>
              <a:rPr lang="en-US"/>
              <a:t>Authenticate server</a:t>
            </a:r>
          </a:p>
          <a:p>
            <a:pPr lvl="1"/>
            <a:r>
              <a:rPr lang="en-US"/>
              <a:t>Authenticate client optionally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3CAD-7398-4C47-AB85-8A13FEAA2CBD}" type="slidenum">
              <a:rPr lang="en-US"/>
              <a:pPr/>
              <a:t>37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Sockets Layer (cont.)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9677400" cy="2971800"/>
          </a:xfrm>
        </p:spPr>
        <p:txBody>
          <a:bodyPr/>
          <a:lstStyle/>
          <a:p>
            <a:r>
              <a:rPr lang="en-US" dirty="0"/>
              <a:t>Lies above transport layer, below application layer</a:t>
            </a:r>
          </a:p>
          <a:p>
            <a:pPr lvl="1"/>
            <a:r>
              <a:rPr lang="en-US" dirty="0"/>
              <a:t>Can lie atop any transport protocol, not just TCP/IP</a:t>
            </a:r>
          </a:p>
          <a:p>
            <a:pPr lvl="1"/>
            <a:r>
              <a:rPr lang="en-US" dirty="0"/>
              <a:t>Runs under application protocols like HTTP, FTP, and TELNET</a:t>
            </a:r>
          </a:p>
        </p:txBody>
      </p:sp>
      <p:pic>
        <p:nvPicPr>
          <p:cNvPr id="391172" name="Picture 4" descr="C:\Dan\10ss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1752600"/>
            <a:ext cx="3314700" cy="12573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F23D-3024-4614-B9BF-E76EA27092AB}" type="slidenum">
              <a:rPr lang="en-US"/>
              <a:pPr/>
              <a:t>38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SSL: Server Authentication</a:t>
            </a:r>
          </a:p>
        </p:txBody>
      </p:sp>
      <p:pic>
        <p:nvPicPr>
          <p:cNvPr id="393219" name="Picture 3" descr="C:\Dan\11svaut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3989" y="1598613"/>
            <a:ext cx="5640387" cy="4667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B69-5980-4B9B-9FF7-DD8F18EDBD45}" type="slidenum">
              <a:rPr lang="en-US"/>
              <a:pPr/>
              <a:t>39</a:t>
            </a:fld>
            <a:endParaRPr lang="en-US"/>
          </a:p>
        </p:txBody>
      </p:sp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SSL: Client Authentication</a:t>
            </a:r>
          </a:p>
        </p:txBody>
      </p:sp>
      <p:pic>
        <p:nvPicPr>
          <p:cNvPr id="394243" name="Picture 1027" descr="C:\TEMP\04ce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00201"/>
            <a:ext cx="5257800" cy="46656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0ED8-8337-4744-9434-D5E07D1225CE}" type="slidenum">
              <a:rPr lang="en-US"/>
              <a:pPr/>
              <a:t>4</a:t>
            </a:fld>
            <a:endParaRPr lang="en-US"/>
          </a:p>
        </p:txBody>
      </p:sp>
      <p:sp>
        <p:nvSpPr>
          <p:cNvPr id="432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and Decryption</a:t>
            </a:r>
          </a:p>
        </p:txBody>
      </p:sp>
      <p:sp>
        <p:nvSpPr>
          <p:cNvPr id="432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Alice wants to send a message m to Bob.</a:t>
            </a:r>
          </a:p>
          <a:p>
            <a:r>
              <a:rPr lang="en-US"/>
              <a:t>Alice computes c = m</a:t>
            </a:r>
            <a:r>
              <a:rPr lang="en-US" baseline="30000"/>
              <a:t>e</a:t>
            </a:r>
            <a:r>
              <a:rPr lang="en-US"/>
              <a:t> mod n, where {e,n} is Bob’s public key.</a:t>
            </a:r>
          </a:p>
          <a:p>
            <a:r>
              <a:rPr lang="en-US"/>
              <a:t>She sends c to Bob.</a:t>
            </a:r>
          </a:p>
          <a:p>
            <a:r>
              <a:rPr lang="en-US"/>
              <a:t>To decrypt, Bob computes m = c</a:t>
            </a:r>
            <a:r>
              <a:rPr lang="en-US" baseline="30000"/>
              <a:t>d </a:t>
            </a:r>
            <a:r>
              <a:rPr lang="en-US"/>
              <a:t>mod n,  where {d,n} is Bob’s private key.</a:t>
            </a:r>
          </a:p>
          <a:p>
            <a:r>
              <a:rPr lang="en-US"/>
              <a:t>The mathematical relationship between e and d ensures that Bob correctly recovers m.</a:t>
            </a:r>
          </a:p>
          <a:p>
            <a:r>
              <a:rPr lang="en-US"/>
              <a:t>Since only Bob knows d, only he can decrypt.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63E4-E3B6-4A8D-9310-627277CB217B}" type="slidenum">
              <a:rPr lang="en-US"/>
              <a:pPr/>
              <a:t>40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J. Bradley.  </a:t>
            </a:r>
            <a:r>
              <a:rPr lang="en-US" sz="2800" i="1" dirty="0"/>
              <a:t>The SSLP Reference Implementation Project.</a:t>
            </a:r>
            <a:r>
              <a:rPr lang="en-US" sz="2800" dirty="0"/>
              <a:t>  Department of Computer Science, University of Bristol, UK.</a:t>
            </a:r>
          </a:p>
          <a:p>
            <a:r>
              <a:rPr lang="en-US" sz="2800" dirty="0"/>
              <a:t>C. Ellison and B. </a:t>
            </a:r>
            <a:r>
              <a:rPr lang="en-US" sz="2800" dirty="0" err="1"/>
              <a:t>Schneier</a:t>
            </a:r>
            <a:r>
              <a:rPr lang="en-US" sz="2800" dirty="0"/>
              <a:t>.  “Ten Risks of PKI: What You’re not Being Told about Public Key Infrastructure,” </a:t>
            </a:r>
            <a:r>
              <a:rPr lang="en-US" sz="2800" i="1" dirty="0"/>
              <a:t>Computer Security Journal</a:t>
            </a:r>
            <a:r>
              <a:rPr lang="en-US" sz="2800" dirty="0"/>
              <a:t>, Vol. XVI, No. 1, 2000.</a:t>
            </a:r>
          </a:p>
          <a:p>
            <a:r>
              <a:rPr lang="en-US" sz="2800" dirty="0"/>
              <a:t>P. </a:t>
            </a:r>
            <a:r>
              <a:rPr lang="en-US" sz="2800" dirty="0" err="1"/>
              <a:t>Gutmann</a:t>
            </a:r>
            <a:r>
              <a:rPr lang="en-US" sz="2800" dirty="0"/>
              <a:t>.  </a:t>
            </a:r>
            <a:r>
              <a:rPr lang="en-US" sz="2800" i="1" dirty="0"/>
              <a:t>Encryption and Security Tutorial.</a:t>
            </a:r>
            <a:r>
              <a:rPr lang="en-US" sz="2800" dirty="0"/>
              <a:t>  Department of Computer Science, University of Auckland, NZ.</a:t>
            </a:r>
          </a:p>
          <a:p>
            <a:r>
              <a:rPr lang="en-US" sz="2800" dirty="0"/>
              <a:t>Netscape Communications Corporation website.</a:t>
            </a:r>
          </a:p>
          <a:p>
            <a:r>
              <a:rPr lang="en-US" sz="2800" dirty="0"/>
              <a:t>B. </a:t>
            </a:r>
            <a:r>
              <a:rPr lang="en-US" sz="2800" dirty="0" err="1"/>
              <a:t>Schneier</a:t>
            </a:r>
            <a:r>
              <a:rPr lang="en-US" sz="2800" dirty="0"/>
              <a:t>.  “Chapter 1: Foundations,” </a:t>
            </a:r>
            <a:r>
              <a:rPr lang="en-US" sz="2800" i="1" dirty="0"/>
              <a:t>Applied Cryptography</a:t>
            </a:r>
            <a:r>
              <a:rPr lang="en-US" sz="2800" dirty="0"/>
              <a:t>, Second Edition.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7.7</a:t>
            </a:r>
            <a:br>
              <a:rPr lang="en-US" dirty="0" smtClean="0"/>
            </a:br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4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733800"/>
            <a:ext cx="73152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>
                <a:ea typeface="ＭＳ Ｐゴシック" pitchFamily="34" charset="-128"/>
              </a:rPr>
              <a:t>Network Security Protocols</a:t>
            </a:r>
          </a:p>
        </p:txBody>
      </p:sp>
      <p:pic>
        <p:nvPicPr>
          <p:cNvPr id="15364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27026"/>
            <a:ext cx="2738438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Network Security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334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E-mail: PGP, using a web-of-trust</a:t>
            </a:r>
          </a:p>
          <a:p>
            <a:pPr lvl="1">
              <a:spcAft>
                <a:spcPts val="600"/>
              </a:spcAft>
            </a:pPr>
            <a:r>
              <a:rPr lang="en-US" smtClean="0">
                <a:ea typeface="ＭＳ Ｐゴシック" pitchFamily="34" charset="-128"/>
              </a:rPr>
              <a:t>Web: HTTP-S, using a certificate hierarchy</a:t>
            </a:r>
          </a:p>
          <a:p>
            <a:r>
              <a:rPr lang="en-US" smtClean="0">
                <a:ea typeface="ＭＳ Ｐゴシック" pitchFamily="34" charset="-128"/>
              </a:rPr>
              <a:t>Transport layer</a:t>
            </a:r>
          </a:p>
          <a:p>
            <a:pPr lvl="1">
              <a:spcAft>
                <a:spcPts val="600"/>
              </a:spcAft>
            </a:pPr>
            <a:r>
              <a:rPr lang="en-US" smtClean="0">
                <a:ea typeface="ＭＳ Ｐゴシック" pitchFamily="34" charset="-128"/>
              </a:rPr>
              <a:t>Transport Layer Security/ Secure Socket Layer</a:t>
            </a:r>
          </a:p>
          <a:p>
            <a:r>
              <a:rPr lang="en-US" smtClean="0">
                <a:ea typeface="ＭＳ Ｐゴシック" pitchFamily="34" charset="-128"/>
              </a:rPr>
              <a:t>Network layer</a:t>
            </a:r>
          </a:p>
          <a:p>
            <a:pPr lvl="1">
              <a:spcAft>
                <a:spcPts val="600"/>
              </a:spcAft>
            </a:pPr>
            <a:r>
              <a:rPr lang="en-US" smtClean="0">
                <a:ea typeface="ＭＳ Ｐゴシック" pitchFamily="34" charset="-128"/>
              </a:rPr>
              <a:t>IP Sec</a:t>
            </a:r>
          </a:p>
          <a:p>
            <a:r>
              <a:rPr lang="en-US" smtClean="0">
                <a:ea typeface="ＭＳ Ｐゴシック" pitchFamily="34" charset="-128"/>
              </a:rPr>
              <a:t>Network infrastructure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DNS-Sec and BGP-Sec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C3500B-B67C-4297-A3D4-83AB72074DF1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Basic Security Properties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4225" y="1295400"/>
            <a:ext cx="8686800" cy="53340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Confidentiality:</a:t>
            </a:r>
            <a:r>
              <a:rPr lang="en-US" sz="2500" dirty="0">
                <a:ea typeface="ＭＳ Ｐゴシック" pitchFamily="34" charset="-128"/>
              </a:rPr>
              <a:t> </a:t>
            </a:r>
            <a:endParaRPr lang="en-US" sz="25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Authenticity:</a:t>
            </a:r>
            <a:r>
              <a:rPr lang="en-US" sz="2500" dirty="0">
                <a:ea typeface="ＭＳ Ｐゴシック" pitchFamily="34" charset="-128"/>
              </a:rPr>
              <a:t> </a:t>
            </a:r>
            <a:endParaRPr lang="en-US" sz="25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Aft>
                <a:spcPts val="2400"/>
              </a:spcAft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Integrity: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Availability: </a:t>
            </a:r>
            <a:endParaRPr lang="en-US" sz="25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Aft>
                <a:spcPts val="2400"/>
              </a:spcAft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Non-repudiation:</a:t>
            </a:r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Access control:</a:t>
            </a:r>
            <a:endParaRPr lang="en-US" sz="25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9615F9-ACE4-4552-B333-B8DFBF56DB21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Basic Security Properties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4225" y="1295400"/>
            <a:ext cx="8686800" cy="53340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Confidentiality: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Concealment of information or resources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Authenticity: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Identification and assurance of origin of info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Integrity: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Trustworthiness of data or resources in terms of preventing improper and unauthorized changes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Availability: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Ability to use desired information or resource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Non-repudiation: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Offer of evidence that a party indeed is sender or a receiver of certain information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Access control: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Facilities to determine and enforce who is allowed access to what resources (host, software, network, …)</a:t>
            </a:r>
          </a:p>
          <a:p>
            <a:pPr eaLnBrk="1" hangingPunct="1">
              <a:lnSpc>
                <a:spcPct val="90000"/>
              </a:lnSpc>
            </a:pPr>
            <a:endParaRPr lang="en-US" sz="25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7A295-9141-458A-8C67-0FA204B235AB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C4981A-57F1-4AF4-87DF-065B169CD991}" type="slidenum">
              <a:rPr lang="en-US"/>
              <a:pPr/>
              <a:t>46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Encryption and MAC/Signatures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1884364" y="1960563"/>
            <a:ext cx="361632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400" u="sng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Confidentiality (Encryption)</a:t>
            </a:r>
          </a:p>
          <a:p>
            <a:pPr marL="0" lvl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Sender: 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Compute C = Enc</a:t>
            </a:r>
            <a:r>
              <a:rPr lang="en-US" sz="2400" baseline="-250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(M)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Send C</a:t>
            </a:r>
          </a:p>
          <a:p>
            <a:pPr marL="0" lvl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Receiver: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Recover M = Dec</a:t>
            </a:r>
            <a:r>
              <a:rPr lang="en-US" sz="2400" baseline="-250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(C)</a:t>
            </a:r>
          </a:p>
          <a:p>
            <a:pPr>
              <a:spcAft>
                <a:spcPts val="600"/>
              </a:spcAft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5922963" y="1960564"/>
            <a:ext cx="4425950" cy="367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400" u="sng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Auth/Integrity (MAC / Signature)</a:t>
            </a:r>
          </a:p>
          <a:p>
            <a:pPr marL="0" lvl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Sender: 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Compute s = Sig</a:t>
            </a:r>
            <a:r>
              <a:rPr lang="en-US" sz="2400" baseline="-250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(Hash (M))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Send &lt;M, s&gt;</a:t>
            </a:r>
          </a:p>
          <a:p>
            <a:pPr marL="0" lvl="1">
              <a:spcAft>
                <a:spcPts val="600"/>
              </a:spcAft>
            </a:pPr>
            <a:r>
              <a:rPr lang="en-US" sz="2400">
                <a:latin typeface="Calibri" pitchFamily="34" charset="0"/>
                <a:cs typeface="Calibri" pitchFamily="34" charset="0"/>
              </a:rPr>
              <a:t>Receiver: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Compute s’ = Ver</a:t>
            </a:r>
            <a:r>
              <a:rPr lang="en-US" sz="2400" baseline="-250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(Hash (M)) 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Check s’ == s</a:t>
            </a:r>
          </a:p>
          <a:p>
            <a:pPr>
              <a:spcAft>
                <a:spcPts val="600"/>
              </a:spcAft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28800" y="5486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/>
            <a:r>
              <a:rPr lang="en-US" sz="2800">
                <a:solidFill>
                  <a:srgbClr val="000000"/>
                </a:solidFill>
                <a:latin typeface="Calibri" pitchFamily="34" charset="0"/>
              </a:rPr>
              <a:t>These are simplified forms of the actual algorithms</a:t>
            </a:r>
            <a:endParaRPr lang="en-AU" sz="28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Email Security: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z="4000">
                <a:ea typeface="ＭＳ Ｐゴシック" pitchFamily="34" charset="-128"/>
              </a:rPr>
              <a:t>Pretty Good Privacy (PGP)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-1" charset="0"/>
              <a:buNone/>
              <a:defRPr/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330056-9C53-455D-829E-5156025BD1A8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E-Mail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Security goals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Confidentiality: only intended recipient sees data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Integrity: data cannot be modified en route</a:t>
            </a:r>
          </a:p>
          <a:p>
            <a:pPr lvl="1">
              <a:spcAft>
                <a:spcPts val="2400"/>
              </a:spcAft>
            </a:pPr>
            <a:r>
              <a:rPr lang="en-US" smtClean="0">
                <a:ea typeface="ＭＳ Ｐゴシック" pitchFamily="34" charset="-128"/>
              </a:rPr>
              <a:t>Authenticity: sender and recipient are who they say</a:t>
            </a:r>
          </a:p>
          <a:p>
            <a:r>
              <a:rPr lang="en-US" smtClean="0">
                <a:ea typeface="ＭＳ Ｐゴシック" pitchFamily="34" charset="-128"/>
              </a:rPr>
              <a:t>Security non-goals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Timely or successful message delivery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Avoiding duplicate (replayed) message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(Since e-mail doesn’t provide this anyway!)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D77C98-6CBE-49D8-8F86-8FE25FD6565F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Sender and Receiver Keys</a:t>
            </a:r>
          </a:p>
        </p:txBody>
      </p:sp>
      <p:sp>
        <p:nvSpPr>
          <p:cNvPr id="26627" name="Content Placeholder 9"/>
          <p:cNvSpPr>
            <a:spLocks noGrp="1"/>
          </p:cNvSpPr>
          <p:nvPr>
            <p:ph sz="half" idx="1"/>
          </p:nvPr>
        </p:nvSpPr>
        <p:spPr>
          <a:xfrm>
            <a:off x="6477000" y="1524001"/>
            <a:ext cx="4038600" cy="4525963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If the receiver knows the sender’s public key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Sender authentication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Sender non-repudiation</a:t>
            </a:r>
          </a:p>
        </p:txBody>
      </p:sp>
      <p:sp>
        <p:nvSpPr>
          <p:cNvPr id="26628" name="Content Placeholder 10"/>
          <p:cNvSpPr>
            <a:spLocks noGrp="1"/>
          </p:cNvSpPr>
          <p:nvPr>
            <p:ph sz="half" idx="2"/>
          </p:nvPr>
        </p:nvSpPr>
        <p:spPr>
          <a:xfrm>
            <a:off x="1676400" y="1524001"/>
            <a:ext cx="4038600" cy="4525963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If the sender knows the receiver’s public key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Confidentiality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Receiver authentication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39E40C-3F8C-4A7A-B93D-D4B41D9E0B53}" type="slidenum">
              <a:rPr lang="en-US"/>
              <a:pPr/>
              <a:t>49</a:t>
            </a:fld>
            <a:endParaRPr lang="en-US"/>
          </a:p>
        </p:txBody>
      </p:sp>
      <p:pic>
        <p:nvPicPr>
          <p:cNvPr id="26630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064" y="3733800"/>
            <a:ext cx="1862137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043864" y="3733800"/>
            <a:ext cx="1862137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4267201" y="5029200"/>
            <a:ext cx="3776663" cy="1588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arrow" w="lg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26633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686176"/>
            <a:ext cx="12192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6644-50B0-49E3-9E01-20A94AE2CF3F}" type="slidenum">
              <a:rPr lang="en-US"/>
              <a:pPr/>
              <a:t>5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- Authentication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5121275"/>
          </a:xfrm>
        </p:spPr>
        <p:txBody>
          <a:bodyPr>
            <a:noAutofit/>
          </a:bodyPr>
          <a:lstStyle/>
          <a:p>
            <a:r>
              <a:rPr lang="en-US" sz="2800" dirty="0"/>
              <a:t>Suppose Alice wants to send a message m to Bob </a:t>
            </a:r>
            <a:r>
              <a:rPr lang="en-US" sz="2800" dirty="0" smtClean="0"/>
              <a:t>and assure </a:t>
            </a:r>
            <a:r>
              <a:rPr lang="en-US" sz="2800" dirty="0"/>
              <a:t>him that the message is indeed from her.</a:t>
            </a:r>
          </a:p>
          <a:p>
            <a:r>
              <a:rPr lang="en-US" sz="2800" dirty="0"/>
              <a:t>Alice computes signature s = m</a:t>
            </a:r>
            <a:r>
              <a:rPr lang="en-US" sz="2800" baseline="30000" dirty="0"/>
              <a:t>d</a:t>
            </a:r>
            <a:r>
              <a:rPr lang="en-US" sz="2800" dirty="0"/>
              <a:t> mod n, where {</a:t>
            </a:r>
            <a:r>
              <a:rPr lang="en-US" sz="2800" dirty="0" err="1"/>
              <a:t>d,n</a:t>
            </a:r>
            <a:r>
              <a:rPr lang="en-US" sz="2800" dirty="0"/>
              <a:t>} is Alice’s private key.</a:t>
            </a:r>
          </a:p>
          <a:p>
            <a:r>
              <a:rPr lang="en-US" sz="2800" dirty="0"/>
              <a:t>She sends m and s to Bob.</a:t>
            </a:r>
          </a:p>
          <a:p>
            <a:r>
              <a:rPr lang="en-US" sz="2800" dirty="0"/>
              <a:t>To verify the signature, Bob computes using {</a:t>
            </a:r>
            <a:r>
              <a:rPr lang="en-US" sz="2800" dirty="0" err="1"/>
              <a:t>e,n</a:t>
            </a: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m = s</a:t>
            </a:r>
            <a:r>
              <a:rPr lang="en-US" sz="2800" baseline="30000" dirty="0"/>
              <a:t>e</a:t>
            </a:r>
            <a:r>
              <a:rPr lang="en-US" sz="2800" dirty="0"/>
              <a:t> mod n and checks that it is recovered.</a:t>
            </a:r>
          </a:p>
          <a:p>
            <a:r>
              <a:rPr lang="en-US" sz="2800" dirty="0"/>
              <a:t>In practice, RSA is combined with a symmetric key cryptosystem (e.g., DES) to encrypt.</a:t>
            </a:r>
          </a:p>
          <a:p>
            <a:r>
              <a:rPr lang="en-US" sz="2800" dirty="0"/>
              <a:t>RSA is usually combined with a hash function to sign a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Sending an E-Mail Securely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Sender digitally signs the message</a:t>
            </a:r>
          </a:p>
          <a:p>
            <a:pPr lvl="1">
              <a:spcAft>
                <a:spcPts val="1800"/>
              </a:spcAft>
            </a:pPr>
            <a:r>
              <a:rPr lang="en-US" smtClean="0">
                <a:ea typeface="ＭＳ Ｐゴシック" pitchFamily="34" charset="-128"/>
              </a:rPr>
              <a:t>Using the sender’s private key</a:t>
            </a:r>
          </a:p>
          <a:p>
            <a:r>
              <a:rPr lang="en-US" smtClean="0">
                <a:ea typeface="ＭＳ Ｐゴシック" pitchFamily="34" charset="-128"/>
              </a:rPr>
              <a:t>Sender encrypts the data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Using a one-time session key</a:t>
            </a:r>
          </a:p>
          <a:p>
            <a:pPr lvl="1">
              <a:spcAft>
                <a:spcPts val="1800"/>
              </a:spcAft>
            </a:pPr>
            <a:r>
              <a:rPr lang="en-US" smtClean="0">
                <a:ea typeface="ＭＳ Ｐゴシック" pitchFamily="34" charset="-128"/>
              </a:rPr>
              <a:t>Sending the session key, encrypted with the receiver’s public key</a:t>
            </a:r>
          </a:p>
          <a:p>
            <a:r>
              <a:rPr lang="en-US" smtClean="0">
                <a:ea typeface="ＭＳ Ｐゴシック" pitchFamily="34" charset="-128"/>
              </a:rPr>
              <a:t>Sender converts to an ASCII format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Converting the message to base64 encoding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(Email messages must be sent in ASCII)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9A4F06-325F-4E19-A1E4-44340BB1EAD0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Public Key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Binding between identity and a public key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“Identity” is, for example, an e-mail address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“Binding” ensured using a digital signature</a:t>
            </a:r>
          </a:p>
          <a:p>
            <a:r>
              <a:rPr lang="en-US" smtClean="0">
                <a:ea typeface="ＭＳ Ｐゴシック" pitchFamily="34" charset="-128"/>
              </a:rPr>
              <a:t>Contents of a certificate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Identity of the entity being certified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Public key of the entity being certified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Identity of the signer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Digital signature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Digital signature algorithm id</a:t>
            </a:r>
          </a:p>
          <a:p>
            <a:pPr lvl="2">
              <a:buFont typeface="Arial" pitchFamily="34" charset="0"/>
              <a:buNone/>
            </a:pPr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19341F-1980-4290-9B2D-BF950711B355}" type="slidenum">
              <a:rPr lang="en-US"/>
              <a:pPr/>
              <a:t>51</a:t>
            </a:fld>
            <a:endParaRPr lang="en-US"/>
          </a:p>
        </p:txBody>
      </p:sp>
      <p:pic>
        <p:nvPicPr>
          <p:cNvPr id="28677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4724400"/>
            <a:ext cx="3035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Web of Trust for PGP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Decentralized solution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Protection against government intrusion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No central certificate authorities</a:t>
            </a:r>
          </a:p>
          <a:p>
            <a:r>
              <a:rPr lang="en-US" smtClean="0">
                <a:ea typeface="ＭＳ Ｐゴシック" pitchFamily="34" charset="-128"/>
              </a:rPr>
              <a:t>Customized solution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Individual decides whom to trust, and how much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Multiple certificates with different confidence levels</a:t>
            </a:r>
          </a:p>
          <a:p>
            <a:r>
              <a:rPr lang="en-US" smtClean="0">
                <a:ea typeface="ＭＳ Ｐゴシック" pitchFamily="34" charset="-128"/>
              </a:rPr>
              <a:t>Key-signing parties!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Collect and provide public keys in person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Sign other’s keys, and get your key signed by others</a:t>
            </a:r>
          </a:p>
          <a:p>
            <a:pPr lvl="2"/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FFB699-7E08-482A-BDD6-9FE72E4B6E2A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0A6251-7D7C-4A73-9A45-D7226D0DF1D5}" type="slidenum">
              <a:rPr lang="en-US"/>
              <a:pPr/>
              <a:t>53</a:t>
            </a:fld>
            <a:endParaRPr lang="en-US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514600"/>
            <a:ext cx="8763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HTTP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HTTP Threat Model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Eavesdropper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Listening on conversation (confidentiality)</a:t>
            </a:r>
          </a:p>
          <a:p>
            <a:r>
              <a:rPr lang="en-US" smtClean="0">
                <a:ea typeface="ＭＳ Ｐゴシック" pitchFamily="34" charset="-128"/>
              </a:rPr>
              <a:t>Man-in-the-middle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Modifying content (integrity)</a:t>
            </a:r>
          </a:p>
          <a:p>
            <a:r>
              <a:rPr lang="en-US" smtClean="0">
                <a:ea typeface="ＭＳ Ｐゴシック" pitchFamily="34" charset="-128"/>
              </a:rPr>
              <a:t>Impersonation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Bogus website (authentication, confidentiality)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B1D873-F803-4835-8959-99C7F9E9E09B}" type="slidenum">
              <a:rPr lang="en-US"/>
              <a:pPr/>
              <a:t>54</a:t>
            </a:fld>
            <a:endParaRPr lang="en-US"/>
          </a:p>
        </p:txBody>
      </p:sp>
      <p:pic>
        <p:nvPicPr>
          <p:cNvPr id="32773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953000"/>
            <a:ext cx="1016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4899026"/>
            <a:ext cx="28194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124200" y="5715000"/>
            <a:ext cx="4724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32776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1" y="4876800"/>
            <a:ext cx="169386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HTTP-S: Securing HTTP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295400"/>
            <a:ext cx="5410200" cy="5334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HTTP sits on top of secure channel (SSL/TLS)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https:// vs. http://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TCP port 443 vs. 80</a:t>
            </a:r>
          </a:p>
          <a:p>
            <a:r>
              <a:rPr lang="en-US" smtClean="0">
                <a:ea typeface="ＭＳ Ｐゴシック" pitchFamily="34" charset="-128"/>
              </a:rPr>
              <a:t>All (HTTP) bytes encrypted and authenticated</a:t>
            </a:r>
          </a:p>
          <a:p>
            <a:pPr lvl="1">
              <a:spcAft>
                <a:spcPts val="1800"/>
              </a:spcAft>
            </a:pPr>
            <a:r>
              <a:rPr lang="en-US" smtClean="0">
                <a:ea typeface="ＭＳ Ｐゴシック" pitchFamily="34" charset="-128"/>
              </a:rPr>
              <a:t>No change to HTTP itself!</a:t>
            </a:r>
          </a:p>
          <a:p>
            <a:r>
              <a:rPr lang="en-US" smtClean="0">
                <a:ea typeface="ＭＳ Ｐゴシック" pitchFamily="34" charset="-128"/>
              </a:rPr>
              <a:t>Where to get the key???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31CBD9-2390-45FA-91AB-E94BCD4E1F4B}" type="slidenum">
              <a:rPr lang="en-US"/>
              <a:pPr/>
              <a:t>55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96200" y="1524000"/>
            <a:ext cx="2438400" cy="838200"/>
          </a:xfrm>
          <a:prstGeom prst="rect">
            <a:avLst/>
          </a:prstGeom>
          <a:solidFill>
            <a:srgbClr val="FF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</a:rPr>
              <a:t>HTTP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6200" y="2362200"/>
            <a:ext cx="2438400" cy="838200"/>
          </a:xfrm>
          <a:prstGeom prst="rect">
            <a:avLst/>
          </a:prstGeom>
          <a:solidFill>
            <a:srgbClr val="F79646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</a:rPr>
              <a:t>Secure Transport Layer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96200" y="3200400"/>
            <a:ext cx="2438400" cy="838200"/>
          </a:xfrm>
          <a:prstGeom prst="rect">
            <a:avLst/>
          </a:prstGeom>
          <a:solidFill>
            <a:srgbClr val="0000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</a:rPr>
              <a:t>TCP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696200" y="4038600"/>
            <a:ext cx="2438400" cy="838200"/>
          </a:xfrm>
          <a:prstGeom prst="rect">
            <a:avLst/>
          </a:prstGeom>
          <a:solidFill>
            <a:srgbClr val="0099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</a:rPr>
              <a:t>IP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96200" y="4876800"/>
            <a:ext cx="2438400" cy="838200"/>
          </a:xfrm>
          <a:prstGeom prst="rect">
            <a:avLst/>
          </a:prstGeom>
          <a:solidFill>
            <a:srgbClr val="660066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</a:rPr>
              <a:t>Link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Learning a Valid Public Key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2057400"/>
            <a:ext cx="8458200" cy="34290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What is that lock?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Securely binds domain name to public key (PK)</a:t>
            </a:r>
          </a:p>
          <a:p>
            <a:pPr lvl="2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If PK is authenticated, then any message signed by that PK cannot be forged by non-authorized party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Believable only if you trust the attesting body</a:t>
            </a:r>
          </a:p>
          <a:p>
            <a:pPr lvl="2">
              <a:spcAft>
                <a:spcPts val="600"/>
              </a:spcAft>
            </a:pPr>
            <a:r>
              <a:rPr lang="en-US" smtClean="0">
                <a:ea typeface="ＭＳ Ｐゴシック" pitchFamily="34" charset="-128"/>
              </a:rPr>
              <a:t>Bootstrapping problem:  Who to trust, and how to tell if this message is actually from them?</a:t>
            </a:r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3CB53B-CC57-48BE-905C-87AD5DCC2316}" type="slidenum">
              <a:rPr lang="en-US"/>
              <a:pPr/>
              <a:t>56</a:t>
            </a:fld>
            <a:endParaRPr lang="en-US"/>
          </a:p>
        </p:txBody>
      </p:sp>
      <p:pic>
        <p:nvPicPr>
          <p:cNvPr id="34821" name="Pictur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82311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Hierarchical Public Key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Public key certificate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Binding between identity and a public key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“Identity” is, for example, a domain name</a:t>
            </a:r>
          </a:p>
          <a:p>
            <a:pPr lvl="1">
              <a:spcAft>
                <a:spcPts val="1800"/>
              </a:spcAft>
            </a:pPr>
            <a:r>
              <a:rPr lang="en-US" smtClean="0">
                <a:ea typeface="ＭＳ Ｐゴシック" pitchFamily="34" charset="-128"/>
              </a:rPr>
              <a:t>Digital signature to ensure integrity</a:t>
            </a:r>
          </a:p>
          <a:p>
            <a:r>
              <a:rPr lang="en-US" smtClean="0">
                <a:ea typeface="ＭＳ Ｐゴシック" pitchFamily="34" charset="-128"/>
              </a:rPr>
              <a:t>Certificate authority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Issues public key certificates and verifies identities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Trusted parties (e.g., VeriSign, GoDaddy, Comodo)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Preconfigured certificates in Web browsers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F3C790-A31C-4326-A166-7C32F1ADCEB3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Public Key Certificate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21EC8A-DD25-408A-9EFA-315628D52AEA}" type="slidenum">
              <a:rPr lang="en-US"/>
              <a:pPr/>
              <a:t>58</a:t>
            </a:fld>
            <a:endParaRPr lang="en-US"/>
          </a:p>
        </p:txBody>
      </p:sp>
      <p:pic>
        <p:nvPicPr>
          <p:cNvPr id="36868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143000"/>
            <a:ext cx="82311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 cstate="print"/>
          <a:srcRect r="35725"/>
          <a:stretch>
            <a:fillRect/>
          </a:stretch>
        </p:blipFill>
        <p:spPr bwMode="auto">
          <a:xfrm>
            <a:off x="1651001" y="1892300"/>
            <a:ext cx="4276725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rcRect t="4768" r="33231" b="12715"/>
          <a:stretch>
            <a:fillRect/>
          </a:stretch>
        </p:blipFill>
        <p:spPr bwMode="auto">
          <a:xfrm>
            <a:off x="6105526" y="1892301"/>
            <a:ext cx="441007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Transport Layer Security (TLS)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67000" y="3886200"/>
            <a:ext cx="6858000" cy="1752600"/>
          </a:xfrm>
        </p:spPr>
        <p:txBody>
          <a:bodyPr/>
          <a:lstStyle/>
          <a:p>
            <a:r>
              <a:rPr lang="en-US" smtClean="0">
                <a:solidFill>
                  <a:srgbClr val="898989"/>
                </a:solidFill>
                <a:ea typeface="ＭＳ Ｐゴシック" pitchFamily="34" charset="-128"/>
              </a:rPr>
              <a:t>Based on the earlier Secure Socket Layer (SSL) originally developed by Netscape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361024-B98A-4337-87D7-177DCA8F0617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8EE1-D2A1-4D54-8924-44A5C37E5E5F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it Work?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secure because it is difficult to find </a:t>
            </a:r>
            <a:r>
              <a:rPr lang="en-US" dirty="0">
                <a:sym typeface="Symbol" pitchFamily="18" charset="2"/>
              </a:rPr>
              <a:t> or d using only e and n.  Finding d is equivalent in difficulty to factoring n as p*q.</a:t>
            </a:r>
          </a:p>
          <a:p>
            <a:r>
              <a:rPr lang="en-US" dirty="0">
                <a:sym typeface="Symbol" pitchFamily="18" charset="2"/>
              </a:rPr>
              <a:t>It is feasible to encrypt and decrypt because:</a:t>
            </a:r>
          </a:p>
          <a:p>
            <a:pPr lvl="1"/>
            <a:r>
              <a:rPr lang="en-US" dirty="0">
                <a:sym typeface="Symbol" pitchFamily="18" charset="2"/>
              </a:rPr>
              <a:t>It is possible to find large primes.</a:t>
            </a:r>
          </a:p>
          <a:p>
            <a:pPr lvl="1"/>
            <a:r>
              <a:rPr lang="en-US" dirty="0">
                <a:sym typeface="Symbol" pitchFamily="18" charset="2"/>
              </a:rPr>
              <a:t>It is possible to find relative primes and their inverses.</a:t>
            </a:r>
          </a:p>
          <a:p>
            <a:pPr lvl="1"/>
            <a:r>
              <a:rPr lang="en-US" dirty="0">
                <a:sym typeface="Symbol" pitchFamily="18" charset="2"/>
              </a:rPr>
              <a:t>Modular exponentiation is feasible.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TLS Handshake Protocol</a:t>
            </a:r>
            <a:endParaRPr lang="en-US" sz="240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600201"/>
            <a:ext cx="4038600" cy="4525963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t>Send new random value,  list of supported ciphers</a:t>
            </a:r>
          </a:p>
          <a:p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  <a:p>
            <a:r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t>Send pre-secret, encrypted under PK</a:t>
            </a:r>
          </a:p>
          <a:p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t>Create shared secret key from pre-secret and random </a:t>
            </a:r>
          </a:p>
          <a:p>
            <a:r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t>Switch to new symmetric-key cipher using shared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7000" y="1600201"/>
            <a:ext cx="4038600" cy="4525963"/>
          </a:xfrm>
        </p:spPr>
        <p:txBody>
          <a:bodyPr/>
          <a:lstStyle/>
          <a:p>
            <a:pPr>
              <a:spcAft>
                <a:spcPts val="1800"/>
              </a:spcAft>
              <a:buNone/>
            </a:pP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  <a:p>
            <a:r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t>Send new random value,     digital certificate with PK</a:t>
            </a:r>
          </a:p>
          <a:p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  <a:p>
            <a:pPr>
              <a:spcAft>
                <a:spcPts val="1200"/>
              </a:spcAft>
              <a:buNone/>
            </a:pP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t>Create shared secret key from pre-secret and random</a:t>
            </a:r>
          </a:p>
          <a:p>
            <a:r>
              <a:rPr lang="en-US" sz="2400">
                <a:solidFill>
                  <a:srgbClr val="000000"/>
                </a:solidFill>
                <a:ea typeface="ＭＳ Ｐゴシック" pitchFamily="34" charset="-128"/>
              </a:rPr>
              <a:t>Switch to new symmetric-key cipher using shared key</a:t>
            </a:r>
          </a:p>
          <a:p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89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CAC1DC-BDBF-411D-97E9-8A50127895FB}" type="slidenum">
              <a:rPr lang="en-US"/>
              <a:pPr/>
              <a:t>60</a:t>
            </a:fld>
            <a:endParaRPr lang="en-US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5638800" y="2133600"/>
            <a:ext cx="914400" cy="22860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5638800" y="3505200"/>
            <a:ext cx="914400" cy="22860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5638800" y="2819400"/>
            <a:ext cx="914400" cy="22860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V="1">
            <a:off x="2362200" y="6172200"/>
            <a:ext cx="7467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TLS Record Protocol </a:t>
            </a:r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Messages from application layer are: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Fragmented or coalesced into blocks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Optionally compressed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Integrity-protected using an HMAC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Encrypted using symmetric-key cipher</a:t>
            </a:r>
          </a:p>
          <a:p>
            <a:pPr lvl="1">
              <a:spcAft>
                <a:spcPts val="1800"/>
              </a:spcAft>
            </a:pPr>
            <a:r>
              <a:rPr lang="en-US" smtClean="0">
                <a:ea typeface="ＭＳ Ｐゴシック" pitchFamily="34" charset="-128"/>
              </a:rPr>
              <a:t>Passed to the transport layer (usually TCP)</a:t>
            </a:r>
          </a:p>
          <a:p>
            <a:r>
              <a:rPr lang="en-US" smtClean="0">
                <a:ea typeface="ＭＳ Ｐゴシック" pitchFamily="34" charset="-128"/>
              </a:rPr>
              <a:t>Sequence #s on record-protocol messages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Prevents replays and reorderings of messages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8F0626-14E3-4EC2-ABD0-3CF3E77E7FA0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Comments on HTTPS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3340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HTTPS authenticates server, not content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If CDN (Akamai) serves content over HTTPS, customer must trust Akamai not to change content</a:t>
            </a:r>
          </a:p>
          <a:p>
            <a:r>
              <a:rPr lang="en-US" smtClean="0">
                <a:ea typeface="ＭＳ Ｐゴシック" pitchFamily="34" charset="-128"/>
              </a:rPr>
              <a:t>Symmetric-key crypto after public-key 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Handshake protocol using public key crypto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Symmetric-key crypto much faster (100-1000x)</a:t>
            </a:r>
          </a:p>
          <a:p>
            <a:r>
              <a:rPr lang="en-US" smtClean="0">
                <a:ea typeface="ＭＳ Ｐゴシック" pitchFamily="34" charset="-128"/>
              </a:rPr>
              <a:t>HTTPS on top of TCP, so reliable byte stream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Can leverage fact that transmission is reliable to ensure: each data segment received exactly once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Adversary can’t successfully drop or replay packets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82A005-39DE-42A1-98C1-BFF2962A1648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02AB35-0A9C-486F-A06D-19FEC242E3AA}" type="slidenum">
              <a:rPr lang="en-US"/>
              <a:pPr/>
              <a:t>63</a:t>
            </a:fld>
            <a:endParaRPr 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286000"/>
            <a:ext cx="8763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IP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IP Security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>
                <a:ea typeface="ＭＳ Ｐゴシック" pitchFamily="34" charset="-128"/>
              </a:rPr>
              <a:t>There are range of app-specific security mechanisms</a:t>
            </a:r>
          </a:p>
          <a:p>
            <a:pPr lvl="1">
              <a:spcAft>
                <a:spcPts val="1200"/>
              </a:spcAft>
            </a:pPr>
            <a:r>
              <a:rPr lang="en-US" sz="2400">
                <a:ea typeface="ＭＳ Ｐゴシック" pitchFamily="34" charset="-128"/>
              </a:rPr>
              <a:t>eg. TLS/HTTPS, S/MIME, PGP, Kerberos, …</a:t>
            </a:r>
          </a:p>
          <a:p>
            <a:pPr>
              <a:spcAft>
                <a:spcPts val="1200"/>
              </a:spcAft>
            </a:pPr>
            <a:r>
              <a:rPr lang="en-US" sz="2800">
                <a:ea typeface="ＭＳ Ｐゴシック" pitchFamily="34" charset="-128"/>
              </a:rPr>
              <a:t>But security concerns that cut across protocol layers</a:t>
            </a:r>
          </a:p>
          <a:p>
            <a:pPr>
              <a:spcAft>
                <a:spcPts val="1200"/>
              </a:spcAft>
            </a:pPr>
            <a:r>
              <a:rPr lang="en-US" sz="2800">
                <a:ea typeface="ＭＳ Ｐゴシック" pitchFamily="34" charset="-128"/>
              </a:rPr>
              <a:t>Implement by the network for all applications?</a:t>
            </a:r>
          </a:p>
          <a:p>
            <a:pPr>
              <a:spcAft>
                <a:spcPts val="1200"/>
              </a:spcAft>
              <a:buNone/>
            </a:pPr>
            <a:endParaRPr lang="en-US" sz="2800">
              <a:ea typeface="ＭＳ Ｐゴシック" pitchFamily="34" charset="-128"/>
            </a:endParaRPr>
          </a:p>
          <a:p>
            <a:pPr lvl="1">
              <a:spcAft>
                <a:spcPts val="1200"/>
              </a:spcAft>
              <a:buNone/>
            </a:pPr>
            <a:r>
              <a:rPr lang="en-US" sz="4400">
                <a:ea typeface="ＭＳ Ｐゴシック" pitchFamily="34" charset="-128"/>
              </a:rPr>
              <a:t> 					  Enter IPSec!</a:t>
            </a:r>
            <a:endParaRPr lang="en-AU" sz="4400">
              <a:ea typeface="ＭＳ Ｐゴシック" pitchFamily="34" charset="-128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AD06B2-952F-4814-8115-03BB351973C2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IPSec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IP Security framework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Allows one to provide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Access control, integrity, authentication, originality, and confidentiality </a:t>
            </a:r>
          </a:p>
          <a:p>
            <a:r>
              <a:rPr lang="en-US" smtClean="0">
                <a:ea typeface="ＭＳ Ｐゴシック" pitchFamily="34" charset="-128"/>
              </a:rPr>
              <a:t>Applicable to different settings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Narrow streams: Specific TCP connections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Wide streams:  All packets between two gateways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43C86F-FD90-4B3A-8E63-A0F8949C9274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3" cstate="print"/>
          <a:srcRect t="4633" b="13898"/>
          <a:stretch>
            <a:fillRect/>
          </a:stretch>
        </p:blipFill>
        <p:spPr bwMode="auto">
          <a:xfrm>
            <a:off x="1447800" y="609601"/>
            <a:ext cx="96012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50231E-9732-49A2-81E1-D84394CDE730}" type="slidenum">
              <a:rPr lang="en-US"/>
              <a:pPr/>
              <a:t>66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IPSec Uses</a:t>
            </a:r>
            <a:endParaRPr lang="en-AU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Benefits of IPSec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763000" cy="5334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If in a firewall/router:</a:t>
            </a:r>
          </a:p>
          <a:p>
            <a:pPr lvl="1"/>
            <a:r>
              <a:rPr lang="en-US" sz="3200">
                <a:ea typeface="ＭＳ Ｐゴシック" pitchFamily="34" charset="-128"/>
              </a:rPr>
              <a:t>Strong security to all traffic crossing perimeter</a:t>
            </a:r>
          </a:p>
          <a:p>
            <a:pPr lvl="1">
              <a:spcAft>
                <a:spcPts val="1200"/>
              </a:spcAft>
            </a:pPr>
            <a:r>
              <a:rPr lang="en-US" sz="3200">
                <a:ea typeface="ＭＳ Ｐゴシック" pitchFamily="34" charset="-128"/>
              </a:rPr>
              <a:t>Resistant to bypass</a:t>
            </a:r>
          </a:p>
          <a:p>
            <a:r>
              <a:rPr lang="en-US" sz="3600">
                <a:ea typeface="ＭＳ Ｐゴシック" pitchFamily="34" charset="-128"/>
              </a:rPr>
              <a:t>Below transport layer</a:t>
            </a:r>
          </a:p>
          <a:p>
            <a:pPr lvl="1"/>
            <a:r>
              <a:rPr lang="en-US" sz="3200">
                <a:ea typeface="ＭＳ Ｐゴシック" pitchFamily="34" charset="-128"/>
              </a:rPr>
              <a:t>Transparent to applications</a:t>
            </a:r>
          </a:p>
          <a:p>
            <a:pPr lvl="1">
              <a:spcAft>
                <a:spcPts val="1200"/>
              </a:spcAft>
            </a:pPr>
            <a:r>
              <a:rPr lang="en-US" sz="3200">
                <a:ea typeface="ＭＳ Ｐゴシック" pitchFamily="34" charset="-128"/>
              </a:rPr>
              <a:t>Can be transparent to end users</a:t>
            </a:r>
          </a:p>
          <a:p>
            <a:r>
              <a:rPr lang="en-US" sz="3600">
                <a:ea typeface="ＭＳ Ｐゴシック" pitchFamily="34" charset="-128"/>
              </a:rPr>
              <a:t>Can provide security for individual users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30C1DD-6032-4067-BADA-A8B93258BF05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IP Security Architecture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Specification quite complex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Mandatory in IPv6, optional in IPv4</a:t>
            </a:r>
          </a:p>
          <a:p>
            <a:r>
              <a:rPr lang="en-US" smtClean="0">
                <a:ea typeface="ＭＳ Ｐゴシック" pitchFamily="34" charset="-128"/>
              </a:rPr>
              <a:t>Two security header extensions: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Authentication Header (AH)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Connectionless integrity, origin authentication</a:t>
            </a:r>
          </a:p>
          <a:p>
            <a:pPr lvl="3"/>
            <a:r>
              <a:rPr lang="en-AU" smtClean="0">
                <a:ea typeface="ＭＳ Ｐゴシック" pitchFamily="34" charset="-128"/>
              </a:rPr>
              <a:t>MAC over most header fields and packet body</a:t>
            </a:r>
            <a:endParaRPr lang="en-US" smtClean="0">
              <a:ea typeface="ＭＳ Ｐゴシック" pitchFamily="34" charset="-128"/>
            </a:endParaRPr>
          </a:p>
          <a:p>
            <a:pPr lvl="2"/>
            <a:r>
              <a:rPr lang="en-AU" smtClean="0">
                <a:ea typeface="ＭＳ Ｐゴシック" pitchFamily="34" charset="-128"/>
              </a:rPr>
              <a:t>Anti-replay protection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Encapsulating Security Payload (ESP)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These properties, plus confidentiality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6C7371-9E4D-4E62-9103-10F5E857040A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Encapsulating Security Payload (ESP)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86800" cy="5334000"/>
          </a:xfrm>
        </p:spPr>
        <p:txBody>
          <a:bodyPr/>
          <a:lstStyle/>
          <a:p>
            <a:r>
              <a:rPr lang="en-AU" smtClean="0">
                <a:ea typeface="ＭＳ Ｐゴシック" pitchFamily="34" charset="-128"/>
              </a:rPr>
              <a:t>Transport mode: Data encrypted, but not header</a:t>
            </a:r>
          </a:p>
          <a:p>
            <a:pPr lvl="1"/>
            <a:r>
              <a:rPr lang="en-AU" smtClean="0">
                <a:ea typeface="ＭＳ Ｐゴシック" pitchFamily="34" charset="-128"/>
              </a:rPr>
              <a:t>After all, network headers needed for routing!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Can still do traffic analysis, but is efficient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Good for host-to-host traffic</a:t>
            </a:r>
          </a:p>
          <a:p>
            <a:r>
              <a:rPr lang="en-US" smtClean="0">
                <a:ea typeface="ＭＳ Ｐゴシック" pitchFamily="34" charset="-128"/>
              </a:rPr>
              <a:t>Tunnel mode: Encrypts entire IP packet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Add new header for next hop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Good for VPNs, gateway-to-gateway security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endParaRPr lang="en-AU" smtClean="0">
              <a:ea typeface="ＭＳ Ｐゴシック" pitchFamily="34" charset="-128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DDE166-57B3-44B3-AB31-9303B4123E7F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215-F8CE-4157-99A1-79B38B77AC3E}" type="slidenum">
              <a:rPr lang="en-US"/>
              <a:pPr/>
              <a:t>7</a:t>
            </a:fld>
            <a:endParaRPr 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- Example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9"/>
            <a:ext cx="10972800" cy="5303837"/>
          </a:xfrm>
        </p:spPr>
        <p:txBody>
          <a:bodyPr>
            <a:noAutofit/>
          </a:bodyPr>
          <a:lstStyle/>
          <a:p>
            <a:r>
              <a:rPr lang="en-US" sz="2800" dirty="0"/>
              <a:t>Let p = 47 and q = 71</a:t>
            </a:r>
          </a:p>
          <a:p>
            <a:r>
              <a:rPr lang="en-US" sz="2800" dirty="0"/>
              <a:t>then n = p*q = 3337</a:t>
            </a:r>
          </a:p>
          <a:p>
            <a:r>
              <a:rPr lang="en-US" sz="2800" dirty="0"/>
              <a:t>(p-1)*(q-1) = 3220 = </a:t>
            </a:r>
            <a:r>
              <a:rPr lang="en-US" sz="2800" dirty="0" err="1">
                <a:latin typeface="Symbol" pitchFamily="18" charset="2"/>
              </a:rPr>
              <a:t>F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r>
              <a:rPr lang="en-US" sz="2800" dirty="0"/>
              <a:t>Choose (at random) e = 79 [check using GCD (Greatest Common Divisor) that </a:t>
            </a:r>
            <a:r>
              <a:rPr lang="en-US" sz="2800" dirty="0" err="1">
                <a:latin typeface="Symbol" pitchFamily="18" charset="2"/>
              </a:rPr>
              <a:t>F</a:t>
            </a:r>
            <a:r>
              <a:rPr lang="en-US" sz="2800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and e are relatively prime.]</a:t>
            </a:r>
          </a:p>
          <a:p>
            <a:r>
              <a:rPr lang="en-US" sz="2800" dirty="0"/>
              <a:t>Compute d = 79</a:t>
            </a:r>
            <a:r>
              <a:rPr lang="en-US" sz="2800" baseline="30000" dirty="0"/>
              <a:t>-1</a:t>
            </a:r>
            <a:r>
              <a:rPr lang="en-US" sz="2800" dirty="0"/>
              <a:t> mod 3220 = 1019</a:t>
            </a:r>
          </a:p>
          <a:p>
            <a:r>
              <a:rPr lang="en-US" sz="2800" dirty="0"/>
              <a:t>Private key: {79, 3337}</a:t>
            </a:r>
          </a:p>
          <a:p>
            <a:r>
              <a:rPr lang="en-US" sz="2800" dirty="0"/>
              <a:t>Public key: {1019, 3337}</a:t>
            </a:r>
          </a:p>
          <a:p>
            <a:r>
              <a:rPr lang="en-US" sz="2800" dirty="0"/>
              <a:t>Let message m be 6882326879666683.</a:t>
            </a:r>
          </a:p>
          <a:p>
            <a:r>
              <a:rPr lang="en-US" sz="2800" dirty="0"/>
              <a:t>To encrypt, first break it into blocks &lt; n. [required condition]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Replay Protection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>
                <a:ea typeface="ＭＳ Ｐゴシック" pitchFamily="34" charset="-128"/>
              </a:rPr>
              <a:t>Goal: Eavesdropper can’t capture encrypted packet and duplicate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>
                <a:ea typeface="ＭＳ Ｐゴシック" pitchFamily="34" charset="-128"/>
              </a:rPr>
              <a:t>Easy with TLS/HTTP on TCP:  Reliable byte stream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AU" sz="2400">
                <a:ea typeface="ＭＳ Ｐゴシック" pitchFamily="34" charset="-128"/>
              </a:rPr>
              <a:t>But IP Sec at packet layer; transport may not be reliable</a:t>
            </a:r>
          </a:p>
          <a:p>
            <a:pPr eaLnBrk="1" hangingPunct="1">
              <a:lnSpc>
                <a:spcPct val="90000"/>
              </a:lnSpc>
            </a:pPr>
            <a:r>
              <a:rPr lang="en-AU" sz="2800">
                <a:ea typeface="ＭＳ Ｐゴシック" pitchFamily="34" charset="-128"/>
              </a:rPr>
              <a:t>IP Sec solution:  Sliding window on sequence #’s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AU" sz="2400">
                <a:ea typeface="ＭＳ Ｐゴシック" pitchFamily="34" charset="-128"/>
              </a:rPr>
              <a:t>All IPSec packets have a 64-bit monotonic sequence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>
                <a:ea typeface="ＭＳ Ｐゴシック" pitchFamily="34" charset="-128"/>
              </a:rPr>
              <a:t>Receiver keeps track of which seqno’s seen before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AU" sz="2000">
                <a:ea typeface="ＭＳ Ｐゴシック" pitchFamily="34" charset="-128"/>
              </a:rPr>
              <a:t>[lastest – windowsize + 1 ,  latest] ;    windowsize typically 64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>
                <a:ea typeface="ＭＳ Ｐゴシック" pitchFamily="34" charset="-128"/>
              </a:rPr>
              <a:t>Accept packet if </a:t>
            </a:r>
          </a:p>
          <a:p>
            <a:pPr lvl="2" eaLnBrk="1" hangingPunct="1">
              <a:lnSpc>
                <a:spcPct val="90000"/>
              </a:lnSpc>
            </a:pPr>
            <a:r>
              <a:rPr lang="en-AU" sz="2000">
                <a:ea typeface="ＭＳ Ｐゴシック" pitchFamily="34" charset="-128"/>
              </a:rPr>
              <a:t>seqno &gt; latest   (and update latest)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AU" sz="2000">
                <a:ea typeface="ＭＳ Ｐゴシック" pitchFamily="34" charset="-128"/>
              </a:rPr>
              <a:t>Within window but has not been seen before</a:t>
            </a:r>
            <a:endParaRPr lang="en-AU" sz="270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sz="2400">
                <a:ea typeface="ＭＳ Ｐゴシック" pitchFamily="34" charset="-128"/>
              </a:rPr>
              <a:t>If reliable, could just remember last, and accept iff last + 1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DAB59-AAF2-4DC9-9390-7469DD597A07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DNS Security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69A33A-5AF5-4EB4-BED8-4783D20D3306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Hierarchical Naming in DNS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492876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86A19C2-B165-4C24-86C4-E593D090AF2E}" type="slidenum">
              <a:rPr lang="en-US">
                <a:latin typeface="Courier New" pitchFamily="49" charset="0"/>
              </a:rPr>
              <a:pPr/>
              <a:t>72</a:t>
            </a:fld>
            <a:endParaRPr lang="en-US">
              <a:latin typeface="Courier New" pitchFamily="49" charset="0"/>
            </a:endParaRPr>
          </a:p>
        </p:txBody>
      </p:sp>
      <p:sp>
        <p:nvSpPr>
          <p:cNvPr id="59396" name="Oval 3"/>
          <p:cNvSpPr>
            <a:spLocks noChangeArrowheads="1"/>
          </p:cNvSpPr>
          <p:nvPr/>
        </p:nvSpPr>
        <p:spPr bwMode="auto">
          <a:xfrm>
            <a:off x="1976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954214" y="2308225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com</a:t>
            </a:r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2760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2770189" y="2308225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edu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51250" y="2479675"/>
            <a:ext cx="522288" cy="88900"/>
            <a:chOff x="1347" y="1706"/>
            <a:chExt cx="329" cy="56"/>
          </a:xfrm>
        </p:grpSpPr>
        <p:sp>
          <p:nvSpPr>
            <p:cNvPr id="59467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8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9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1" name="Oval 11"/>
          <p:cNvSpPr>
            <a:spLocks noChangeArrowheads="1"/>
          </p:cNvSpPr>
          <p:nvPr/>
        </p:nvSpPr>
        <p:spPr bwMode="auto">
          <a:xfrm>
            <a:off x="4559301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4598989" y="2308225"/>
            <a:ext cx="488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org</a:t>
            </a:r>
          </a:p>
        </p:txBody>
      </p:sp>
      <p:sp>
        <p:nvSpPr>
          <p:cNvPr id="59403" name="Rectangle 13"/>
          <p:cNvSpPr>
            <a:spLocks noChangeArrowheads="1"/>
          </p:cNvSpPr>
          <p:nvPr/>
        </p:nvSpPr>
        <p:spPr bwMode="auto">
          <a:xfrm>
            <a:off x="1878014" y="2162176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Oval 14"/>
          <p:cNvSpPr>
            <a:spLocks noChangeArrowheads="1"/>
          </p:cNvSpPr>
          <p:nvPr/>
        </p:nvSpPr>
        <p:spPr bwMode="auto">
          <a:xfrm>
            <a:off x="5716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Text Box 15"/>
          <p:cNvSpPr txBox="1">
            <a:spLocks noChangeArrowheads="1"/>
          </p:cNvSpPr>
          <p:nvPr/>
        </p:nvSpPr>
        <p:spPr bwMode="auto">
          <a:xfrm>
            <a:off x="5815013" y="2308225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ac</a:t>
            </a:r>
          </a:p>
        </p:txBody>
      </p:sp>
      <p:sp>
        <p:nvSpPr>
          <p:cNvPr id="59406" name="Oval 16"/>
          <p:cNvSpPr>
            <a:spLocks noChangeArrowheads="1"/>
          </p:cNvSpPr>
          <p:nvPr/>
        </p:nvSpPr>
        <p:spPr bwMode="auto">
          <a:xfrm>
            <a:off x="7554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Text Box 17"/>
          <p:cNvSpPr txBox="1">
            <a:spLocks noChangeArrowheads="1"/>
          </p:cNvSpPr>
          <p:nvPr/>
        </p:nvSpPr>
        <p:spPr bwMode="auto">
          <a:xfrm>
            <a:off x="7602538" y="230663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uk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30989" y="2508250"/>
            <a:ext cx="522287" cy="88900"/>
            <a:chOff x="3703" y="1706"/>
            <a:chExt cx="329" cy="56"/>
          </a:xfrm>
        </p:grpSpPr>
        <p:sp>
          <p:nvSpPr>
            <p:cNvPr id="59464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5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66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9" name="Oval 22"/>
          <p:cNvSpPr>
            <a:spLocks noChangeArrowheads="1"/>
          </p:cNvSpPr>
          <p:nvPr/>
        </p:nvSpPr>
        <p:spPr bwMode="auto">
          <a:xfrm>
            <a:off x="8299451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Text Box 23"/>
          <p:cNvSpPr txBox="1">
            <a:spLocks noChangeArrowheads="1"/>
          </p:cNvSpPr>
          <p:nvPr/>
        </p:nvSpPr>
        <p:spPr bwMode="auto">
          <a:xfrm>
            <a:off x="8367713" y="2293938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zw</a:t>
            </a:r>
          </a:p>
        </p:txBody>
      </p:sp>
      <p:sp>
        <p:nvSpPr>
          <p:cNvPr id="59411" name="Rectangle 24"/>
          <p:cNvSpPr>
            <a:spLocks noChangeArrowheads="1"/>
          </p:cNvSpPr>
          <p:nvPr/>
        </p:nvSpPr>
        <p:spPr bwMode="auto">
          <a:xfrm>
            <a:off x="5618164" y="2162176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Oval 25"/>
          <p:cNvSpPr>
            <a:spLocks noChangeArrowheads="1"/>
          </p:cNvSpPr>
          <p:nvPr/>
        </p:nvSpPr>
        <p:spPr bwMode="auto">
          <a:xfrm>
            <a:off x="9640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>
            <a:off x="9594851" y="2295525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arpa</a:t>
            </a:r>
          </a:p>
        </p:txBody>
      </p:sp>
      <p:sp>
        <p:nvSpPr>
          <p:cNvPr id="59414" name="Oval 27"/>
          <p:cNvSpPr>
            <a:spLocks noChangeArrowheads="1"/>
          </p:cNvSpPr>
          <p:nvPr/>
        </p:nvSpPr>
        <p:spPr bwMode="auto">
          <a:xfrm>
            <a:off x="5956301" y="1441451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8"/>
          <p:cNvSpPr txBox="1">
            <a:spLocks noChangeArrowheads="1"/>
          </p:cNvSpPr>
          <p:nvPr/>
        </p:nvSpPr>
        <p:spPr bwMode="auto">
          <a:xfrm>
            <a:off x="6477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2200">
                <a:latin typeface="Times New Roman" pitchFamily="18" charset="0"/>
              </a:rPr>
              <a:t>unnamed</a:t>
            </a:r>
            <a:r>
              <a:rPr lang="en-US">
                <a:latin typeface="Times New Roman" pitchFamily="18" charset="0"/>
              </a:rPr>
              <a:t> root</a:t>
            </a:r>
          </a:p>
        </p:txBody>
      </p:sp>
      <p:sp>
        <p:nvSpPr>
          <p:cNvPr id="59416" name="Line 29"/>
          <p:cNvSpPr>
            <a:spLocks noChangeShapeType="1"/>
          </p:cNvSpPr>
          <p:nvPr/>
        </p:nvSpPr>
        <p:spPr bwMode="auto">
          <a:xfrm flipH="1">
            <a:off x="2235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30"/>
          <p:cNvSpPr>
            <a:spLocks noChangeShapeType="1"/>
          </p:cNvSpPr>
          <p:nvPr/>
        </p:nvSpPr>
        <p:spPr bwMode="auto">
          <a:xfrm flipH="1">
            <a:off x="3065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8" name="Line 31"/>
          <p:cNvSpPr>
            <a:spLocks noChangeShapeType="1"/>
          </p:cNvSpPr>
          <p:nvPr/>
        </p:nvSpPr>
        <p:spPr bwMode="auto">
          <a:xfrm flipH="1">
            <a:off x="4840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9" name="Line 32"/>
          <p:cNvSpPr>
            <a:spLocks noChangeShapeType="1"/>
          </p:cNvSpPr>
          <p:nvPr/>
        </p:nvSpPr>
        <p:spPr bwMode="auto">
          <a:xfrm flipH="1">
            <a:off x="6003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0" name="Line 33"/>
          <p:cNvSpPr>
            <a:spLocks noChangeShapeType="1"/>
          </p:cNvSpPr>
          <p:nvPr/>
        </p:nvSpPr>
        <p:spPr bwMode="auto">
          <a:xfrm>
            <a:off x="6502401" y="1627189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1" name="Line 34"/>
          <p:cNvSpPr>
            <a:spLocks noChangeShapeType="1"/>
          </p:cNvSpPr>
          <p:nvPr/>
        </p:nvSpPr>
        <p:spPr bwMode="auto">
          <a:xfrm>
            <a:off x="6461126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2" name="Line 35"/>
          <p:cNvSpPr>
            <a:spLocks noChangeShapeType="1"/>
          </p:cNvSpPr>
          <p:nvPr/>
        </p:nvSpPr>
        <p:spPr bwMode="auto">
          <a:xfrm>
            <a:off x="6405563" y="1822451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3" name="Oval 36"/>
          <p:cNvSpPr>
            <a:spLocks noChangeArrowheads="1"/>
          </p:cNvSpPr>
          <p:nvPr/>
        </p:nvSpPr>
        <p:spPr bwMode="auto">
          <a:xfrm>
            <a:off x="2771776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Oval 37"/>
          <p:cNvSpPr>
            <a:spLocks noChangeArrowheads="1"/>
          </p:cNvSpPr>
          <p:nvPr/>
        </p:nvSpPr>
        <p:spPr bwMode="auto">
          <a:xfrm>
            <a:off x="2314576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Oval 38"/>
          <p:cNvSpPr>
            <a:spLocks noChangeArrowheads="1"/>
          </p:cNvSpPr>
          <p:nvPr/>
        </p:nvSpPr>
        <p:spPr bwMode="auto">
          <a:xfrm>
            <a:off x="3325813" y="4162426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Oval 39"/>
          <p:cNvSpPr>
            <a:spLocks noChangeArrowheads="1"/>
          </p:cNvSpPr>
          <p:nvPr/>
        </p:nvSpPr>
        <p:spPr bwMode="auto">
          <a:xfrm>
            <a:off x="7554913" y="3200401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7" name="Oval 40"/>
          <p:cNvSpPr>
            <a:spLocks noChangeArrowheads="1"/>
          </p:cNvSpPr>
          <p:nvPr/>
        </p:nvSpPr>
        <p:spPr bwMode="auto">
          <a:xfrm>
            <a:off x="7554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Oval 41"/>
          <p:cNvSpPr>
            <a:spLocks noChangeArrowheads="1"/>
          </p:cNvSpPr>
          <p:nvPr/>
        </p:nvSpPr>
        <p:spPr bwMode="auto">
          <a:xfrm>
            <a:off x="7554913" y="5140326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Oval 42"/>
          <p:cNvSpPr>
            <a:spLocks noChangeArrowheads="1"/>
          </p:cNvSpPr>
          <p:nvPr/>
        </p:nvSpPr>
        <p:spPr bwMode="auto">
          <a:xfrm>
            <a:off x="3368676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Oval 43"/>
          <p:cNvSpPr>
            <a:spLocks noChangeArrowheads="1"/>
          </p:cNvSpPr>
          <p:nvPr/>
        </p:nvSpPr>
        <p:spPr bwMode="auto">
          <a:xfrm>
            <a:off x="2314576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1" name="Oval 44"/>
          <p:cNvSpPr>
            <a:spLocks noChangeArrowheads="1"/>
          </p:cNvSpPr>
          <p:nvPr/>
        </p:nvSpPr>
        <p:spPr bwMode="auto">
          <a:xfrm>
            <a:off x="9640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2" name="Oval 45"/>
          <p:cNvSpPr>
            <a:spLocks noChangeArrowheads="1"/>
          </p:cNvSpPr>
          <p:nvPr/>
        </p:nvSpPr>
        <p:spPr bwMode="auto">
          <a:xfrm>
            <a:off x="9640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3" name="Oval 46"/>
          <p:cNvSpPr>
            <a:spLocks noChangeArrowheads="1"/>
          </p:cNvSpPr>
          <p:nvPr/>
        </p:nvSpPr>
        <p:spPr bwMode="auto">
          <a:xfrm>
            <a:off x="9640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4" name="Text Box 47"/>
          <p:cNvSpPr txBox="1">
            <a:spLocks noChangeArrowheads="1"/>
          </p:cNvSpPr>
          <p:nvPr/>
        </p:nvSpPr>
        <p:spPr bwMode="auto">
          <a:xfrm>
            <a:off x="2786063" y="3249613"/>
            <a:ext cx="47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bar</a:t>
            </a:r>
          </a:p>
        </p:txBody>
      </p:sp>
      <p:sp>
        <p:nvSpPr>
          <p:cNvPr id="59435" name="Text Box 48"/>
          <p:cNvSpPr txBox="1">
            <a:spLocks noChangeArrowheads="1"/>
          </p:cNvSpPr>
          <p:nvPr/>
        </p:nvSpPr>
        <p:spPr bwMode="auto">
          <a:xfrm>
            <a:off x="2271714" y="4246563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west</a:t>
            </a:r>
          </a:p>
        </p:txBody>
      </p:sp>
      <p:sp>
        <p:nvSpPr>
          <p:cNvPr id="59436" name="Text Box 49"/>
          <p:cNvSpPr txBox="1">
            <a:spLocks noChangeArrowheads="1"/>
          </p:cNvSpPr>
          <p:nvPr/>
        </p:nvSpPr>
        <p:spPr bwMode="auto">
          <a:xfrm>
            <a:off x="3292476" y="4246563"/>
            <a:ext cx="543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east</a:t>
            </a:r>
          </a:p>
        </p:txBody>
      </p:sp>
      <p:sp>
        <p:nvSpPr>
          <p:cNvPr id="59437" name="Text Box 50"/>
          <p:cNvSpPr txBox="1">
            <a:spLocks noChangeArrowheads="1"/>
          </p:cNvSpPr>
          <p:nvPr/>
        </p:nvSpPr>
        <p:spPr bwMode="auto">
          <a:xfrm>
            <a:off x="2355851" y="5175250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foo</a:t>
            </a:r>
          </a:p>
        </p:txBody>
      </p:sp>
      <p:sp>
        <p:nvSpPr>
          <p:cNvPr id="59438" name="Text Box 51"/>
          <p:cNvSpPr txBox="1">
            <a:spLocks noChangeArrowheads="1"/>
          </p:cNvSpPr>
          <p:nvPr/>
        </p:nvSpPr>
        <p:spPr bwMode="auto">
          <a:xfrm>
            <a:off x="3409950" y="5175250"/>
            <a:ext cx="47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my</a:t>
            </a:r>
          </a:p>
        </p:txBody>
      </p:sp>
      <p:sp>
        <p:nvSpPr>
          <p:cNvPr id="59439" name="Line 52"/>
          <p:cNvSpPr>
            <a:spLocks noChangeShapeType="1"/>
          </p:cNvSpPr>
          <p:nvPr/>
        </p:nvSpPr>
        <p:spPr bwMode="auto">
          <a:xfrm>
            <a:off x="3065464" y="2813051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0" name="Line 53"/>
          <p:cNvSpPr>
            <a:spLocks noChangeShapeType="1"/>
          </p:cNvSpPr>
          <p:nvPr/>
        </p:nvSpPr>
        <p:spPr bwMode="auto">
          <a:xfrm flipH="1">
            <a:off x="2574926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1" name="Line 54"/>
          <p:cNvSpPr>
            <a:spLocks noChangeShapeType="1"/>
          </p:cNvSpPr>
          <p:nvPr/>
        </p:nvSpPr>
        <p:spPr bwMode="auto">
          <a:xfrm>
            <a:off x="3149601" y="3748089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2" name="Line 55"/>
          <p:cNvSpPr>
            <a:spLocks noChangeShapeType="1"/>
          </p:cNvSpPr>
          <p:nvPr/>
        </p:nvSpPr>
        <p:spPr bwMode="auto">
          <a:xfrm>
            <a:off x="2595564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3" name="Line 56"/>
          <p:cNvSpPr>
            <a:spLocks noChangeShapeType="1"/>
          </p:cNvSpPr>
          <p:nvPr/>
        </p:nvSpPr>
        <p:spPr bwMode="auto">
          <a:xfrm>
            <a:off x="3621089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4" name="Line 57"/>
          <p:cNvSpPr>
            <a:spLocks noChangeShapeType="1"/>
          </p:cNvSpPr>
          <p:nvPr/>
        </p:nvSpPr>
        <p:spPr bwMode="auto">
          <a:xfrm>
            <a:off x="7835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5" name="Line 58"/>
          <p:cNvSpPr>
            <a:spLocks noChangeShapeType="1"/>
          </p:cNvSpPr>
          <p:nvPr/>
        </p:nvSpPr>
        <p:spPr bwMode="auto">
          <a:xfrm>
            <a:off x="7837489" y="3762376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6" name="Line 59"/>
          <p:cNvSpPr>
            <a:spLocks noChangeShapeType="1"/>
          </p:cNvSpPr>
          <p:nvPr/>
        </p:nvSpPr>
        <p:spPr bwMode="auto">
          <a:xfrm>
            <a:off x="7837489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7" name="Oval 60"/>
          <p:cNvSpPr>
            <a:spLocks noChangeArrowheads="1"/>
          </p:cNvSpPr>
          <p:nvPr/>
        </p:nvSpPr>
        <p:spPr bwMode="auto">
          <a:xfrm>
            <a:off x="9640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8" name="Line 61"/>
          <p:cNvSpPr>
            <a:spLocks noChangeShapeType="1"/>
          </p:cNvSpPr>
          <p:nvPr/>
        </p:nvSpPr>
        <p:spPr bwMode="auto">
          <a:xfrm>
            <a:off x="9952039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9" name="Line 62"/>
          <p:cNvSpPr>
            <a:spLocks noChangeShapeType="1"/>
          </p:cNvSpPr>
          <p:nvPr/>
        </p:nvSpPr>
        <p:spPr bwMode="auto">
          <a:xfrm>
            <a:off x="9923464" y="3748089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50" name="Line 63"/>
          <p:cNvSpPr>
            <a:spLocks noChangeShapeType="1"/>
          </p:cNvSpPr>
          <p:nvPr/>
        </p:nvSpPr>
        <p:spPr bwMode="auto">
          <a:xfrm>
            <a:off x="9923464" y="4716464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51" name="Line 64"/>
          <p:cNvSpPr>
            <a:spLocks noChangeShapeType="1"/>
          </p:cNvSpPr>
          <p:nvPr/>
        </p:nvSpPr>
        <p:spPr bwMode="auto">
          <a:xfrm>
            <a:off x="9923464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52" name="Text Box 65"/>
          <p:cNvSpPr txBox="1">
            <a:spLocks noChangeArrowheads="1"/>
          </p:cNvSpPr>
          <p:nvPr/>
        </p:nvSpPr>
        <p:spPr bwMode="auto">
          <a:xfrm>
            <a:off x="7624763" y="3249613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ac</a:t>
            </a:r>
          </a:p>
        </p:txBody>
      </p:sp>
      <p:sp>
        <p:nvSpPr>
          <p:cNvPr id="59453" name="Text Box 66"/>
          <p:cNvSpPr txBox="1">
            <a:spLocks noChangeArrowheads="1"/>
          </p:cNvSpPr>
          <p:nvPr/>
        </p:nvSpPr>
        <p:spPr bwMode="auto">
          <a:xfrm>
            <a:off x="7519989" y="4260850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cam</a:t>
            </a:r>
          </a:p>
        </p:txBody>
      </p:sp>
      <p:sp>
        <p:nvSpPr>
          <p:cNvPr id="59454" name="Text Box 67"/>
          <p:cNvSpPr txBox="1">
            <a:spLocks noChangeArrowheads="1"/>
          </p:cNvSpPr>
          <p:nvPr/>
        </p:nvSpPr>
        <p:spPr bwMode="auto">
          <a:xfrm>
            <a:off x="7569200" y="521652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usr</a:t>
            </a:r>
          </a:p>
        </p:txBody>
      </p:sp>
      <p:sp>
        <p:nvSpPr>
          <p:cNvPr id="59455" name="Text Box 68"/>
          <p:cNvSpPr txBox="1">
            <a:spLocks noChangeArrowheads="1"/>
          </p:cNvSpPr>
          <p:nvPr/>
        </p:nvSpPr>
        <p:spPr bwMode="auto">
          <a:xfrm>
            <a:off x="9671050" y="3235326"/>
            <a:ext cx="503664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addr</a:t>
            </a:r>
          </a:p>
        </p:txBody>
      </p:sp>
      <p:sp>
        <p:nvSpPr>
          <p:cNvPr id="59456" name="Text Box 69"/>
          <p:cNvSpPr txBox="1">
            <a:spLocks noChangeArrowheads="1"/>
          </p:cNvSpPr>
          <p:nvPr/>
        </p:nvSpPr>
        <p:spPr bwMode="auto">
          <a:xfrm>
            <a:off x="9734550" y="424656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59457" name="Text Box 70"/>
          <p:cNvSpPr txBox="1">
            <a:spLocks noChangeArrowheads="1"/>
          </p:cNvSpPr>
          <p:nvPr/>
        </p:nvSpPr>
        <p:spPr bwMode="auto">
          <a:xfrm>
            <a:off x="9732963" y="520223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34</a:t>
            </a:r>
          </a:p>
        </p:txBody>
      </p:sp>
      <p:sp>
        <p:nvSpPr>
          <p:cNvPr id="59458" name="Text Box 71"/>
          <p:cNvSpPr txBox="1">
            <a:spLocks noChangeArrowheads="1"/>
          </p:cNvSpPr>
          <p:nvPr/>
        </p:nvSpPr>
        <p:spPr bwMode="auto">
          <a:xfrm>
            <a:off x="9732963" y="610393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56</a:t>
            </a:r>
          </a:p>
        </p:txBody>
      </p:sp>
      <p:sp>
        <p:nvSpPr>
          <p:cNvPr id="59459" name="Text Box 72"/>
          <p:cNvSpPr txBox="1">
            <a:spLocks noChangeArrowheads="1"/>
          </p:cNvSpPr>
          <p:nvPr/>
        </p:nvSpPr>
        <p:spPr bwMode="auto">
          <a:xfrm>
            <a:off x="3473451" y="2895600"/>
            <a:ext cx="1704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generic domains</a:t>
            </a:r>
          </a:p>
        </p:txBody>
      </p:sp>
      <p:sp>
        <p:nvSpPr>
          <p:cNvPr id="59460" name="Text Box 73"/>
          <p:cNvSpPr txBox="1">
            <a:spLocks noChangeArrowheads="1"/>
          </p:cNvSpPr>
          <p:nvPr/>
        </p:nvSpPr>
        <p:spPr bwMode="auto">
          <a:xfrm>
            <a:off x="5673726" y="2895600"/>
            <a:ext cx="17299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country domains</a:t>
            </a:r>
          </a:p>
        </p:txBody>
      </p:sp>
      <p:sp>
        <p:nvSpPr>
          <p:cNvPr id="59461" name="Text Box 74"/>
          <p:cNvSpPr txBox="1">
            <a:spLocks noChangeArrowheads="1"/>
          </p:cNvSpPr>
          <p:nvPr/>
        </p:nvSpPr>
        <p:spPr bwMode="auto">
          <a:xfrm>
            <a:off x="2786064" y="5699125"/>
            <a:ext cx="1612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my.east.bar.edu</a:t>
            </a:r>
          </a:p>
        </p:txBody>
      </p:sp>
      <p:sp>
        <p:nvSpPr>
          <p:cNvPr id="59462" name="Text Box 75"/>
          <p:cNvSpPr txBox="1">
            <a:spLocks noChangeArrowheads="1"/>
          </p:cNvSpPr>
          <p:nvPr/>
        </p:nvSpPr>
        <p:spPr bwMode="auto">
          <a:xfrm>
            <a:off x="6910389" y="5699125"/>
            <a:ext cx="1447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18" charset="0"/>
              </a:rPr>
              <a:t>usr.cam.ac.uk</a:t>
            </a:r>
          </a:p>
        </p:txBody>
      </p:sp>
      <p:sp>
        <p:nvSpPr>
          <p:cNvPr id="59463" name="Text Box 76"/>
          <p:cNvSpPr txBox="1">
            <a:spLocks noChangeArrowheads="1"/>
          </p:cNvSpPr>
          <p:nvPr/>
        </p:nvSpPr>
        <p:spPr bwMode="auto">
          <a:xfrm>
            <a:off x="8077200" y="6400800"/>
            <a:ext cx="1460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12.34.56.0/24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000">
                <a:ea typeface="ＭＳ Ｐゴシック" pitchFamily="34" charset="-128"/>
              </a:rPr>
              <a:t>DNS Root Servers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08189" y="1219200"/>
            <a:ext cx="8478837" cy="4648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13 root servers (see </a:t>
            </a:r>
            <a:r>
              <a:rPr lang="en-US" smtClean="0">
                <a:ea typeface="ＭＳ Ｐゴシック" pitchFamily="34" charset="-128"/>
                <a:hlinkClick r:id="rId3"/>
              </a:rPr>
              <a:t>http://www.root-servers.org/</a:t>
            </a:r>
            <a:r>
              <a:rPr lang="en-US" smtClean="0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Labeled A through M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400801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605323B-2783-421F-9A0A-D3DEDA2A2EEA}" type="slidenum">
              <a:rPr lang="en-US">
                <a:latin typeface="Courier New" pitchFamily="49" charset="0"/>
              </a:rPr>
              <a:pPr/>
              <a:t>73</a:t>
            </a:fld>
            <a:endParaRPr lang="en-US">
              <a:latin typeface="Courier New" pitchFamily="49" charset="0"/>
            </a:endParaRPr>
          </a:p>
        </p:txBody>
      </p:sp>
      <p:sp>
        <p:nvSpPr>
          <p:cNvPr id="61445" name="AutoShape 4"/>
          <p:cNvSpPr>
            <a:spLocks noChangeAspect="1" noChangeArrowheads="1"/>
          </p:cNvSpPr>
          <p:nvPr/>
        </p:nvSpPr>
        <p:spPr bwMode="auto">
          <a:xfrm>
            <a:off x="2005014" y="3165476"/>
            <a:ext cx="7234237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46" name="Picture 5" descr="worl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1" y="4141788"/>
            <a:ext cx="5400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Freeform 6"/>
          <p:cNvSpPr>
            <a:spLocks/>
          </p:cNvSpPr>
          <p:nvPr/>
        </p:nvSpPr>
        <p:spPr bwMode="auto">
          <a:xfrm>
            <a:off x="4129088" y="33432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2147483647 h 1893"/>
              <a:gd name="T4" fmla="*/ 2147483647 w 963"/>
              <a:gd name="T5" fmla="*/ 2147483647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1797050" y="5719764"/>
            <a:ext cx="28511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B USC-ISI Marina del Rey, CA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L ICANN Los Angeles, CA</a:t>
            </a:r>
          </a:p>
          <a:p>
            <a:pPr eaLnBrk="0" hangingPunct="0"/>
            <a:endParaRPr lang="en-US" sz="1500">
              <a:latin typeface="Times New Roman" pitchFamily="18" charset="0"/>
            </a:endParaRPr>
          </a:p>
        </p:txBody>
      </p:sp>
      <p:sp>
        <p:nvSpPr>
          <p:cNvPr id="61449" name="Freeform 8"/>
          <p:cNvSpPr>
            <a:spLocks/>
          </p:cNvSpPr>
          <p:nvPr/>
        </p:nvSpPr>
        <p:spPr bwMode="auto">
          <a:xfrm>
            <a:off x="3276600" y="5041900"/>
            <a:ext cx="952500" cy="66833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1693864" y="3886200"/>
            <a:ext cx="257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E NASA Mt View, CA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F  Internet Software C. Palo Alto, CA (and 17 other locations)</a:t>
            </a:r>
          </a:p>
          <a:p>
            <a:pPr eaLnBrk="0" hangingPunct="0"/>
            <a:endParaRPr lang="en-US" sz="1500">
              <a:latin typeface="Times New Roman" pitchFamily="18" charset="0"/>
            </a:endParaRPr>
          </a:p>
        </p:txBody>
      </p:sp>
      <p:sp>
        <p:nvSpPr>
          <p:cNvPr id="61451" name="Freeform 10"/>
          <p:cNvSpPr>
            <a:spLocks/>
          </p:cNvSpPr>
          <p:nvPr/>
        </p:nvSpPr>
        <p:spPr bwMode="auto">
          <a:xfrm flipV="1">
            <a:off x="2971801" y="4724400"/>
            <a:ext cx="1235075" cy="24288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6950076" y="3646488"/>
            <a:ext cx="24987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r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I </a:t>
            </a:r>
            <a:r>
              <a:rPr lang="en-US" sz="1500">
                <a:latin typeface="Arial" pitchFamily="34" charset="0"/>
              </a:rPr>
              <a:t>Autonomica,</a:t>
            </a: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 Stockholm (plus 3 other locations)</a:t>
            </a:r>
          </a:p>
        </p:txBody>
      </p:sp>
      <p:sp>
        <p:nvSpPr>
          <p:cNvPr id="61453" name="Freeform 12"/>
          <p:cNvSpPr>
            <a:spLocks/>
          </p:cNvSpPr>
          <p:nvPr/>
        </p:nvSpPr>
        <p:spPr bwMode="auto">
          <a:xfrm>
            <a:off x="6400800" y="4038600"/>
            <a:ext cx="914400" cy="60960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6899276" y="3292476"/>
            <a:ext cx="4378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K RIPE London (+ Amsterdam, Frankfurt)</a:t>
            </a:r>
            <a:endParaRPr lang="en-US" sz="1500">
              <a:latin typeface="Times New Roman" pitchFamily="18" charset="0"/>
            </a:endParaRPr>
          </a:p>
        </p:txBody>
      </p:sp>
      <p:sp>
        <p:nvSpPr>
          <p:cNvPr id="61455" name="Freeform 14"/>
          <p:cNvSpPr>
            <a:spLocks/>
          </p:cNvSpPr>
          <p:nvPr/>
        </p:nvSpPr>
        <p:spPr bwMode="auto">
          <a:xfrm>
            <a:off x="6094414" y="3509964"/>
            <a:ext cx="771525" cy="1158875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8950326" y="4438650"/>
            <a:ext cx="156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m WIDE Tokyo</a:t>
            </a:r>
            <a:endParaRPr lang="en-US" sz="1500">
              <a:latin typeface="Times New Roman" pitchFamily="18" charset="0"/>
            </a:endParaRPr>
          </a:p>
        </p:txBody>
      </p:sp>
      <p:sp>
        <p:nvSpPr>
          <p:cNvPr id="61457" name="Freeform 16"/>
          <p:cNvSpPr>
            <a:spLocks/>
          </p:cNvSpPr>
          <p:nvPr/>
        </p:nvSpPr>
        <p:spPr bwMode="auto">
          <a:xfrm>
            <a:off x="8375650" y="4648200"/>
            <a:ext cx="539750" cy="2921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4189413" y="2438401"/>
            <a:ext cx="39036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/>
          <a:lstStyle/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A Verisign, Dulles, VA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C Cogent, Herndon, VA (also Los Angeles)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D U Maryland College Park, MD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G US DoD Vienna, VA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H ARL Aberdeen, MD</a:t>
            </a:r>
          </a:p>
          <a:p>
            <a:pPr algn="l" eaLnBrk="0" hangingPunct="0"/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J Verisign, ( 11 locations)</a:t>
            </a:r>
          </a:p>
          <a:p>
            <a:pPr eaLnBrk="0" hangingPunct="0"/>
            <a:endParaRPr lang="en-US" sz="15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0" y="1143000"/>
            <a:ext cx="2514600" cy="762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DoS attacks on DNS Availability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Feb. 6, 2007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Botnet attack on the 13 Internet DNS root servers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Lasted 2.5 hours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None crashed, but two performed badly: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g-root (DoD),   l-root  (ICANN)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Most other root servers use anycast</a:t>
            </a:r>
          </a:p>
        </p:txBody>
      </p:sp>
      <p:sp>
        <p:nvSpPr>
          <p:cNvPr id="6349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75726D-D667-4B6C-B355-FEF4071EA126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Defense: Replication and Caching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138" y="1219200"/>
            <a:ext cx="78914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315200" y="63246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source: wikipedia</a:t>
            </a:r>
          </a:p>
        </p:txBody>
      </p:sp>
      <p:sp>
        <p:nvSpPr>
          <p:cNvPr id="6554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1735E9-F56B-4AD3-92B0-1A395AB46B76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  <a:cs typeface="Calibri" pitchFamily="34" charset="0"/>
              </a:rPr>
              <a:t>Denial-of-Service Attacks on Hosts</a:t>
            </a:r>
            <a:endParaRPr lang="en-US" sz="240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1"/>
            <a:ext cx="7848600" cy="5045075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/>
            <a:endParaRPr lang="en-US" smtClean="0">
              <a:ea typeface="ＭＳ Ｐゴシック" pitchFamily="34" charset="-128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en-US" sz="240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362200" y="5481638"/>
            <a:ext cx="7620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kumimoji="1" lang="en-US" sz="2400">
                <a:latin typeface="Calibri" pitchFamily="34" charset="0"/>
                <a:cs typeface="Calibri" pitchFamily="34" charset="0"/>
              </a:rPr>
              <a:t>580,000 open resolvers on Internet  (Kaminsky-Shiffman’06)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441951" y="3992563"/>
            <a:ext cx="1490663" cy="838200"/>
          </a:xfrm>
          <a:prstGeom prst="rect">
            <a:avLst/>
          </a:prstGeom>
          <a:solidFill>
            <a:srgbClr val="BC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  <a:cs typeface="Calibri" pitchFamily="34" charset="0"/>
              </a:rPr>
              <a:t>DNS</a:t>
            </a:r>
            <a:br>
              <a:rPr lang="en-US" sz="2400">
                <a:latin typeface="Calibri" pitchFamily="34" charset="0"/>
                <a:cs typeface="Calibri" pitchFamily="34" charset="0"/>
              </a:rPr>
            </a:br>
            <a:r>
              <a:rPr lang="en-US" sz="2400">
                <a:latin typeface="Calibri" pitchFamily="34" charset="0"/>
                <a:cs typeface="Calibri" pitchFamily="34" charset="0"/>
              </a:rPr>
              <a:t>Server</a:t>
            </a:r>
          </a:p>
        </p:txBody>
      </p:sp>
      <p:pic>
        <p:nvPicPr>
          <p:cNvPr id="67590" name="Picture 6" descr="j02394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1550" y="3535363"/>
            <a:ext cx="762000" cy="6413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057400" y="4198938"/>
            <a:ext cx="10493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  <a:cs typeface="Calibri" pitchFamily="34" charset="0"/>
              </a:rPr>
              <a:t>DoS</a:t>
            </a:r>
            <a:br>
              <a:rPr lang="en-US" sz="2400">
                <a:latin typeface="Calibri" pitchFamily="34" charset="0"/>
                <a:cs typeface="Calibri" pitchFamily="34" charset="0"/>
              </a:rPr>
            </a:br>
            <a:r>
              <a:rPr lang="en-US" sz="2400">
                <a:latin typeface="Calibri" pitchFamily="34" charset="0"/>
                <a:cs typeface="Calibri" pitchFamily="34" charset="0"/>
              </a:rPr>
              <a:t>Source</a:t>
            </a:r>
          </a:p>
        </p:txBody>
      </p:sp>
      <p:pic>
        <p:nvPicPr>
          <p:cNvPr id="67592" name="Picture 8" descr="j023948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5750" y="3535363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9090026" y="4198938"/>
            <a:ext cx="9747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Calibri" pitchFamily="34" charset="0"/>
                <a:cs typeface="Calibri" pitchFamily="34" charset="0"/>
              </a:rPr>
              <a:t>DoS</a:t>
            </a:r>
            <a:br>
              <a:rPr lang="en-US" sz="2400">
                <a:latin typeface="Calibri" pitchFamily="34" charset="0"/>
                <a:cs typeface="Calibri" pitchFamily="34" charset="0"/>
              </a:rPr>
            </a:br>
            <a:r>
              <a:rPr lang="en-US" sz="2400">
                <a:latin typeface="Calibri" pitchFamily="34" charset="0"/>
                <a:cs typeface="Calibri" pitchFamily="34" charset="0"/>
              </a:rPr>
              <a:t>Target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03550" y="2620964"/>
            <a:ext cx="2590800" cy="1531937"/>
            <a:chOff x="816" y="724"/>
            <a:chExt cx="1632" cy="965"/>
          </a:xfrm>
        </p:grpSpPr>
        <p:sp>
          <p:nvSpPr>
            <p:cNvPr id="67601" name="Line 11"/>
            <p:cNvSpPr>
              <a:spLocks noChangeShapeType="1"/>
            </p:cNvSpPr>
            <p:nvPr/>
          </p:nvSpPr>
          <p:spPr bwMode="auto">
            <a:xfrm>
              <a:off x="816" y="13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602" name="Line 12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603" name="Text Box 13"/>
            <p:cNvSpPr txBox="1">
              <a:spLocks noChangeArrowheads="1"/>
            </p:cNvSpPr>
            <p:nvPr/>
          </p:nvSpPr>
          <p:spPr bwMode="auto">
            <a:xfrm>
              <a:off x="885" y="724"/>
              <a:ext cx="1436" cy="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DNS Query</a:t>
              </a:r>
              <a:br>
                <a:rPr lang="en-US" sz="2400">
                  <a:latin typeface="Calibri" pitchFamily="34" charset="0"/>
                  <a:cs typeface="Calibri" pitchFamily="34" charset="0"/>
                </a:rPr>
              </a:br>
              <a:r>
                <a:rPr lang="en-US" sz="2400">
                  <a:latin typeface="Calibri" pitchFamily="34" charset="0"/>
                  <a:cs typeface="Calibri" pitchFamily="34" charset="0"/>
                </a:rPr>
                <a:t>SrcIP: DoS Target</a:t>
              </a:r>
            </a:p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endParaRPr lang="en-US" sz="1400">
                <a:latin typeface="Calibri" pitchFamily="34" charset="0"/>
                <a:cs typeface="Calibri" pitchFamily="34" charset="0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    (60 bytes)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661150" y="2697163"/>
            <a:ext cx="2743200" cy="1409700"/>
            <a:chOff x="3120" y="772"/>
            <a:chExt cx="1728" cy="888"/>
          </a:xfrm>
        </p:grpSpPr>
        <p:sp>
          <p:nvSpPr>
            <p:cNvPr id="67598" name="Line 15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599" name="Line 16"/>
            <p:cNvSpPr>
              <a:spLocks noChangeShapeType="1"/>
            </p:cNvSpPr>
            <p:nvPr/>
          </p:nvSpPr>
          <p:spPr bwMode="auto">
            <a:xfrm>
              <a:off x="3120" y="1344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600" name="Text Box 17"/>
            <p:cNvSpPr txBox="1">
              <a:spLocks noChangeArrowheads="1"/>
            </p:cNvSpPr>
            <p:nvPr/>
          </p:nvSpPr>
          <p:spPr bwMode="auto">
            <a:xfrm>
              <a:off x="3407" y="772"/>
              <a:ext cx="1270" cy="8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</a:pPr>
              <a:endParaRPr lang="en-US" sz="2400">
                <a:latin typeface="Calibri" pitchFamily="34" charset="0"/>
                <a:cs typeface="Calibri" pitchFamily="34" charset="0"/>
              </a:endParaRPr>
            </a:p>
            <a:p>
              <a:pPr eaLnBrk="0" hangingPunct="0">
                <a:lnSpc>
                  <a:spcPct val="80000"/>
                </a:lnSpc>
                <a:buClr>
                  <a:schemeClr val="accent2"/>
                </a:buClr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DNS Response</a:t>
              </a:r>
            </a:p>
            <a:p>
              <a:pPr eaLnBrk="0" hangingPunct="0">
                <a:lnSpc>
                  <a:spcPct val="80000"/>
                </a:lnSpc>
                <a:buClr>
                  <a:schemeClr val="accent2"/>
                </a:buClr>
              </a:pPr>
              <a:endParaRPr lang="en-US" sz="2800">
                <a:latin typeface="Calibri" pitchFamily="34" charset="0"/>
                <a:cs typeface="Calibri" pitchFamily="34" charset="0"/>
              </a:endParaRPr>
            </a:p>
            <a:p>
              <a:pPr eaLnBrk="0" hangingPunct="0">
                <a:lnSpc>
                  <a:spcPct val="80000"/>
                </a:lnSpc>
                <a:buClr>
                  <a:schemeClr val="accent2"/>
                </a:buClr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(3000 bytes)</a:t>
              </a:r>
            </a:p>
          </p:txBody>
        </p:sp>
      </p:grpSp>
      <p:sp>
        <p:nvSpPr>
          <p:cNvPr id="67596" name="Text Box 18"/>
          <p:cNvSpPr txBox="1">
            <a:spLocks noChangeArrowheads="1"/>
          </p:cNvSpPr>
          <p:nvPr/>
        </p:nvSpPr>
        <p:spPr bwMode="auto">
          <a:xfrm>
            <a:off x="4572001" y="1600200"/>
            <a:ext cx="3184525" cy="584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40  amplification</a:t>
            </a:r>
          </a:p>
        </p:txBody>
      </p:sp>
      <p:sp>
        <p:nvSpPr>
          <p:cNvPr id="6759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745FBA-4A83-48EA-A2C5-F3154A29A451}" type="slidenum">
              <a:rPr lang="en-US">
                <a:latin typeface="Calibri" pitchFamily="34" charset="0"/>
                <a:cs typeface="Calibri" pitchFamily="34" charset="0"/>
              </a:rPr>
              <a:pPr/>
              <a:t>76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2"/>
          <p:cNvSpPr>
            <a:spLocks noChangeArrowheads="1"/>
          </p:cNvSpPr>
          <p:nvPr/>
        </p:nvSpPr>
        <p:spPr bwMode="auto">
          <a:xfrm>
            <a:off x="3425825" y="2133600"/>
            <a:ext cx="10668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1" lang="en-US" altLang="ja-JP">
                <a:latin typeface="Calibri" pitchFamily="34" charset="0"/>
                <a:cs typeface="Calibri" pitchFamily="34" charset="0"/>
              </a:rPr>
              <a:t>attacker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Preventing Amplification Attacks</a:t>
            </a:r>
          </a:p>
        </p:txBody>
      </p:sp>
      <p:pic>
        <p:nvPicPr>
          <p:cNvPr id="69636" name="Picture 4" descr="p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5029201"/>
            <a:ext cx="7969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876800" y="25146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H="1">
            <a:off x="5867400" y="3048000"/>
            <a:ext cx="1143000" cy="15240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24401" y="2057400"/>
            <a:ext cx="1930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ip spoofed packets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 rot="-3241179">
            <a:off x="5710829" y="3469759"/>
            <a:ext cx="81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replies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5135564" y="5802314"/>
            <a:ext cx="878767" cy="430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 sz="2200"/>
              <a:t>victim</a:t>
            </a: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086600" y="2057400"/>
            <a:ext cx="1066800" cy="1066800"/>
          </a:xfrm>
          <a:prstGeom prst="ellipse">
            <a:avLst/>
          </a:prstGeom>
          <a:solidFill>
            <a:srgbClr val="BCEE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1" lang="en-US" altLang="ja-JP">
                <a:latin typeface="Calibri" pitchFamily="34" charset="0"/>
                <a:cs typeface="Calibri" pitchFamily="34" charset="0"/>
              </a:rPr>
              <a:t>open</a:t>
            </a:r>
          </a:p>
          <a:p>
            <a:r>
              <a:rPr kumimoji="1" lang="en-US" altLang="ja-JP">
                <a:latin typeface="Calibri" pitchFamily="34" charset="0"/>
                <a:cs typeface="Calibri" pitchFamily="34" charset="0"/>
              </a:rPr>
              <a:t>amplifier</a:t>
            </a:r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2209801" y="3810001"/>
            <a:ext cx="3152775" cy="1285875"/>
          </a:xfrm>
          <a:prstGeom prst="wedgeRoundRectCallout">
            <a:avLst>
              <a:gd name="adj1" fmla="val 33435"/>
              <a:gd name="adj2" fmla="val -1256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ja-JP" sz="3200">
                <a:latin typeface="Calibri" pitchFamily="34" charset="0"/>
                <a:cs typeface="Calibri" pitchFamily="34" charset="0"/>
              </a:rPr>
              <a:t>prevent</a:t>
            </a:r>
          </a:p>
          <a:p>
            <a:r>
              <a:rPr kumimoji="1" lang="en-US" altLang="ja-JP" sz="3200">
                <a:latin typeface="Calibri" pitchFamily="34" charset="0"/>
                <a:cs typeface="Calibri" pitchFamily="34" charset="0"/>
              </a:rPr>
              <a:t>ip spoofing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H="1">
            <a:off x="6019800" y="3200400"/>
            <a:ext cx="1143000" cy="15240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6172200" y="3352800"/>
            <a:ext cx="1143000" cy="15240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flipH="1">
            <a:off x="6324600" y="3505200"/>
            <a:ext cx="1143000" cy="15240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7" name="AutoShape 15"/>
          <p:cNvSpPr>
            <a:spLocks noChangeArrowheads="1"/>
          </p:cNvSpPr>
          <p:nvPr/>
        </p:nvSpPr>
        <p:spPr bwMode="auto">
          <a:xfrm>
            <a:off x="7086600" y="3810000"/>
            <a:ext cx="3276600" cy="1295400"/>
          </a:xfrm>
          <a:prstGeom prst="wedgeRoundRectCallout">
            <a:avLst>
              <a:gd name="adj1" fmla="val -27569"/>
              <a:gd name="adj2" fmla="val -1021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ja-JP" sz="3200">
                <a:latin typeface="Calibri" pitchFamily="34" charset="0"/>
                <a:cs typeface="Calibri" pitchFamily="34" charset="0"/>
              </a:rPr>
              <a:t>disable</a:t>
            </a:r>
          </a:p>
          <a:p>
            <a:r>
              <a:rPr kumimoji="1" lang="en-US" altLang="ja-JP" sz="3200">
                <a:latin typeface="Calibri" pitchFamily="34" charset="0"/>
                <a:cs typeface="Calibri" pitchFamily="34" charset="0"/>
              </a:rPr>
              <a:t>open amplifiers</a:t>
            </a:r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876800" y="26670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4876800" y="28194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4876800" y="2971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51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6748F-29CD-4837-BF34-E1E421F6AB0A}" type="slidenum">
              <a:rPr lang="en-US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DNS Integrity and the TLD Operators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If domain name doesn’t exist, DNS should return NXDOMAIN (non-existant domain) msg</a:t>
            </a:r>
          </a:p>
          <a:p>
            <a:r>
              <a:rPr lang="en-US" smtClean="0">
                <a:ea typeface="ＭＳ Ｐゴシック" pitchFamily="34" charset="-128"/>
              </a:rPr>
              <a:t>Verisign instead creates wildcard records for all </a:t>
            </a:r>
            <a:r>
              <a:rPr lang="en-US" smtClean="0">
                <a:ea typeface="ＭＳ Ｐゴシック" pitchFamily="34" charset="-128"/>
                <a:hlinkClick r:id="rId3" tooltip=".com"/>
              </a:rPr>
              <a:t>.com</a:t>
            </a:r>
            <a:r>
              <a:rPr lang="en-US" smtClean="0">
                <a:ea typeface="ＭＳ Ｐゴシック" pitchFamily="34" charset="-128"/>
              </a:rPr>
              <a:t> and </a:t>
            </a:r>
            <a:r>
              <a:rPr lang="en-US" smtClean="0">
                <a:ea typeface="ＭＳ Ｐゴシック" pitchFamily="34" charset="-128"/>
                <a:hlinkClick r:id="rId4" tooltip=".net"/>
              </a:rPr>
              <a:t>.net</a:t>
            </a:r>
            <a:r>
              <a:rPr lang="en-US" smtClean="0">
                <a:ea typeface="ＭＳ Ｐゴシック" pitchFamily="34" charset="-128"/>
              </a:rPr>
              <a:t> names not yet registered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September 15 – October 4, 2003</a:t>
            </a:r>
          </a:p>
          <a:p>
            <a:r>
              <a:rPr lang="en-US" smtClean="0">
                <a:ea typeface="ＭＳ Ｐゴシック" pitchFamily="34" charset="-128"/>
              </a:rPr>
              <a:t>Redirection for these domain names to Verisign web portal:  “to help you search”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And serve you ads…and get “sponsored” search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Verisign and online advertising companies make $$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BF405B-B79D-4BEE-A11D-05EEDFB91AAC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DNS Integrity: Cache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Was answer from an authoritative server?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Or from somebody else?</a:t>
            </a:r>
          </a:p>
          <a:p>
            <a:r>
              <a:rPr lang="en-US" smtClean="0">
                <a:ea typeface="ＭＳ Ｐゴシック" pitchFamily="34" charset="-128"/>
              </a:rPr>
              <a:t>DNS cache poisoning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Client asks for www.evil.com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Nameserver authoritative for www.evil.com returns additional section for (www.cnn.com, 1.2.3.4, A)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Thanks!  I won’t bother check what I asked for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E87438-4A3E-41A6-861C-1DD1163CB82C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94A9-F052-45C0-8F26-3D22D8C93829}" type="slidenum">
              <a:rPr lang="en-US"/>
              <a:pPr/>
              <a:t>8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- Example (continued)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952998"/>
          </a:xfrm>
        </p:spPr>
        <p:txBody>
          <a:bodyPr>
            <a:noAutofit/>
          </a:bodyPr>
          <a:lstStyle/>
          <a:p>
            <a:r>
              <a:rPr lang="en-US" dirty="0"/>
              <a:t>Let message consists of the following blocks:</a:t>
            </a:r>
          </a:p>
          <a:p>
            <a:pPr lvl="1"/>
            <a:r>
              <a:rPr lang="en-US" dirty="0"/>
              <a:t>688, 232, 687, 966, 668, 003</a:t>
            </a:r>
          </a:p>
          <a:p>
            <a:r>
              <a:rPr lang="en-US" dirty="0"/>
              <a:t>For the first block</a:t>
            </a:r>
          </a:p>
          <a:p>
            <a:pPr lvl="1"/>
            <a:r>
              <a:rPr lang="en-US" dirty="0"/>
              <a:t>688</a:t>
            </a:r>
            <a:r>
              <a:rPr lang="en-US" baseline="30000" dirty="0"/>
              <a:t>79</a:t>
            </a:r>
            <a:r>
              <a:rPr lang="en-US" dirty="0"/>
              <a:t> mod 3337 = 1570 = c</a:t>
            </a:r>
            <a:r>
              <a:rPr lang="en-US" baseline="-25000" dirty="0"/>
              <a:t>1</a:t>
            </a:r>
            <a:endParaRPr lang="en-US" dirty="0"/>
          </a:p>
          <a:p>
            <a:r>
              <a:rPr lang="en-US" dirty="0"/>
              <a:t>For the entire message we have</a:t>
            </a:r>
          </a:p>
          <a:p>
            <a:pPr lvl="1"/>
            <a:r>
              <a:rPr lang="en-US" dirty="0"/>
              <a:t>1570, 2756, 2091, 2276, 2423, 158</a:t>
            </a:r>
          </a:p>
          <a:p>
            <a:r>
              <a:rPr lang="en-US" dirty="0"/>
              <a:t>To decrypt first block</a:t>
            </a:r>
          </a:p>
          <a:p>
            <a:pPr lvl="1"/>
            <a:r>
              <a:rPr lang="en-US" dirty="0"/>
              <a:t>1570</a:t>
            </a:r>
            <a:r>
              <a:rPr lang="en-US" baseline="30000" dirty="0"/>
              <a:t>1019</a:t>
            </a:r>
            <a:r>
              <a:rPr lang="en-US" dirty="0"/>
              <a:t> mod 3337 = 688</a:t>
            </a:r>
          </a:p>
          <a:p>
            <a:r>
              <a:rPr lang="en-US" dirty="0"/>
              <a:t>The rest of the message can be recovered in the same manner.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DNS Integrity: DNS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334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To prevent cache poisoning, client remembers: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The domain name in the request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A 16-bit request ID (used to demux UDP response) </a:t>
            </a:r>
          </a:p>
          <a:p>
            <a:r>
              <a:rPr lang="en-US" smtClean="0">
                <a:ea typeface="ＭＳ Ｐゴシック" pitchFamily="34" charset="-128"/>
              </a:rPr>
              <a:t>DNS hijacking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16 bits:  65K possible IDs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rate to enumerate all in 1 sec?  64B/packet</a:t>
            </a:r>
          </a:p>
          <a:p>
            <a:pPr lvl="1">
              <a:spcAft>
                <a:spcPts val="1200"/>
              </a:spcAft>
            </a:pPr>
            <a:r>
              <a:rPr lang="en-US" smtClean="0">
                <a:ea typeface="ＭＳ Ｐゴシック" pitchFamily="34" charset="-128"/>
              </a:rPr>
              <a:t>64*65536*8 / 1024 / 1024 = 32 Mbps</a:t>
            </a:r>
          </a:p>
          <a:p>
            <a:r>
              <a:rPr lang="en-US" smtClean="0">
                <a:ea typeface="ＭＳ Ｐゴシック" pitchFamily="34" charset="-128"/>
              </a:rPr>
              <a:t>Prevention: also randomize DNS source port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Kaminsky attack: this source port… wasn’t random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75A8C7-52D8-47AE-83B7-3574285AD5F6}" type="slidenum">
              <a:rPr lang="en-US"/>
              <a:pPr/>
              <a:t>80</a:t>
            </a:fld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71751" y="6324600"/>
            <a:ext cx="5701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http://unixwiz.net/techtips/iguide-kaminsky-dns-vuln.html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ＭＳ Ｐゴシック" pitchFamily="34" charset="-128"/>
              </a:rPr>
              <a:t>Let’s strongly believe the answer!</a:t>
            </a:r>
            <a:br>
              <a:rPr lang="en-US" altLang="zh-CN" smtClean="0">
                <a:ea typeface="ＭＳ Ｐゴシック" pitchFamily="34" charset="-128"/>
              </a:rPr>
            </a:br>
            <a:r>
              <a:rPr lang="en-US" altLang="zh-CN" smtClean="0">
                <a:ea typeface="ＭＳ Ｐゴシック" pitchFamily="34" charset="-128"/>
              </a:rPr>
              <a:t>Enter DNSSEC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458200" cy="49530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563"/>
              </a:spcAft>
            </a:pPr>
            <a:r>
              <a:rPr lang="en-US" altLang="zh-CN" smtClean="0">
                <a:ea typeface="ＭＳ Ｐゴシック" pitchFamily="34" charset="-128"/>
              </a:rPr>
              <a:t>DNSSEC protects against data spoofing and corruption</a:t>
            </a:r>
          </a:p>
          <a:p>
            <a:pPr>
              <a:lnSpc>
                <a:spcPct val="110000"/>
              </a:lnSpc>
              <a:spcAft>
                <a:spcPts val="2563"/>
              </a:spcAft>
            </a:pPr>
            <a:r>
              <a:rPr lang="en-US" altLang="zh-CN" smtClean="0">
                <a:ea typeface="ＭＳ Ｐゴシック" pitchFamily="34" charset="-128"/>
              </a:rPr>
              <a:t>DNSSEC also provides mechanisms to authenticate servers and requests</a:t>
            </a:r>
          </a:p>
          <a:p>
            <a:pPr>
              <a:lnSpc>
                <a:spcPct val="110000"/>
              </a:lnSpc>
              <a:spcAft>
                <a:spcPts val="2563"/>
              </a:spcAft>
            </a:pPr>
            <a:r>
              <a:rPr lang="en-US" altLang="zh-CN" smtClean="0">
                <a:ea typeface="ＭＳ Ｐゴシック" pitchFamily="34" charset="-128"/>
              </a:rPr>
              <a:t>DNSSEC provides mechanisms to establish authenticity and integrity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4ED4BB-17A2-4544-8A66-76C6CAA4EE67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PK-DNSSEC (Public Key)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ＭＳ Ｐゴシック" pitchFamily="34" charset="-128"/>
              </a:rPr>
              <a:t>The DNS servers sign the hash of resource record set with its private (signature) keys</a:t>
            </a:r>
          </a:p>
          <a:p>
            <a:pPr lvl="1">
              <a:spcAft>
                <a:spcPts val="1200"/>
              </a:spcAft>
            </a:pPr>
            <a:r>
              <a:rPr lang="en-US" altLang="zh-CN" smtClean="0">
                <a:ea typeface="ＭＳ Ｐゴシック" pitchFamily="34" charset="-128"/>
              </a:rPr>
              <a:t>Public keys can be used to verify the SIGs</a:t>
            </a:r>
          </a:p>
          <a:p>
            <a:r>
              <a:rPr lang="en-US" altLang="zh-CN" smtClean="0">
                <a:ea typeface="ＭＳ Ｐゴシック" pitchFamily="34" charset="-128"/>
              </a:rPr>
              <a:t>Leverages hierarchy:</a:t>
            </a:r>
          </a:p>
          <a:p>
            <a:pPr lvl="1"/>
            <a:r>
              <a:rPr lang="en-US" altLang="zh-CN" smtClean="0">
                <a:ea typeface="ＭＳ Ｐゴシック" pitchFamily="34" charset="-128"/>
              </a:rPr>
              <a:t>Authenticity of name server’s public keys is established by a signature over the keys by the parent’s private key</a:t>
            </a:r>
          </a:p>
          <a:p>
            <a:pPr lvl="1"/>
            <a:r>
              <a:rPr lang="en-US" altLang="zh-CN" smtClean="0">
                <a:ea typeface="ＭＳ Ｐゴシック" pitchFamily="34" charset="-128"/>
              </a:rPr>
              <a:t>In ideal case, only roots’ public keys need to be distributed out-of-band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2CBFA8-2AEA-4C25-A8E6-1F9DBC155000}" type="slidenum">
              <a:rPr lang="en-US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9164" y="1524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ＭＳ Ｐゴシック" pitchFamily="34" charset="-128"/>
              </a:rPr>
              <a:t>Verifying the Tree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752600" y="3276600"/>
            <a:ext cx="1125538" cy="914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stub</a:t>
            </a:r>
          </a:p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resolver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895601" y="35814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524000" y="1503364"/>
            <a:ext cx="5486400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Question:  www.cnn.com   ?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998789" y="3276601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www.cnn.com A ?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343401" y="3124200"/>
            <a:ext cx="1617663" cy="1295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resolver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7862888" y="2514600"/>
            <a:ext cx="2462212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(root)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 rot="-1829000">
            <a:off x="6072189" y="2754314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www.cnn.com A ?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5943600" y="2590800"/>
            <a:ext cx="1905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5945188" y="2743200"/>
            <a:ext cx="1903412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781800" y="3048001"/>
            <a:ext cx="3048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    ask .com server</a:t>
            </a:r>
          </a:p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SIG (ip addr and PK of .com server)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7924801" y="3810000"/>
            <a:ext cx="2462213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6172200" y="3733801"/>
            <a:ext cx="153193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www.cnn.com A ?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6019800" y="4038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6181726" y="4191001"/>
            <a:ext cx="30384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ask cnn.com server   </a:t>
            </a:r>
          </a:p>
          <a:p>
            <a:pPr algn="l"/>
            <a:r>
              <a:rPr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SIG (ip addr and PK of cnn.com server)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5943600" y="4191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7848600" y="6096000"/>
            <a:ext cx="2463800" cy="533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cnn.com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5562600" y="4419600"/>
            <a:ext cx="2286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 flipV="1">
            <a:off x="5334000" y="4419600"/>
            <a:ext cx="25146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 rot="2400000">
            <a:off x="6186488" y="5103814"/>
            <a:ext cx="15303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www.cnn.com A ?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 rot="2334887">
            <a:off x="5578268" y="5381725"/>
            <a:ext cx="165141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SIG (xxx.xxx.xxx.xxx)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895600" y="3733801"/>
            <a:ext cx="126188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xxx.xxx.xxx.xxx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2895601" y="37338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Freeform 25"/>
          <p:cNvSpPr>
            <a:spLocks/>
          </p:cNvSpPr>
          <p:nvPr/>
        </p:nvSpPr>
        <p:spPr bwMode="auto">
          <a:xfrm>
            <a:off x="4495801" y="4419600"/>
            <a:ext cx="574675" cy="469900"/>
          </a:xfrm>
          <a:custGeom>
            <a:avLst/>
            <a:gdLst>
              <a:gd name="T0" fmla="*/ 2147483647 w 392"/>
              <a:gd name="T1" fmla="*/ 0 h 296"/>
              <a:gd name="T2" fmla="*/ 2147483647 w 392"/>
              <a:gd name="T3" fmla="*/ 2147483647 h 296"/>
              <a:gd name="T4" fmla="*/ 2147483647 w 392"/>
              <a:gd name="T5" fmla="*/ 2147483647 h 296"/>
              <a:gd name="T6" fmla="*/ 0 60000 65536"/>
              <a:gd name="T7" fmla="*/ 0 60000 65536"/>
              <a:gd name="T8" fmla="*/ 0 60000 65536"/>
              <a:gd name="T9" fmla="*/ 0 w 392"/>
              <a:gd name="T10" fmla="*/ 0 h 296"/>
              <a:gd name="T11" fmla="*/ 392 w 392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96">
                <a:moveTo>
                  <a:pt x="56" y="0"/>
                </a:moveTo>
                <a:cubicBezTo>
                  <a:pt x="28" y="140"/>
                  <a:pt x="0" y="280"/>
                  <a:pt x="56" y="288"/>
                </a:cubicBezTo>
                <a:cubicBezTo>
                  <a:pt x="112" y="296"/>
                  <a:pt x="252" y="172"/>
                  <a:pt x="3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191001" y="4876801"/>
            <a:ext cx="11334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 to cache</a:t>
            </a:r>
          </a:p>
        </p:txBody>
      </p:sp>
      <p:sp>
        <p:nvSpPr>
          <p:cNvPr id="79899" name="Text Box 30"/>
          <p:cNvSpPr txBox="1">
            <a:spLocks noChangeArrowheads="1"/>
          </p:cNvSpPr>
          <p:nvPr/>
        </p:nvSpPr>
        <p:spPr bwMode="auto">
          <a:xfrm>
            <a:off x="1524000" y="2968626"/>
            <a:ext cx="1684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src.cs.princeton.edu</a:t>
            </a:r>
          </a:p>
        </p:txBody>
      </p:sp>
      <p:sp>
        <p:nvSpPr>
          <p:cNvPr id="79900" name="Text Box 31"/>
          <p:cNvSpPr txBox="1">
            <a:spLocks noChangeArrowheads="1"/>
          </p:cNvSpPr>
          <p:nvPr/>
        </p:nvSpPr>
        <p:spPr bwMode="auto">
          <a:xfrm>
            <a:off x="4267200" y="2743201"/>
            <a:ext cx="1741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dns.cs.princeton.edu</a:t>
            </a:r>
            <a:endParaRPr lang="zh-CN" altLang="en-US" sz="14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3048000" y="40513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transaction 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signatures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endParaRPr kumimoji="1" lang="en-US" altLang="zh-CN" sz="140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902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602EC7-4ACA-4375-BAFE-013CEDFDB7D8}" type="slidenum">
              <a:rPr lang="en-US">
                <a:latin typeface="Calibri" pitchFamily="34" charset="0"/>
                <a:cs typeface="Calibri" pitchFamily="34" charset="0"/>
              </a:rPr>
              <a:pPr/>
              <a:t>83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8" grpId="0"/>
      <p:bldP spid="44041" grpId="0"/>
      <p:bldP spid="44042" grpId="0" animBg="1"/>
      <p:bldP spid="44043" grpId="0" animBg="1"/>
      <p:bldP spid="44044" grpId="0"/>
      <p:bldP spid="44045" grpId="0" animBg="1"/>
      <p:bldP spid="44046" grpId="0"/>
      <p:bldP spid="44047" grpId="0" animBg="1"/>
      <p:bldP spid="44048" grpId="0"/>
      <p:bldP spid="44049" grpId="0" animBg="1"/>
      <p:bldP spid="44050" grpId="0" animBg="1"/>
      <p:bldP spid="44051" grpId="0" animBg="1"/>
      <p:bldP spid="44052" grpId="0" animBg="1"/>
      <p:bldP spid="44053" grpId="0"/>
      <p:bldP spid="44054" grpId="0"/>
      <p:bldP spid="44055" grpId="0"/>
      <p:bldP spid="44056" grpId="0" animBg="1"/>
      <p:bldP spid="44057" grpId="0" animBg="1"/>
      <p:bldP spid="44058" grpId="0"/>
      <p:bldP spid="4406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Conclusions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Security at many layers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Application, transport, and network layers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ea typeface="ＭＳ Ｐゴシック" pitchFamily="34" charset="-128"/>
              </a:rPr>
              <a:t>Customized to the properties and requirements</a:t>
            </a:r>
          </a:p>
          <a:p>
            <a:r>
              <a:rPr lang="en-US" dirty="0" smtClean="0">
                <a:ea typeface="ＭＳ Ｐゴシック" pitchFamily="34" charset="-128"/>
              </a:rPr>
              <a:t>Exchanging keys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Public key certificates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ea typeface="ＭＳ Ｐゴシック" pitchFamily="34" charset="-128"/>
              </a:rPr>
              <a:t>Certificate authorities vs. Web of trust</a:t>
            </a:r>
          </a:p>
          <a:p>
            <a:r>
              <a:rPr lang="en-US" dirty="0" smtClean="0">
                <a:ea typeface="ＭＳ Ｐゴシック" pitchFamily="34" charset="-128"/>
              </a:rPr>
              <a:t>Next time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ea typeface="ＭＳ Ｐゴシック" pitchFamily="34" charset="-128"/>
              </a:rPr>
              <a:t>Interdomain</a:t>
            </a:r>
            <a:r>
              <a:rPr lang="en-US" dirty="0" smtClean="0">
                <a:ea typeface="ＭＳ Ｐゴシック" pitchFamily="34" charset="-128"/>
              </a:rPr>
              <a:t> routing security</a:t>
            </a:r>
          </a:p>
          <a:p>
            <a:r>
              <a:rPr lang="en-US" dirty="0" smtClean="0">
                <a:ea typeface="ＭＳ Ｐゴシック" pitchFamily="34" charset="-128"/>
              </a:rPr>
              <a:t>Learn more: take  CS 628 in </a:t>
            </a:r>
            <a:r>
              <a:rPr lang="en-US" smtClean="0">
                <a:ea typeface="ＭＳ Ｐゴシック" pitchFamily="34" charset="-128"/>
              </a:rPr>
              <a:t>the Spring.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563AE0-3BB3-4079-A40A-3AED1B7C5188}" type="slidenum">
              <a:rPr lang="en-US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9478-8ECB-4D45-83A3-30C5FE55A3E3}" type="slidenum">
              <a:rPr lang="en-US"/>
              <a:pPr/>
              <a:t>9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RSA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RSA has been implemented in hardware.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hardware, RSA is about 1000 times slower than DES.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software, it is about 100 times slower.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These numbers may change, but RSA can never approach the speed of symmetric algorithms.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RSA encryption goes faster if e is chosen appropriately.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Security of RSA depends on the problem of factoring large numbers. Though it has never been proven that one needs to factor n to calculate m from c and 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Most public key systems use at least 2048-bit key.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38055</TotalTime>
  <Words>4178</Words>
  <Application>Microsoft Office PowerPoint</Application>
  <PresentationFormat>Custom</PresentationFormat>
  <Paragraphs>800</Paragraphs>
  <Slides>84</Slides>
  <Notes>27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Office Theme</vt:lpstr>
      <vt:lpstr>Module 7.3 RSA Public Key Crypto</vt:lpstr>
      <vt:lpstr>RSA Public Keys</vt:lpstr>
      <vt:lpstr>RSA Key Generation</vt:lpstr>
      <vt:lpstr>Encryption and Decryption</vt:lpstr>
      <vt:lpstr>RSA - Authentication</vt:lpstr>
      <vt:lpstr>Why Does it Work?</vt:lpstr>
      <vt:lpstr>RSA - Example</vt:lpstr>
      <vt:lpstr>RSA - Example (continued)</vt:lpstr>
      <vt:lpstr>More on RSA</vt:lpstr>
      <vt:lpstr>Key Lengths</vt:lpstr>
      <vt:lpstr>Hybrid Cryptosystems</vt:lpstr>
      <vt:lpstr>Digital Envelope</vt:lpstr>
      <vt:lpstr>Module 7.4 Digital Signature, Hash Functions</vt:lpstr>
      <vt:lpstr>Digital Signatures</vt:lpstr>
      <vt:lpstr>Digital Signatures: Symmetric Key</vt:lpstr>
      <vt:lpstr>Digital Signatures - Public Key</vt:lpstr>
      <vt:lpstr>Digital Signature Process</vt:lpstr>
      <vt:lpstr>Message Digest</vt:lpstr>
      <vt:lpstr>Possible Scenarios</vt:lpstr>
      <vt:lpstr>Cryptographic Hash Functions</vt:lpstr>
      <vt:lpstr>Uses for Hashing Algorithms</vt:lpstr>
      <vt:lpstr>Module 7.5 Public Key Distribution</vt:lpstr>
      <vt:lpstr>Public Key Distribution</vt:lpstr>
      <vt:lpstr>Matching keys to owners</vt:lpstr>
      <vt:lpstr>Public Key Infrastructure (PKI)</vt:lpstr>
      <vt:lpstr>Certification Authorities (CAs)</vt:lpstr>
      <vt:lpstr>Certification Authorities (cont.)</vt:lpstr>
      <vt:lpstr>Digital Certificates</vt:lpstr>
      <vt:lpstr>Obtaining Certificates</vt:lpstr>
      <vt:lpstr>Obtaining Certificates</vt:lpstr>
      <vt:lpstr>PKI: Benefits</vt:lpstr>
      <vt:lpstr>PKI: Risks</vt:lpstr>
      <vt:lpstr>Module 7.6 Real World Protocols</vt:lpstr>
      <vt:lpstr>Real-World  Protocols</vt:lpstr>
      <vt:lpstr>Basics Steps</vt:lpstr>
      <vt:lpstr>Secure Sockets Layer (SSL)</vt:lpstr>
      <vt:lpstr>Secure Sockets Layer (cont.)</vt:lpstr>
      <vt:lpstr>SSL: Server Authentication</vt:lpstr>
      <vt:lpstr>SSL: Client Authentication</vt:lpstr>
      <vt:lpstr>References</vt:lpstr>
      <vt:lpstr>Module 7.7 Network Security</vt:lpstr>
      <vt:lpstr>Network Security Protocols</vt:lpstr>
      <vt:lpstr>Network Security</vt:lpstr>
      <vt:lpstr>Basic Security Properties</vt:lpstr>
      <vt:lpstr>Basic Security Properties</vt:lpstr>
      <vt:lpstr>Encryption and MAC/Signatures</vt:lpstr>
      <vt:lpstr>Email Security:  Pretty Good Privacy (PGP)</vt:lpstr>
      <vt:lpstr>E-Mail Security</vt:lpstr>
      <vt:lpstr>Sender and Receiver Keys</vt:lpstr>
      <vt:lpstr>Sending an E-Mail Securely</vt:lpstr>
      <vt:lpstr>Public Key Certificate</vt:lpstr>
      <vt:lpstr>Web of Trust for PGP</vt:lpstr>
      <vt:lpstr>HTTP Security</vt:lpstr>
      <vt:lpstr>HTTP Threat Model</vt:lpstr>
      <vt:lpstr>HTTP-S: Securing HTTP</vt:lpstr>
      <vt:lpstr>Learning a Valid Public Key</vt:lpstr>
      <vt:lpstr>Hierarchical Public Key Infrastructure</vt:lpstr>
      <vt:lpstr>Public Key Certificate</vt:lpstr>
      <vt:lpstr>Transport Layer Security (TLS)</vt:lpstr>
      <vt:lpstr>TLS Handshake Protocol</vt:lpstr>
      <vt:lpstr>TLS Record Protocol </vt:lpstr>
      <vt:lpstr>Comments on HTTPS</vt:lpstr>
      <vt:lpstr>IP Security</vt:lpstr>
      <vt:lpstr>IP Security</vt:lpstr>
      <vt:lpstr>IPSec</vt:lpstr>
      <vt:lpstr>IPSec Uses</vt:lpstr>
      <vt:lpstr>Benefits of IPSec</vt:lpstr>
      <vt:lpstr>IP Security Architecture</vt:lpstr>
      <vt:lpstr>Encapsulating Security Payload (ESP)</vt:lpstr>
      <vt:lpstr>Replay Protection is Hard</vt:lpstr>
      <vt:lpstr>DNS Security</vt:lpstr>
      <vt:lpstr>Hierarchical Naming in DNS</vt:lpstr>
      <vt:lpstr>DNS Root Servers</vt:lpstr>
      <vt:lpstr>DoS attacks on DNS Availability</vt:lpstr>
      <vt:lpstr>Defense: Replication and Caching</vt:lpstr>
      <vt:lpstr>Denial-of-Service Attacks on Hosts</vt:lpstr>
      <vt:lpstr>Preventing Amplification Attacks</vt:lpstr>
      <vt:lpstr>DNS Integrity and the TLD Operators</vt:lpstr>
      <vt:lpstr>DNS Integrity: Cache Poisoning</vt:lpstr>
      <vt:lpstr>DNS Integrity: DNS Hijacking</vt:lpstr>
      <vt:lpstr>Let’s strongly believe the answer! Enter DNSSEC</vt:lpstr>
      <vt:lpstr>PK-DNSSEC (Public Key)</vt:lpstr>
      <vt:lpstr>Verifying the Tree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3779</cp:revision>
  <dcterms:created xsi:type="dcterms:W3CDTF">2016-03-11T05:13:48Z</dcterms:created>
  <dcterms:modified xsi:type="dcterms:W3CDTF">2017-03-27T06:33:29Z</dcterms:modified>
</cp:coreProperties>
</file>