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8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1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22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73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7.3</a:t>
            </a:r>
            <a:br>
              <a:rPr lang="en-US" dirty="0" smtClean="0"/>
            </a:br>
            <a:r>
              <a:rPr lang="en-US" dirty="0" smtClean="0"/>
              <a:t>RSA Public Key Crypto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4/20/01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EMTM 553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49F4-8D1E-45ED-9DA8-391E700B495A}" type="slidenum">
              <a:rPr lang="en-US"/>
              <a:pPr/>
              <a:t>10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Key Lengths</a:t>
            </a:r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381000" y="898428"/>
            <a:ext cx="11201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8275" indent="-168275" eaLnBrk="0" hangingPunct="0">
              <a:buFontTx/>
              <a:buChar char="•"/>
            </a:pPr>
            <a:r>
              <a:rPr lang="en-US" sz="2400" dirty="0"/>
              <a:t>The longer the key, the longer it takes to do an exhaustive key search.  The problem space is to find the private key.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400" dirty="0"/>
              <a:t>The longer the key, the greater the computational power required to perform cryptographic operations.  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400" dirty="0"/>
              <a:t>This means a tradeoff between security and time/power.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400" dirty="0"/>
              <a:t>Time and power become important for portable devices (cell phones, smart cards, …).</a:t>
            </a: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1905000" y="43434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8275" indent="-168275" eaLnBrk="0" hangingPunct="0"/>
            <a:r>
              <a:rPr lang="en-US" dirty="0">
                <a:solidFill>
                  <a:schemeClr val="accent2"/>
                </a:solidFill>
              </a:rPr>
              <a:t>Popular key lengths</a:t>
            </a:r>
            <a:r>
              <a:rPr lang="en-US" dirty="0"/>
              <a:t>: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000" dirty="0"/>
              <a:t> DES 	= 56 bits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000" dirty="0"/>
              <a:t> 3-DES = 168 bits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000" dirty="0"/>
              <a:t> RSA	= 2048 bits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000" dirty="0"/>
              <a:t> ECC	&lt; RSA for comparable 		cryptographic security.</a:t>
            </a:r>
            <a:endParaRPr lang="en-US" dirty="0"/>
          </a:p>
        </p:txBody>
      </p:sp>
      <p:pic>
        <p:nvPicPr>
          <p:cNvPr id="464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343276"/>
            <a:ext cx="4648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1E69-67C0-488F-9746-4EF44F6EABC6}" type="slidenum">
              <a:rPr lang="en-US"/>
              <a:pPr/>
              <a:t>11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</a:t>
            </a:r>
            <a:r>
              <a:rPr lang="en-US" dirty="0"/>
              <a:t>Cryptosystems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practice, public-key cryptography is used to secure and distribute </a:t>
            </a:r>
            <a:r>
              <a:rPr lang="en-US" sz="2800" b="1" dirty="0"/>
              <a:t>session keys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These keys are used with symmetric algorithms for communication.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Sender generates a random session key, encrypts it using receiver’s public key and sends it.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Receiver decrypts the message to recover the session key.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Both encrypt/decrypt their communications using the same key.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Key is destroyed in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20-F9F1-426F-9569-70DA537ACB0A}" type="slidenum">
              <a:rPr lang="en-US"/>
              <a:pPr/>
              <a:t>12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Envelope</a:t>
            </a:r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3581400" y="1905000"/>
            <a:ext cx="457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3581400" y="2895600"/>
            <a:ext cx="457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3581401" y="1905000"/>
            <a:ext cx="385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  <a:r>
              <a:rPr lang="en-US" sz="2000" baseline="-25000"/>
              <a:t>S</a:t>
            </a:r>
            <a:endParaRPr lang="en-US" sz="2000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581400" y="2895600"/>
            <a:ext cx="406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  <a:r>
              <a:rPr lang="en-US" sz="2000" baseline="-25000"/>
              <a:t>A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3200400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32004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7" name="Line 9"/>
          <p:cNvSpPr>
            <a:spLocks noChangeShapeType="1"/>
          </p:cNvSpPr>
          <p:nvPr/>
        </p:nvSpPr>
        <p:spPr bwMode="auto">
          <a:xfrm>
            <a:off x="3810000" y="160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3810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3657600" y="12192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K</a:t>
            </a:r>
          </a:p>
        </p:txBody>
      </p:sp>
      <p:sp>
        <p:nvSpPr>
          <p:cNvPr id="462860" name="Text Box 12"/>
          <p:cNvSpPr txBox="1">
            <a:spLocks noChangeArrowheads="1"/>
          </p:cNvSpPr>
          <p:nvPr/>
        </p:nvSpPr>
        <p:spPr bwMode="auto">
          <a:xfrm>
            <a:off x="3184525" y="2681288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K</a:t>
            </a:r>
          </a:p>
        </p:txBody>
      </p:sp>
      <p:sp>
        <p:nvSpPr>
          <p:cNvPr id="462861" name="Text Box 13"/>
          <p:cNvSpPr txBox="1">
            <a:spLocks noChangeArrowheads="1"/>
          </p:cNvSpPr>
          <p:nvPr/>
        </p:nvSpPr>
        <p:spPr bwMode="auto">
          <a:xfrm>
            <a:off x="3870326" y="2376489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K</a:t>
            </a:r>
            <a:r>
              <a:rPr lang="en-US" sz="2000" baseline="-25000"/>
              <a:t>R(pub)</a:t>
            </a:r>
            <a:endParaRPr lang="en-US" sz="2000"/>
          </a:p>
        </p:txBody>
      </p:sp>
      <p:sp>
        <p:nvSpPr>
          <p:cNvPr id="462862" name="Text Box 14"/>
          <p:cNvSpPr txBox="1">
            <a:spLocks noChangeArrowheads="1"/>
          </p:cNvSpPr>
          <p:nvPr/>
        </p:nvSpPr>
        <p:spPr bwMode="auto">
          <a:xfrm>
            <a:off x="3184526" y="1690689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M</a:t>
            </a:r>
          </a:p>
        </p:txBody>
      </p:sp>
      <p:sp>
        <p:nvSpPr>
          <p:cNvPr id="462863" name="Line 15"/>
          <p:cNvSpPr>
            <a:spLocks noChangeShapeType="1"/>
          </p:cNvSpPr>
          <p:nvPr/>
        </p:nvSpPr>
        <p:spPr bwMode="auto">
          <a:xfrm>
            <a:off x="4038600" y="2133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4" name="Line 16"/>
          <p:cNvSpPr>
            <a:spLocks noChangeShapeType="1"/>
          </p:cNvSpPr>
          <p:nvPr/>
        </p:nvSpPr>
        <p:spPr bwMode="auto">
          <a:xfrm flipV="1">
            <a:off x="4038600" y="2590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5" name="Line 17"/>
          <p:cNvSpPr>
            <a:spLocks noChangeShapeType="1"/>
          </p:cNvSpPr>
          <p:nvPr/>
        </p:nvSpPr>
        <p:spPr bwMode="auto">
          <a:xfrm>
            <a:off x="52578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6" name="Rectangle 18"/>
          <p:cNvSpPr>
            <a:spLocks noChangeArrowheads="1"/>
          </p:cNvSpPr>
          <p:nvPr/>
        </p:nvSpPr>
        <p:spPr bwMode="auto">
          <a:xfrm>
            <a:off x="5791200" y="2438400"/>
            <a:ext cx="762000" cy="381000"/>
          </a:xfrm>
          <a:prstGeom prst="rect">
            <a:avLst/>
          </a:prstGeom>
          <a:solidFill>
            <a:srgbClr val="00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7" name="Line 19"/>
          <p:cNvSpPr>
            <a:spLocks noChangeShapeType="1"/>
          </p:cNvSpPr>
          <p:nvPr/>
        </p:nvSpPr>
        <p:spPr bwMode="auto">
          <a:xfrm>
            <a:off x="5791200" y="24384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8" name="Line 20"/>
          <p:cNvSpPr>
            <a:spLocks noChangeShapeType="1"/>
          </p:cNvSpPr>
          <p:nvPr/>
        </p:nvSpPr>
        <p:spPr bwMode="auto">
          <a:xfrm flipH="1">
            <a:off x="6172200" y="24384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9" name="Text Box 21"/>
          <p:cNvSpPr txBox="1">
            <a:spLocks noChangeArrowheads="1"/>
          </p:cNvSpPr>
          <p:nvPr/>
        </p:nvSpPr>
        <p:spPr bwMode="auto">
          <a:xfrm>
            <a:off x="838200" y="3657600"/>
            <a:ext cx="8915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 is a random session key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symmetric encryption algorithm and E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an asymmetric encryption algorithm. The receiver recovers the secret key from the digital envelope using his/her private key. He/she then uses the secret key to decrypt the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6E58-333C-4067-9B40-8CD64CAFE30D}" type="slidenum">
              <a:rPr lang="en-US"/>
              <a:pPr/>
              <a:t>2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Public Keys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Named for Ron Rivest, Adi Shamir, and Len Adleman, published in 1978.</a:t>
            </a:r>
          </a:p>
          <a:p>
            <a:r>
              <a:rPr lang="en-US" sz="2800"/>
              <a:t>Most widely known and used public key system.</a:t>
            </a:r>
          </a:p>
          <a:p>
            <a:r>
              <a:rPr lang="en-US" sz="2800"/>
              <a:t>No shared secret is required.</a:t>
            </a:r>
          </a:p>
          <a:p>
            <a:r>
              <a:rPr lang="en-US" sz="2800"/>
              <a:t>Based on some number-theoretic facts/results.</a:t>
            </a:r>
          </a:p>
          <a:p>
            <a:r>
              <a:rPr lang="en-US" sz="2800"/>
              <a:t>Strength lies in the difficulty of determining the prime factors of a (large) number.</a:t>
            </a:r>
          </a:p>
          <a:p>
            <a:r>
              <a:rPr lang="en-US" sz="2800"/>
              <a:t>Hardware improvements will not weaken RSA as long as appropriate key lengths are used.</a:t>
            </a:r>
          </a:p>
          <a:p>
            <a:endParaRPr lang="en-US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018F-8B82-438F-9D64-D8F5AD525416}" type="slidenum">
              <a:rPr lang="en-US"/>
              <a:pPr/>
              <a:t>3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Key Generation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Pick large random primes </a:t>
            </a:r>
            <a:r>
              <a:rPr lang="en-US" sz="2800" dirty="0" err="1"/>
              <a:t>p,q</a:t>
            </a:r>
            <a:r>
              <a:rPr lang="en-US" sz="2800" dirty="0"/>
              <a:t>.  </a:t>
            </a:r>
          </a:p>
          <a:p>
            <a:r>
              <a:rPr lang="en-US" sz="2800" dirty="0"/>
              <a:t>Let p*q </a:t>
            </a:r>
            <a:r>
              <a:rPr lang="en-US" sz="2800" dirty="0">
                <a:sym typeface="Symbol" pitchFamily="18" charset="2"/>
              </a:rPr>
              <a:t>=</a:t>
            </a:r>
            <a:r>
              <a:rPr lang="en-US" sz="2800" dirty="0"/>
              <a:t> n and </a:t>
            </a:r>
            <a:r>
              <a:rPr lang="en-US" sz="2800" dirty="0">
                <a:sym typeface="Symbol" pitchFamily="18" charset="2"/>
              </a:rPr>
              <a:t>=(p-1)(q-1).</a:t>
            </a:r>
          </a:p>
          <a:p>
            <a:r>
              <a:rPr lang="en-US" sz="2800" dirty="0">
                <a:sym typeface="Symbol" pitchFamily="18" charset="2"/>
              </a:rPr>
              <a:t>Choose a random number e such that: 1&lt;e&lt; and </a:t>
            </a:r>
            <a:r>
              <a:rPr lang="en-US" sz="2800" dirty="0" err="1">
                <a:sym typeface="Symbol" pitchFamily="18" charset="2"/>
              </a:rPr>
              <a:t>gcd</a:t>
            </a:r>
            <a:r>
              <a:rPr lang="en-US" sz="2800" dirty="0">
                <a:sym typeface="Symbol" pitchFamily="18" charset="2"/>
              </a:rPr>
              <a:t>(e, )=1.  (relative primes)</a:t>
            </a:r>
          </a:p>
          <a:p>
            <a:r>
              <a:rPr lang="en-US" sz="2800" dirty="0">
                <a:sym typeface="Symbol" pitchFamily="18" charset="2"/>
              </a:rPr>
              <a:t>Calculate the unique number d such that 1&lt;d&lt; and d*e  1 (mod ).  (d is inverse of e)</a:t>
            </a:r>
          </a:p>
          <a:p>
            <a:r>
              <a:rPr lang="en-US" sz="2800" dirty="0">
                <a:sym typeface="Symbol" pitchFamily="18" charset="2"/>
              </a:rPr>
              <a:t>The public key is {</a:t>
            </a:r>
            <a:r>
              <a:rPr lang="en-US" sz="2800" dirty="0" err="1">
                <a:sym typeface="Symbol" pitchFamily="18" charset="2"/>
              </a:rPr>
              <a:t>e,n</a:t>
            </a:r>
            <a:r>
              <a:rPr lang="en-US" sz="2800" dirty="0">
                <a:sym typeface="Symbol" pitchFamily="18" charset="2"/>
              </a:rPr>
              <a:t>} and the private key is {</a:t>
            </a:r>
            <a:r>
              <a:rPr lang="en-US" sz="2800" dirty="0" err="1">
                <a:sym typeface="Symbol" pitchFamily="18" charset="2"/>
              </a:rPr>
              <a:t>d,n</a:t>
            </a:r>
            <a:r>
              <a:rPr lang="en-US" sz="2800" dirty="0">
                <a:sym typeface="Symbol" pitchFamily="18" charset="2"/>
              </a:rPr>
              <a:t>}.</a:t>
            </a:r>
          </a:p>
          <a:p>
            <a:r>
              <a:rPr lang="en-US" sz="2800" dirty="0"/>
              <a:t>The factors p and q may be kept private or destroyed.</a:t>
            </a:r>
          </a:p>
          <a:p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0ED8-8337-4744-9434-D5E07D1225CE}" type="slidenum">
              <a:rPr lang="en-US"/>
              <a:pPr/>
              <a:t>4</a:t>
            </a:fld>
            <a:endParaRPr lang="en-US"/>
          </a:p>
        </p:txBody>
      </p:sp>
      <p:sp>
        <p:nvSpPr>
          <p:cNvPr id="432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and Decryption</a:t>
            </a:r>
          </a:p>
        </p:txBody>
      </p:sp>
      <p:sp>
        <p:nvSpPr>
          <p:cNvPr id="432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Alice wants to send a message m to Bob.</a:t>
            </a:r>
          </a:p>
          <a:p>
            <a:r>
              <a:rPr lang="en-US"/>
              <a:t>Alice computes c = m</a:t>
            </a:r>
            <a:r>
              <a:rPr lang="en-US" baseline="30000"/>
              <a:t>e</a:t>
            </a:r>
            <a:r>
              <a:rPr lang="en-US"/>
              <a:t> mod n, where {e,n} is Bob’s public key.</a:t>
            </a:r>
          </a:p>
          <a:p>
            <a:r>
              <a:rPr lang="en-US"/>
              <a:t>She sends c to Bob.</a:t>
            </a:r>
          </a:p>
          <a:p>
            <a:r>
              <a:rPr lang="en-US"/>
              <a:t>To decrypt, Bob computes m = c</a:t>
            </a:r>
            <a:r>
              <a:rPr lang="en-US" baseline="30000"/>
              <a:t>d </a:t>
            </a:r>
            <a:r>
              <a:rPr lang="en-US"/>
              <a:t>mod n,  where {d,n} is Bob’s private key.</a:t>
            </a:r>
          </a:p>
          <a:p>
            <a:r>
              <a:rPr lang="en-US"/>
              <a:t>The mathematical relationship between e and d ensures that Bob correctly recovers m.</a:t>
            </a:r>
          </a:p>
          <a:p>
            <a:r>
              <a:rPr lang="en-US"/>
              <a:t>Since only Bob knows d, only he can decrypt.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6644-50B0-49E3-9E01-20A94AE2CF3F}" type="slidenum">
              <a:rPr lang="en-US"/>
              <a:pPr/>
              <a:t>5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- Authentication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5121275"/>
          </a:xfrm>
        </p:spPr>
        <p:txBody>
          <a:bodyPr>
            <a:noAutofit/>
          </a:bodyPr>
          <a:lstStyle/>
          <a:p>
            <a:r>
              <a:rPr lang="en-US" sz="2800" dirty="0"/>
              <a:t>Suppose Alice wants to send a message m to Bob </a:t>
            </a:r>
            <a:r>
              <a:rPr lang="en-US" sz="2800" dirty="0" smtClean="0"/>
              <a:t>and assure </a:t>
            </a:r>
            <a:r>
              <a:rPr lang="en-US" sz="2800" dirty="0"/>
              <a:t>him that the message is indeed from her.</a:t>
            </a:r>
          </a:p>
          <a:p>
            <a:r>
              <a:rPr lang="en-US" sz="2800" dirty="0"/>
              <a:t>Alice computes signature s = m</a:t>
            </a:r>
            <a:r>
              <a:rPr lang="en-US" sz="2800" baseline="30000" dirty="0"/>
              <a:t>d</a:t>
            </a:r>
            <a:r>
              <a:rPr lang="en-US" sz="2800" dirty="0"/>
              <a:t> mod n, where {</a:t>
            </a:r>
            <a:r>
              <a:rPr lang="en-US" sz="2800" dirty="0" err="1"/>
              <a:t>d,n</a:t>
            </a:r>
            <a:r>
              <a:rPr lang="en-US" sz="2800" dirty="0"/>
              <a:t>} is Alice’s private key.</a:t>
            </a:r>
          </a:p>
          <a:p>
            <a:r>
              <a:rPr lang="en-US" sz="2800" dirty="0"/>
              <a:t>She sends m and s to Bob.</a:t>
            </a:r>
          </a:p>
          <a:p>
            <a:r>
              <a:rPr lang="en-US" sz="2800" dirty="0"/>
              <a:t>To verify the signature, Bob computes using {</a:t>
            </a:r>
            <a:r>
              <a:rPr lang="en-US" sz="2800" dirty="0" err="1"/>
              <a:t>e,n</a:t>
            </a: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m = s</a:t>
            </a:r>
            <a:r>
              <a:rPr lang="en-US" sz="2800" baseline="30000" dirty="0"/>
              <a:t>e</a:t>
            </a:r>
            <a:r>
              <a:rPr lang="en-US" sz="2800" dirty="0"/>
              <a:t> mod n and checks that it is recovered.</a:t>
            </a:r>
          </a:p>
          <a:p>
            <a:r>
              <a:rPr lang="en-US" sz="2800" dirty="0"/>
              <a:t>In practice, RSA is combined with a symmetric key cryptosystem (e.g., DES) to encrypt.</a:t>
            </a:r>
          </a:p>
          <a:p>
            <a:r>
              <a:rPr lang="en-US" sz="2800" dirty="0"/>
              <a:t>RSA is usually combined with a hash function to sign a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8EE1-D2A1-4D54-8924-44A5C37E5E5F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it Work?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secure because it is difficult to find </a:t>
            </a:r>
            <a:r>
              <a:rPr lang="en-US" dirty="0">
                <a:sym typeface="Symbol" pitchFamily="18" charset="2"/>
              </a:rPr>
              <a:t> or d using only e and n.  Finding d is equivalent in difficulty to factoring n as p*q.</a:t>
            </a:r>
          </a:p>
          <a:p>
            <a:r>
              <a:rPr lang="en-US" dirty="0">
                <a:sym typeface="Symbol" pitchFamily="18" charset="2"/>
              </a:rPr>
              <a:t>It is feasible to encrypt and decrypt because:</a:t>
            </a:r>
          </a:p>
          <a:p>
            <a:pPr lvl="1"/>
            <a:r>
              <a:rPr lang="en-US" dirty="0">
                <a:sym typeface="Symbol" pitchFamily="18" charset="2"/>
              </a:rPr>
              <a:t>It is possible to find large primes.</a:t>
            </a:r>
          </a:p>
          <a:p>
            <a:pPr lvl="1"/>
            <a:r>
              <a:rPr lang="en-US" dirty="0">
                <a:sym typeface="Symbol" pitchFamily="18" charset="2"/>
              </a:rPr>
              <a:t>It is possible to find relative primes and their inverses.</a:t>
            </a:r>
          </a:p>
          <a:p>
            <a:pPr lvl="1"/>
            <a:r>
              <a:rPr lang="en-US" dirty="0">
                <a:sym typeface="Symbol" pitchFamily="18" charset="2"/>
              </a:rPr>
              <a:t>Modular exponentiation is feasible.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215-F8CE-4157-99A1-79B38B77AC3E}" type="slidenum">
              <a:rPr lang="en-US"/>
              <a:pPr/>
              <a:t>7</a:t>
            </a:fld>
            <a:endParaRPr 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- Example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9"/>
            <a:ext cx="10972800" cy="5303837"/>
          </a:xfrm>
        </p:spPr>
        <p:txBody>
          <a:bodyPr>
            <a:noAutofit/>
          </a:bodyPr>
          <a:lstStyle/>
          <a:p>
            <a:r>
              <a:rPr lang="en-US" sz="2800" dirty="0"/>
              <a:t>Let p = 47 and q = 71</a:t>
            </a:r>
          </a:p>
          <a:p>
            <a:r>
              <a:rPr lang="en-US" sz="2800" dirty="0"/>
              <a:t>then n = p*q = 3337</a:t>
            </a:r>
          </a:p>
          <a:p>
            <a:r>
              <a:rPr lang="en-US" sz="2800" dirty="0"/>
              <a:t>(p-1)*(q-1) = 3220 = </a:t>
            </a:r>
            <a:r>
              <a:rPr lang="en-US" sz="2800" dirty="0" err="1">
                <a:latin typeface="Symbol" pitchFamily="18" charset="2"/>
              </a:rPr>
              <a:t>F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r>
              <a:rPr lang="en-US" sz="2800" dirty="0"/>
              <a:t>Choose (at random) e = 79 [check using GCD (Greatest Common Divisor) that </a:t>
            </a:r>
            <a:r>
              <a:rPr lang="en-US" sz="2800" dirty="0" err="1">
                <a:latin typeface="Symbol" pitchFamily="18" charset="2"/>
              </a:rPr>
              <a:t>F</a:t>
            </a:r>
            <a:r>
              <a:rPr lang="en-US" sz="2800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and e are relatively prime.]</a:t>
            </a:r>
          </a:p>
          <a:p>
            <a:r>
              <a:rPr lang="en-US" sz="2800" dirty="0"/>
              <a:t>Compute d = 79</a:t>
            </a:r>
            <a:r>
              <a:rPr lang="en-US" sz="2800" baseline="30000" dirty="0"/>
              <a:t>-1</a:t>
            </a:r>
            <a:r>
              <a:rPr lang="en-US" sz="2800" dirty="0"/>
              <a:t> mod 3220 = 1019</a:t>
            </a:r>
          </a:p>
          <a:p>
            <a:r>
              <a:rPr lang="en-US" sz="2800" dirty="0"/>
              <a:t>Private key: {79, 3337}</a:t>
            </a:r>
          </a:p>
          <a:p>
            <a:r>
              <a:rPr lang="en-US" sz="2800" dirty="0"/>
              <a:t>Public key: {1019, 3337}</a:t>
            </a:r>
          </a:p>
          <a:p>
            <a:r>
              <a:rPr lang="en-US" sz="2800" dirty="0"/>
              <a:t>Let message m be 6882326879666683.</a:t>
            </a:r>
          </a:p>
          <a:p>
            <a:r>
              <a:rPr lang="en-US" sz="2800" dirty="0"/>
              <a:t>To encrypt, first break it into blocks &lt; n. [required condition]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94A9-F052-45C0-8F26-3D22D8C93829}" type="slidenum">
              <a:rPr lang="en-US"/>
              <a:pPr/>
              <a:t>8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- Example (continued)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952998"/>
          </a:xfrm>
        </p:spPr>
        <p:txBody>
          <a:bodyPr>
            <a:noAutofit/>
          </a:bodyPr>
          <a:lstStyle/>
          <a:p>
            <a:r>
              <a:rPr lang="en-US" dirty="0"/>
              <a:t>Let message consists of the following blocks:</a:t>
            </a:r>
          </a:p>
          <a:p>
            <a:pPr lvl="1"/>
            <a:r>
              <a:rPr lang="en-US" dirty="0"/>
              <a:t>688, 232, 687, 966, 668, 003</a:t>
            </a:r>
          </a:p>
          <a:p>
            <a:r>
              <a:rPr lang="en-US" dirty="0"/>
              <a:t>For the first block</a:t>
            </a:r>
          </a:p>
          <a:p>
            <a:pPr lvl="1"/>
            <a:r>
              <a:rPr lang="en-US" dirty="0"/>
              <a:t>688</a:t>
            </a:r>
            <a:r>
              <a:rPr lang="en-US" baseline="30000" dirty="0"/>
              <a:t>79</a:t>
            </a:r>
            <a:r>
              <a:rPr lang="en-US" dirty="0"/>
              <a:t> mod 3337 = 1570 = c</a:t>
            </a:r>
            <a:r>
              <a:rPr lang="en-US" baseline="-25000" dirty="0"/>
              <a:t>1</a:t>
            </a:r>
            <a:endParaRPr lang="en-US" dirty="0"/>
          </a:p>
          <a:p>
            <a:r>
              <a:rPr lang="en-US" dirty="0"/>
              <a:t>For the entire message we have</a:t>
            </a:r>
          </a:p>
          <a:p>
            <a:pPr lvl="1"/>
            <a:r>
              <a:rPr lang="en-US" dirty="0"/>
              <a:t>1570, 2756, 2091, 2276, 2423, 158</a:t>
            </a:r>
          </a:p>
          <a:p>
            <a:r>
              <a:rPr lang="en-US" dirty="0"/>
              <a:t>To decrypt first block</a:t>
            </a:r>
          </a:p>
          <a:p>
            <a:pPr lvl="1"/>
            <a:r>
              <a:rPr lang="en-US" dirty="0"/>
              <a:t>1570</a:t>
            </a:r>
            <a:r>
              <a:rPr lang="en-US" baseline="30000" dirty="0"/>
              <a:t>1019</a:t>
            </a:r>
            <a:r>
              <a:rPr lang="en-US" dirty="0"/>
              <a:t> mod 3337 = 688</a:t>
            </a:r>
          </a:p>
          <a:p>
            <a:r>
              <a:rPr lang="en-US" dirty="0"/>
              <a:t>The rest of the message can be recovered in the same manner.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478-8ECB-4D45-83A3-30C5FE55A3E3}" type="slidenum">
              <a:rPr lang="en-US"/>
              <a:pPr/>
              <a:t>9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RSA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RSA has been implemented in hardware.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hardware, RSA is about 1000 times slower than DES.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software, it is about 100 times slower.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These numbers may change, but RSA can never approach the speed of symmetric algorithms.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RSA encryption goes faster if e is chosen appropriately.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Security of RSA depends on the problem of factoring large numbers. Though it has never been proven that one needs to factor n to calculate m from c and 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Most public key systems use at least 2048-bit key.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38056</TotalTime>
  <Words>887</Words>
  <Application>Microsoft Office PowerPoint</Application>
  <PresentationFormat>Custom</PresentationFormat>
  <Paragraphs>124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Module 7.3 RSA Public Key Crypto</vt:lpstr>
      <vt:lpstr>RSA Public Keys</vt:lpstr>
      <vt:lpstr>RSA Key Generation</vt:lpstr>
      <vt:lpstr>Encryption and Decryption</vt:lpstr>
      <vt:lpstr>RSA - Authentication</vt:lpstr>
      <vt:lpstr>Why Does it Work?</vt:lpstr>
      <vt:lpstr>RSA - Example</vt:lpstr>
      <vt:lpstr>RSA - Example (continued)</vt:lpstr>
      <vt:lpstr>More on RSA</vt:lpstr>
      <vt:lpstr>Key Lengths</vt:lpstr>
      <vt:lpstr>Hybrid Cryptosystems</vt:lpstr>
      <vt:lpstr>Digital Envelope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3780</cp:revision>
  <dcterms:created xsi:type="dcterms:W3CDTF">2016-03-11T05:13:48Z</dcterms:created>
  <dcterms:modified xsi:type="dcterms:W3CDTF">2017-03-27T06:33:51Z</dcterms:modified>
</cp:coreProperties>
</file>