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9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7.4</a:t>
            </a:r>
            <a:br>
              <a:rPr lang="en-US" dirty="0" smtClean="0"/>
            </a:br>
            <a:r>
              <a:rPr lang="en-US" dirty="0" smtClean="0"/>
              <a:t>Digital Signature, Hash Functions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289B-DB10-4949-BCCE-FD742156DBCD}" type="slidenum">
              <a:rPr lang="en-US"/>
              <a:pPr/>
              <a:t>2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Signatures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signature is a protocol the produces the same effect as a real signature.</a:t>
            </a:r>
          </a:p>
          <a:p>
            <a:pPr lvl="1"/>
            <a:r>
              <a:rPr lang="en-US" dirty="0"/>
              <a:t>It is  a mark that only sender can make</a:t>
            </a:r>
          </a:p>
          <a:p>
            <a:pPr lvl="1"/>
            <a:r>
              <a:rPr lang="en-US" dirty="0"/>
              <a:t>Other people can easily recognize it as belonging to the sender.</a:t>
            </a:r>
          </a:p>
          <a:p>
            <a:r>
              <a:rPr lang="en-US" dirty="0"/>
              <a:t>Digital signatures must be:</a:t>
            </a:r>
          </a:p>
          <a:p>
            <a:pPr lvl="1"/>
            <a:r>
              <a:rPr lang="en-US" dirty="0"/>
              <a:t>Unforgeable: If P signs message M with signature S(P,M), it is impossible for someone else to produce the pair [M, S(P,M)].</a:t>
            </a:r>
          </a:p>
          <a:p>
            <a:pPr lvl="1"/>
            <a:r>
              <a:rPr lang="en-US" dirty="0"/>
              <a:t>Authentic: R receiving the pair [M, S(P,M)] can check that the signature is really from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A8D2-9A7C-462C-9CB6-8D2E51DE75E6}" type="slidenum">
              <a:rPr lang="en-US"/>
              <a:pPr/>
              <a:t>3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r>
              <a:rPr lang="en-US" dirty="0"/>
              <a:t>Digital Signatures: Symmetric Key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229600" cy="4937760"/>
          </a:xfrm>
        </p:spPr>
        <p:txBody>
          <a:bodyPr/>
          <a:lstStyle/>
          <a:p>
            <a:r>
              <a:rPr lang="en-US" dirty="0"/>
              <a:t>Under private key encryption system, the secrecy of the key guarantees the authenticity of the message as well as its secrecy.</a:t>
            </a:r>
          </a:p>
          <a:p>
            <a:r>
              <a:rPr lang="en-US" dirty="0"/>
              <a:t>It does not prevent forgery, however.</a:t>
            </a:r>
          </a:p>
          <a:p>
            <a:r>
              <a:rPr lang="en-US" dirty="0"/>
              <a:t>There is no protection against repudiation (denial of sending a message).</a:t>
            </a:r>
          </a:p>
          <a:p>
            <a:r>
              <a:rPr lang="en-US" dirty="0"/>
              <a:t>An arbitrator (a trusted third party) is needed to prevent forgery.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9B60-9133-4752-A874-01AE4E9C6AFB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 - Public Key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key encryption systems are ideally suited to digital signatures.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Reverse of public key encryption/decryption.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sign a message, use your private key to encrypt the message.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 this signature together with the message.</a:t>
            </a:r>
          </a:p>
          <a:p>
            <a:r>
              <a:rPr lang="en-US" sz="2800" dirty="0"/>
              <a:t>The receiver can verify the signature using your public key.</a:t>
            </a:r>
          </a:p>
          <a:p>
            <a:r>
              <a:rPr lang="en-US" sz="2800" dirty="0"/>
              <a:t>Only you could have signed the message since your private key belongs to you and only you.</a:t>
            </a:r>
          </a:p>
          <a:p>
            <a:r>
              <a:rPr lang="en-US" sz="2800" dirty="0"/>
              <a:t>The receiver saves the message and signature and anyone else can verify should you claim forgery.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BB2-D187-4296-AB53-E7912197E9F4}" type="slidenum">
              <a:rPr lang="en-US"/>
              <a:pPr/>
              <a:t>5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 Process</a:t>
            </a:r>
          </a:p>
        </p:txBody>
      </p:sp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91" y="1676400"/>
            <a:ext cx="76962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1981200" y="3124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40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86F-6F37-474F-97BB-D15C70ED840F}" type="slidenum">
              <a:rPr lang="en-US"/>
              <a:pPr/>
              <a:t>6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/>
              <a:t>Digest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assure integrity </a:t>
            </a:r>
          </a:p>
          <a:p>
            <a:pPr lvl="1"/>
            <a:r>
              <a:rPr lang="en-US" dirty="0"/>
              <a:t>Alice makes a message digest from a plaintext message.</a:t>
            </a:r>
          </a:p>
          <a:p>
            <a:pPr lvl="1"/>
            <a:r>
              <a:rPr lang="en-US" dirty="0"/>
              <a:t>Alice signs the message digest and sends the signed digest and plaintext to Bob</a:t>
            </a:r>
          </a:p>
          <a:p>
            <a:pPr lvl="1"/>
            <a:r>
              <a:rPr lang="en-US" dirty="0"/>
              <a:t>Bob re-computes the message digest from the plaintext.</a:t>
            </a:r>
          </a:p>
          <a:p>
            <a:pPr lvl="1"/>
            <a:r>
              <a:rPr lang="en-US" dirty="0"/>
              <a:t>Bob decrypts the signed digest with Alice’s public key.</a:t>
            </a:r>
          </a:p>
          <a:p>
            <a:pPr lvl="1"/>
            <a:r>
              <a:rPr lang="en-US" dirty="0"/>
              <a:t>Bob verifies that message is authentic if the message digest he computed is identical to the decrypted digest signed by Alice.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3FD1-CFE9-460B-8A00-6F29F4545FB4}" type="slidenum">
              <a:rPr lang="en-US"/>
              <a:pPr/>
              <a:t>7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Scenarios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  <a:p>
            <a:pPr lvl="1"/>
            <a:r>
              <a:rPr lang="en-US" dirty="0"/>
              <a:t>Plaintext, can be altered</a:t>
            </a:r>
          </a:p>
          <a:p>
            <a:r>
              <a:rPr lang="en-US" dirty="0"/>
              <a:t>Message, E(Message-digest, pub-key)</a:t>
            </a:r>
          </a:p>
          <a:p>
            <a:pPr lvl="1"/>
            <a:r>
              <a:rPr lang="en-US" dirty="0"/>
              <a:t>Plaintext, encrypted </a:t>
            </a:r>
            <a:r>
              <a:rPr lang="en-US" dirty="0" err="1"/>
              <a:t>msg</a:t>
            </a:r>
            <a:r>
              <a:rPr lang="en-US" dirty="0"/>
              <a:t> digest</a:t>
            </a:r>
          </a:p>
          <a:p>
            <a:r>
              <a:rPr lang="en-US" dirty="0"/>
              <a:t>E(</a:t>
            </a:r>
            <a:r>
              <a:rPr lang="en-US" dirty="0" err="1"/>
              <a:t>message,sym</a:t>
            </a:r>
            <a:r>
              <a:rPr lang="en-US" dirty="0"/>
              <a:t>-key), E(message-</a:t>
            </a:r>
            <a:r>
              <a:rPr lang="en-US" dirty="0" err="1"/>
              <a:t>digest,pub</a:t>
            </a:r>
            <a:r>
              <a:rPr lang="en-US" dirty="0"/>
              <a:t>-key)</a:t>
            </a:r>
          </a:p>
          <a:p>
            <a:pPr lvl="1"/>
            <a:r>
              <a:rPr lang="en-US" dirty="0"/>
              <a:t>Cipher-text, encrypted </a:t>
            </a:r>
            <a:r>
              <a:rPr lang="en-US" dirty="0" err="1"/>
              <a:t>msg</a:t>
            </a:r>
            <a:r>
              <a:rPr lang="en-US" dirty="0"/>
              <a:t> digest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6F10-F134-4B1A-AEEB-F5118FD14F51}" type="slidenum">
              <a:rPr lang="en-US"/>
              <a:pPr/>
              <a:t>8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Hash Functions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Hash functions are used in creating “digital fingerprint” of a large message.</a:t>
            </a:r>
          </a:p>
          <a:p>
            <a:pPr>
              <a:lnSpc>
                <a:spcPct val="90000"/>
              </a:lnSpc>
            </a:pPr>
            <a:r>
              <a:rPr lang="en-US"/>
              <a:t>Requirements of such hash functions are:</a:t>
            </a:r>
          </a:p>
          <a:p>
            <a:pPr lvl="1">
              <a:lnSpc>
                <a:spcPct val="90000"/>
              </a:lnSpc>
            </a:pPr>
            <a:r>
              <a:rPr lang="en-US"/>
              <a:t>easy to compute (i.e., reduce a message of variable size to a small digest of fixed size)</a:t>
            </a:r>
          </a:p>
          <a:p>
            <a:pPr lvl="1">
              <a:lnSpc>
                <a:spcPct val="90000"/>
              </a:lnSpc>
            </a:pPr>
            <a:r>
              <a:rPr lang="en-US"/>
              <a:t>one-way, that is, hard to invert</a:t>
            </a:r>
          </a:p>
          <a:p>
            <a:pPr lvl="1">
              <a:lnSpc>
                <a:spcPct val="90000"/>
              </a:lnSpc>
            </a:pPr>
            <a:r>
              <a:rPr lang="en-US"/>
              <a:t>collision-free (the probability that a randomly chosen message maps to an n-bit hash should ideally be ½ **n)</a:t>
            </a:r>
          </a:p>
          <a:p>
            <a:pPr>
              <a:lnSpc>
                <a:spcPct val="90000"/>
              </a:lnSpc>
            </a:pPr>
            <a:r>
              <a:rPr lang="en-US"/>
              <a:t>To sign a message, first apply a hash function to create a message digest, encrypt the digest using private key and send it along with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324D-5B55-401E-B0B3-281185E7AA09}" type="slidenum">
              <a:rPr lang="en-US"/>
              <a:pPr/>
              <a:t>9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Hashing Algorithms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Hash functions without secret keys are used:</a:t>
            </a:r>
          </a:p>
          <a:p>
            <a:pPr lvl="1"/>
            <a:r>
              <a:rPr lang="en-US" dirty="0"/>
              <a:t>To condense a message for digital signature.</a:t>
            </a:r>
          </a:p>
          <a:p>
            <a:pPr lvl="1"/>
            <a:r>
              <a:rPr lang="en-US" dirty="0"/>
              <a:t>To check the integrity of an input if the hash has been previously recorded.</a:t>
            </a:r>
          </a:p>
          <a:p>
            <a:r>
              <a:rPr lang="en-US" dirty="0"/>
              <a:t>Such functions are called Modification Detection Codes (MDC’s).</a:t>
            </a:r>
            <a:endParaRPr lang="en-US" sz="2000" dirty="0"/>
          </a:p>
          <a:p>
            <a:r>
              <a:rPr lang="en-US" dirty="0"/>
              <a:t>Hash functions that use secret keys are called Message Authentication Codes (MAC’s).</a:t>
            </a:r>
          </a:p>
          <a:p>
            <a:pPr lvl="1"/>
            <a:r>
              <a:rPr lang="en-US" dirty="0"/>
              <a:t>They are used for data origin authentication.</a:t>
            </a:r>
          </a:p>
          <a:p>
            <a:r>
              <a:rPr lang="en-US" dirty="0" smtClean="0"/>
              <a:t>MD5, SHA, SHA-2, SHA-3, SHA-256 etc. 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38056</TotalTime>
  <Words>554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Module 7.4 Digital Signature, Hash Functions</vt:lpstr>
      <vt:lpstr>Digital Signatures</vt:lpstr>
      <vt:lpstr>Digital Signatures: Symmetric Key</vt:lpstr>
      <vt:lpstr>Digital Signatures - Public Key</vt:lpstr>
      <vt:lpstr>Digital Signature Process</vt:lpstr>
      <vt:lpstr>Message Digest</vt:lpstr>
      <vt:lpstr>Possible Scenarios</vt:lpstr>
      <vt:lpstr>Cryptographic Hash Functions</vt:lpstr>
      <vt:lpstr>Uses for Hashing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3781</cp:revision>
  <dcterms:created xsi:type="dcterms:W3CDTF">2016-03-11T05:13:48Z</dcterms:created>
  <dcterms:modified xsi:type="dcterms:W3CDTF">2017-03-27T06:34:12Z</dcterms:modified>
</cp:coreProperties>
</file>