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501" r:id="rId2"/>
    <p:sldId id="446" r:id="rId3"/>
    <p:sldId id="447" r:id="rId4"/>
    <p:sldId id="448" r:id="rId5"/>
    <p:sldId id="449" r:id="rId6"/>
    <p:sldId id="450" r:id="rId7"/>
    <p:sldId id="451" r:id="rId8"/>
    <p:sldId id="45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460" autoAdjust="0"/>
  </p:normalViewPr>
  <p:slideViewPr>
    <p:cSldViewPr>
      <p:cViewPr varScale="1">
        <p:scale>
          <a:sx n="81" d="100"/>
          <a:sy n="81" d="100"/>
        </p:scale>
        <p:origin x="-1644" y="-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943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3CD7AF-71AA-43F8-9F2D-A5A8AAF41561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74668-F67F-4105-9562-513E3D17A8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4190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74668-F67F-4105-9562-513E3D17A8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01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5FE0D-6765-4D80-8DBE-004483E3433E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Module 7.6</a:t>
            </a:r>
            <a:br>
              <a:rPr lang="en-US" dirty="0" smtClean="0"/>
            </a:br>
            <a:r>
              <a:rPr lang="en-US" dirty="0" smtClean="0"/>
              <a:t>Real World Protocols</a:t>
            </a:r>
            <a:endParaRPr lang="en-US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0357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73EAE-8592-4A09-BE16-A5BB0DFEA5F7}" type="slidenum">
              <a:rPr lang="en-US"/>
              <a:pPr/>
              <a:t>2</a:t>
            </a:fld>
            <a:endParaRPr lang="en-US"/>
          </a:p>
        </p:txBody>
      </p:sp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Real-World  </a:t>
            </a:r>
            <a:r>
              <a:rPr lang="en-US" dirty="0"/>
              <a:t>Protocols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Secure Sockets Layer (SSL)</a:t>
            </a:r>
          </a:p>
          <a:p>
            <a:pPr lvl="1"/>
            <a:r>
              <a:rPr lang="en-US" dirty="0"/>
              <a:t>Client/server authentication, secure data exchange</a:t>
            </a:r>
          </a:p>
          <a:p>
            <a:r>
              <a:rPr lang="en-US" dirty="0"/>
              <a:t>Secure Multipurpose Internet Mail Extensions Protocol (S/MIME), PGP</a:t>
            </a:r>
          </a:p>
          <a:p>
            <a:r>
              <a:rPr lang="en-US" dirty="0"/>
              <a:t>Secure Electronic Transactions (SET)</a:t>
            </a:r>
          </a:p>
          <a:p>
            <a:r>
              <a:rPr lang="en-US" dirty="0"/>
              <a:t>Internet Protocol Secure Standard (IPSec)</a:t>
            </a:r>
          </a:p>
          <a:p>
            <a:pPr lvl="1"/>
            <a:r>
              <a:rPr lang="en-US" dirty="0"/>
              <a:t>Authentication for networked devices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D9C2-CF02-4E48-9970-C798016C6ACE}" type="slidenum">
              <a:rPr lang="en-US"/>
              <a:pPr/>
              <a:t>3</a:t>
            </a:fld>
            <a:endParaRPr lang="en-US"/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Basics Steps</a:t>
            </a:r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Authenticate (validate the other side)</a:t>
            </a:r>
          </a:p>
          <a:p>
            <a:r>
              <a:rPr lang="en-US" sz="2800" dirty="0"/>
              <a:t>Key agreement/exchange (agree on or exchange a </a:t>
            </a:r>
            <a:r>
              <a:rPr lang="en-US" sz="2800" dirty="0" smtClean="0"/>
              <a:t>secret </a:t>
            </a:r>
            <a:r>
              <a:rPr lang="en-US" sz="2800" dirty="0"/>
              <a:t>key)</a:t>
            </a:r>
          </a:p>
          <a:p>
            <a:r>
              <a:rPr lang="en-US" sz="2800" dirty="0"/>
              <a:t>Confidentiality (exchange encrypted messages)</a:t>
            </a:r>
          </a:p>
          <a:p>
            <a:r>
              <a:rPr lang="en-US" sz="2800" dirty="0"/>
              <a:t>Integrity (proof message not modified)</a:t>
            </a:r>
          </a:p>
          <a:p>
            <a:r>
              <a:rPr lang="en-US" sz="2800" dirty="0" err="1"/>
              <a:t>Nonrepudiation</a:t>
            </a:r>
            <a:r>
              <a:rPr lang="en-US" sz="2800" dirty="0"/>
              <a:t> (proof you got exactly what you want)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5B9E-CA4D-4418-BAC8-9E1E00F8B19E}" type="slidenum">
              <a:rPr lang="en-US"/>
              <a:pPr/>
              <a:t>4</a:t>
            </a:fld>
            <a:endParaRPr lang="en-US"/>
          </a:p>
        </p:txBody>
      </p:sp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Secure Sockets Layer (SSL)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Developed by Netscape</a:t>
            </a:r>
          </a:p>
          <a:p>
            <a:r>
              <a:rPr lang="en-US"/>
              <a:t>Provides privacy</a:t>
            </a:r>
          </a:p>
          <a:p>
            <a:pPr lvl="1"/>
            <a:r>
              <a:rPr lang="en-US"/>
              <a:t>Encrypted connection</a:t>
            </a:r>
          </a:p>
          <a:p>
            <a:pPr lvl="2"/>
            <a:r>
              <a:rPr lang="en-US"/>
              <a:t>Confidentiality and tamper-detection</a:t>
            </a:r>
          </a:p>
          <a:p>
            <a:r>
              <a:rPr lang="en-US"/>
              <a:t>Provides authentication</a:t>
            </a:r>
          </a:p>
          <a:p>
            <a:pPr lvl="1"/>
            <a:r>
              <a:rPr lang="en-US"/>
              <a:t>Authenticate server</a:t>
            </a:r>
          </a:p>
          <a:p>
            <a:pPr lvl="1"/>
            <a:r>
              <a:rPr lang="en-US"/>
              <a:t>Authenticate client optionally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3CAD-7398-4C47-AB85-8A13FEAA2CBD}" type="slidenum">
              <a:rPr lang="en-US"/>
              <a:pPr/>
              <a:t>5</a:t>
            </a:fld>
            <a:endParaRPr lang="en-US"/>
          </a:p>
        </p:txBody>
      </p:sp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Secure Sockets Layer (cont.)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124200"/>
            <a:ext cx="9677400" cy="2971800"/>
          </a:xfrm>
        </p:spPr>
        <p:txBody>
          <a:bodyPr/>
          <a:lstStyle/>
          <a:p>
            <a:r>
              <a:rPr lang="en-US" dirty="0"/>
              <a:t>Lies above transport layer, below application layer</a:t>
            </a:r>
          </a:p>
          <a:p>
            <a:pPr lvl="1"/>
            <a:r>
              <a:rPr lang="en-US" dirty="0"/>
              <a:t>Can lie atop any transport protocol, not just TCP/IP</a:t>
            </a:r>
          </a:p>
          <a:p>
            <a:pPr lvl="1"/>
            <a:r>
              <a:rPr lang="en-US" dirty="0"/>
              <a:t>Runs under application protocols like HTTP, FTP, and TELNET</a:t>
            </a:r>
          </a:p>
        </p:txBody>
      </p:sp>
      <p:pic>
        <p:nvPicPr>
          <p:cNvPr id="391172" name="Picture 4" descr="C:\Dan\10ssl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3500" y="1752600"/>
            <a:ext cx="3314700" cy="12573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FF23D-3024-4614-B9BF-E76EA27092AB}" type="slidenum">
              <a:rPr lang="en-US"/>
              <a:pPr/>
              <a:t>6</a:t>
            </a:fld>
            <a:endParaRPr lang="en-US"/>
          </a:p>
        </p:txBody>
      </p:sp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SSL: Server Authentication</a:t>
            </a:r>
          </a:p>
        </p:txBody>
      </p:sp>
      <p:pic>
        <p:nvPicPr>
          <p:cNvPr id="393219" name="Picture 3" descr="C:\Dan\11svauth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3989" y="1598613"/>
            <a:ext cx="5640387" cy="46672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A5B69-5980-4B9B-9FF7-DD8F18EDBD45}" type="slidenum">
              <a:rPr lang="en-US"/>
              <a:pPr/>
              <a:t>7</a:t>
            </a:fld>
            <a:endParaRPr lang="en-US"/>
          </a:p>
        </p:txBody>
      </p:sp>
      <p:sp>
        <p:nvSpPr>
          <p:cNvPr id="3942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SSL: Client Authentication</a:t>
            </a:r>
          </a:p>
        </p:txBody>
      </p:sp>
      <p:pic>
        <p:nvPicPr>
          <p:cNvPr id="394243" name="Picture 1027" descr="C:\TEMP\04cer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1600201"/>
            <a:ext cx="5257800" cy="466566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4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63E4-E3B6-4A8D-9310-627277CB217B}" type="slidenum">
              <a:rPr lang="en-US"/>
              <a:pPr/>
              <a:t>8</a:t>
            </a:fld>
            <a:endParaRPr lang="en-US"/>
          </a:p>
        </p:txBody>
      </p:sp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J. Bradley.  </a:t>
            </a:r>
            <a:r>
              <a:rPr lang="en-US" sz="2800" i="1" dirty="0"/>
              <a:t>The SSLP Reference Implementation Project.</a:t>
            </a:r>
            <a:r>
              <a:rPr lang="en-US" sz="2800" dirty="0"/>
              <a:t>  Department of Computer Science, University of Bristol, UK.</a:t>
            </a:r>
          </a:p>
          <a:p>
            <a:r>
              <a:rPr lang="en-US" sz="2800" dirty="0"/>
              <a:t>C. Ellison and B. </a:t>
            </a:r>
            <a:r>
              <a:rPr lang="en-US" sz="2800" dirty="0" err="1"/>
              <a:t>Schneier</a:t>
            </a:r>
            <a:r>
              <a:rPr lang="en-US" sz="2800" dirty="0"/>
              <a:t>.  “Ten Risks of PKI: What You’re not Being Told about Public Key Infrastructure,” </a:t>
            </a:r>
            <a:r>
              <a:rPr lang="en-US" sz="2800" i="1" dirty="0"/>
              <a:t>Computer Security Journal</a:t>
            </a:r>
            <a:r>
              <a:rPr lang="en-US" sz="2800" dirty="0"/>
              <a:t>, Vol. XVI, No. 1, 2000.</a:t>
            </a:r>
          </a:p>
          <a:p>
            <a:r>
              <a:rPr lang="en-US" sz="2800" dirty="0"/>
              <a:t>P. </a:t>
            </a:r>
            <a:r>
              <a:rPr lang="en-US" sz="2800" dirty="0" err="1"/>
              <a:t>Gutmann</a:t>
            </a:r>
            <a:r>
              <a:rPr lang="en-US" sz="2800" dirty="0"/>
              <a:t>.  </a:t>
            </a:r>
            <a:r>
              <a:rPr lang="en-US" sz="2800" i="1" dirty="0"/>
              <a:t>Encryption and Security Tutorial.</a:t>
            </a:r>
            <a:r>
              <a:rPr lang="en-US" sz="2800" dirty="0"/>
              <a:t>  Department of Computer Science, University of Auckland, NZ.</a:t>
            </a:r>
          </a:p>
          <a:p>
            <a:r>
              <a:rPr lang="en-US" sz="2800" dirty="0"/>
              <a:t>Netscape Communications Corporation website.</a:t>
            </a:r>
          </a:p>
          <a:p>
            <a:r>
              <a:rPr lang="en-US" sz="2800" dirty="0"/>
              <a:t>B. </a:t>
            </a:r>
            <a:r>
              <a:rPr lang="en-US" sz="2800" dirty="0" err="1"/>
              <a:t>Schneier</a:t>
            </a:r>
            <a:r>
              <a:rPr lang="en-US" sz="2800" dirty="0"/>
              <a:t>.  “Chapter 1: Foundations,” </a:t>
            </a:r>
            <a:r>
              <a:rPr lang="en-US" sz="2800" i="1" dirty="0"/>
              <a:t>Applied Cryptography</a:t>
            </a:r>
            <a:r>
              <a:rPr lang="en-US" sz="2800" dirty="0"/>
              <a:t>, Second Edition.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38057</TotalTime>
  <Words>275</Words>
  <Application>Microsoft Office PowerPoint</Application>
  <PresentationFormat>Custom</PresentationFormat>
  <Paragraphs>56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Module 7.6 Real World Protocols</vt:lpstr>
      <vt:lpstr>Real-World  Protocols</vt:lpstr>
      <vt:lpstr>Basics Steps</vt:lpstr>
      <vt:lpstr>Secure Sockets Layer (SSL)</vt:lpstr>
      <vt:lpstr>Secure Sockets Layer (cont.)</vt:lpstr>
      <vt:lpstr>SSL: Server Authentication</vt:lpstr>
      <vt:lpstr>SSL: Client Authentication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6: Web Server Side Security</dc:title>
  <dc:creator>cse</dc:creator>
  <cp:lastModifiedBy>Deepak Kumar</cp:lastModifiedBy>
  <cp:revision>3782</cp:revision>
  <dcterms:created xsi:type="dcterms:W3CDTF">2016-03-11T05:13:48Z</dcterms:created>
  <dcterms:modified xsi:type="dcterms:W3CDTF">2017-03-27T06:34:58Z</dcterms:modified>
</cp:coreProperties>
</file>