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02" r:id="rId2"/>
    <p:sldId id="264" r:id="rId3"/>
    <p:sldId id="265" r:id="rId4"/>
    <p:sldId id="266" r:id="rId5"/>
    <p:sldId id="267" r:id="rId6"/>
    <p:sldId id="268" r:id="rId7"/>
    <p:sldId id="269" r:id="rId8"/>
    <p:sldId id="270"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76" autoAdjust="0"/>
    <p:restoredTop sz="68851" autoAdjust="0"/>
  </p:normalViewPr>
  <p:slideViewPr>
    <p:cSldViewPr>
      <p:cViewPr varScale="1">
        <p:scale>
          <a:sx n="148" d="100"/>
          <a:sy n="148" d="100"/>
        </p:scale>
        <p:origin x="132"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F4508-1E47-442E-8030-86C3B1C35BB5}" type="datetimeFigureOut">
              <a:rPr lang="en-US" smtClean="0"/>
              <a:pPr/>
              <a:t>4/23/2017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90C5EF-769B-4C2F-874D-22F2D43810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Software_security_vulnerability" TargetMode="External"/><Relationship Id="rId3" Type="http://schemas.openxmlformats.org/officeDocument/2006/relationships/hyperlink" Target="https://en.wikipedia.org/wiki/Black_Hat_Briefings" TargetMode="External"/><Relationship Id="rId7" Type="http://schemas.openxmlformats.org/officeDocument/2006/relationships/hyperlink" Target="https://en.wikipedia.org/wiki/Personal_Computer" TargetMode="External"/><Relationship Id="rId12" Type="http://schemas.openxmlformats.org/officeDocument/2006/relationships/hyperlink" Target="https://en.wikipedia.org/wiki/User_Datagram_Protoco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Microsoft_SQL_Server" TargetMode="External"/><Relationship Id="rId11" Type="http://schemas.openxmlformats.org/officeDocument/2006/relationships/hyperlink" Target="https://en.wikipedia.org/wiki/Session_(computer_science)" TargetMode="External"/><Relationship Id="rId5" Type="http://schemas.openxmlformats.org/officeDocument/2006/relationships/hyperlink" Target="https://en.wikipedia.org/wiki/SQL_Slammer" TargetMode="External"/><Relationship Id="rId10" Type="http://schemas.openxmlformats.org/officeDocument/2006/relationships/hyperlink" Target="https://en.wikipedia.org/wiki/Routing_table" TargetMode="External"/><Relationship Id="rId4" Type="http://schemas.openxmlformats.org/officeDocument/2006/relationships/hyperlink" Target="https://en.wikipedia.org/wiki/David_Litchfield" TargetMode="External"/><Relationship Id="rId9" Type="http://schemas.openxmlformats.org/officeDocument/2006/relationships/hyperlink" Target="https://en.wikipedia.org/wiki/Router_(comput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n-US" sz="1200" b="0" i="0" kern="1200" dirty="0">
                <a:solidFill>
                  <a:schemeClr val="tx1"/>
                </a:solidFill>
                <a:latin typeface="+mn-lt"/>
                <a:ea typeface="+mn-ea"/>
                <a:cs typeface="+mn-cs"/>
              </a:rPr>
              <a:t>The worm was based on proof of concept code demonstrated at the </a:t>
            </a:r>
            <a:r>
              <a:rPr lang="en-US" sz="1200" b="0" i="0" u="none" strike="noStrike" kern="1200" dirty="0">
                <a:solidFill>
                  <a:schemeClr val="tx1"/>
                </a:solidFill>
                <a:latin typeface="+mn-lt"/>
                <a:ea typeface="+mn-ea"/>
                <a:cs typeface="+mn-cs"/>
                <a:hlinkClick r:id="rId3" tooltip="Black Hat Briefings"/>
              </a:rPr>
              <a:t>Black Hat Briefings</a:t>
            </a:r>
            <a:r>
              <a:rPr lang="en-US" sz="1200" b="0" i="0" kern="1200" dirty="0">
                <a:solidFill>
                  <a:schemeClr val="tx1"/>
                </a:solidFill>
                <a:latin typeface="+mn-lt"/>
                <a:ea typeface="+mn-ea"/>
                <a:cs typeface="+mn-cs"/>
              </a:rPr>
              <a:t> by </a:t>
            </a:r>
            <a:r>
              <a:rPr lang="en-US" sz="1200" b="0" i="0" u="none" strike="noStrike" kern="1200" dirty="0">
                <a:solidFill>
                  <a:schemeClr val="tx1"/>
                </a:solidFill>
                <a:latin typeface="+mn-lt"/>
                <a:ea typeface="+mn-ea"/>
                <a:cs typeface="+mn-cs"/>
                <a:hlinkClick r:id="rId4" tooltip="David Litchfield"/>
              </a:rPr>
              <a:t>David Litchfield</a:t>
            </a:r>
            <a:r>
              <a:rPr lang="en-US" sz="1200" b="0" i="0" kern="1200" dirty="0">
                <a:solidFill>
                  <a:schemeClr val="tx1"/>
                </a:solidFill>
                <a:latin typeface="+mn-lt"/>
                <a:ea typeface="+mn-ea"/>
                <a:cs typeface="+mn-cs"/>
              </a:rPr>
              <a:t>, who had initially discovered the buffer overflow vulnerability that the worm exploited.</a:t>
            </a:r>
            <a:r>
              <a:rPr lang="en-US" sz="1200" b="0" i="0" u="none" strike="noStrike" kern="1200" baseline="30000" dirty="0">
                <a:solidFill>
                  <a:schemeClr val="tx1"/>
                </a:solidFill>
                <a:latin typeface="+mn-lt"/>
                <a:ea typeface="+mn-ea"/>
                <a:cs typeface="+mn-cs"/>
                <a:hlinkClick r:id="rId5"/>
              </a:rPr>
              <a:t>[2]</a:t>
            </a:r>
            <a:r>
              <a:rPr lang="en-US" sz="1200" b="0" i="0" kern="1200" dirty="0">
                <a:solidFill>
                  <a:schemeClr val="tx1"/>
                </a:solidFill>
                <a:latin typeface="+mn-lt"/>
                <a:ea typeface="+mn-ea"/>
                <a:cs typeface="+mn-cs"/>
              </a:rPr>
              <a:t> It is a small piece of code that does little other than generate random IP addresses and send itself out to those addresses. If a selected address happens to belong to a host that is running an </a:t>
            </a:r>
            <a:r>
              <a:rPr lang="en-US" sz="1200" b="0" i="0" kern="1200" dirty="0" err="1">
                <a:solidFill>
                  <a:schemeClr val="tx1"/>
                </a:solidFill>
                <a:latin typeface="+mn-lt"/>
                <a:ea typeface="+mn-ea"/>
                <a:cs typeface="+mn-cs"/>
              </a:rPr>
              <a:t>unpatched</a:t>
            </a:r>
            <a:r>
              <a:rPr lang="en-US" sz="1200" b="0" i="0" kern="1200" dirty="0">
                <a:solidFill>
                  <a:schemeClr val="tx1"/>
                </a:solidFill>
                <a:latin typeface="+mn-lt"/>
                <a:ea typeface="+mn-ea"/>
                <a:cs typeface="+mn-cs"/>
              </a:rPr>
              <a:t> copy of </a:t>
            </a:r>
            <a:r>
              <a:rPr lang="en-US" sz="1200" b="0" i="0" u="none" strike="noStrike" kern="1200" dirty="0">
                <a:solidFill>
                  <a:schemeClr val="tx1"/>
                </a:solidFill>
                <a:latin typeface="+mn-lt"/>
                <a:ea typeface="+mn-ea"/>
                <a:cs typeface="+mn-cs"/>
                <a:hlinkClick r:id="rId6" tooltip="Microsoft SQL Server"/>
              </a:rPr>
              <a:t>Microsoft SQL Server</a:t>
            </a:r>
            <a:r>
              <a:rPr lang="en-US" sz="1200" b="0" i="0" kern="1200" dirty="0">
                <a:solidFill>
                  <a:schemeClr val="tx1"/>
                </a:solidFill>
                <a:latin typeface="+mn-lt"/>
                <a:ea typeface="+mn-ea"/>
                <a:cs typeface="+mn-cs"/>
              </a:rPr>
              <a:t> Resolution Service listening on UDP port 1434, the host immediately becomes infected and begins spraying the Internet with more copies of the worm program.</a:t>
            </a:r>
          </a:p>
          <a:p>
            <a:r>
              <a:rPr lang="en-US" sz="1200" b="0" i="0" kern="1200" dirty="0">
                <a:solidFill>
                  <a:schemeClr val="tx1"/>
                </a:solidFill>
                <a:latin typeface="+mn-lt"/>
                <a:ea typeface="+mn-ea"/>
                <a:cs typeface="+mn-cs"/>
              </a:rPr>
              <a:t>Home </a:t>
            </a:r>
            <a:r>
              <a:rPr lang="en-US" sz="1200" b="0" i="0" u="none" strike="noStrike" kern="1200" dirty="0">
                <a:solidFill>
                  <a:schemeClr val="tx1"/>
                </a:solidFill>
                <a:latin typeface="+mn-lt"/>
                <a:ea typeface="+mn-ea"/>
                <a:cs typeface="+mn-cs"/>
                <a:hlinkClick r:id="rId7" tooltip="Personal Computer"/>
              </a:rPr>
              <a:t>PCs</a:t>
            </a:r>
            <a:r>
              <a:rPr lang="en-US" sz="1200" b="0" i="0" kern="1200" dirty="0">
                <a:solidFill>
                  <a:schemeClr val="tx1"/>
                </a:solidFill>
                <a:latin typeface="+mn-lt"/>
                <a:ea typeface="+mn-ea"/>
                <a:cs typeface="+mn-cs"/>
              </a:rPr>
              <a:t> are generally not vulnerable to this worm unless they have MSDE installed. The worm is so small that it does not contain code to write itself to disk, so it only stays in memory, and it is easy to remove. For example, Symantec provides a free removal utility (see external link below), or it can even be removed by restarting SQL Server (although the machine would likely be </a:t>
            </a:r>
            <a:r>
              <a:rPr lang="en-US" sz="1200" b="0" i="0" kern="1200" dirty="0" err="1">
                <a:solidFill>
                  <a:schemeClr val="tx1"/>
                </a:solidFill>
                <a:latin typeface="+mn-lt"/>
                <a:ea typeface="+mn-ea"/>
                <a:cs typeface="+mn-cs"/>
              </a:rPr>
              <a:t>reinfected</a:t>
            </a:r>
            <a:r>
              <a:rPr lang="en-US" sz="1200" b="0" i="0" kern="1200" dirty="0">
                <a:solidFill>
                  <a:schemeClr val="tx1"/>
                </a:solidFill>
                <a:latin typeface="+mn-lt"/>
                <a:ea typeface="+mn-ea"/>
                <a:cs typeface="+mn-cs"/>
              </a:rPr>
              <a:t> immediately).</a:t>
            </a:r>
          </a:p>
          <a:p>
            <a:r>
              <a:rPr lang="en-US" sz="1200" b="0" i="0" kern="1200" dirty="0">
                <a:solidFill>
                  <a:schemeClr val="tx1"/>
                </a:solidFill>
                <a:latin typeface="+mn-lt"/>
                <a:ea typeface="+mn-ea"/>
                <a:cs typeface="+mn-cs"/>
              </a:rPr>
              <a:t>The worm was made possible by a </a:t>
            </a:r>
            <a:r>
              <a:rPr lang="en-US" sz="1200" b="0" i="0" u="none" strike="noStrike" kern="1200" dirty="0">
                <a:solidFill>
                  <a:schemeClr val="tx1"/>
                </a:solidFill>
                <a:latin typeface="+mn-lt"/>
                <a:ea typeface="+mn-ea"/>
                <a:cs typeface="+mn-cs"/>
                <a:hlinkClick r:id="rId8" tooltip="Software security vulnerability"/>
              </a:rPr>
              <a:t>software security vulnerability</a:t>
            </a:r>
            <a:r>
              <a:rPr lang="en-US" sz="1200" b="0" i="0" kern="1200" dirty="0">
                <a:solidFill>
                  <a:schemeClr val="tx1"/>
                </a:solidFill>
                <a:latin typeface="+mn-lt"/>
                <a:ea typeface="+mn-ea"/>
                <a:cs typeface="+mn-cs"/>
              </a:rPr>
              <a:t> in SQL Server first reported by Microsoft on July 24, 2002. A patch had been available from Microsoft for six months prior to the worm's launch, but many installations had not been patched – including many at Microsoft.</a:t>
            </a:r>
          </a:p>
          <a:p>
            <a:r>
              <a:rPr lang="en-US" sz="1200" b="0" i="0" kern="1200" dirty="0">
                <a:solidFill>
                  <a:schemeClr val="tx1"/>
                </a:solidFill>
                <a:latin typeface="+mn-lt"/>
                <a:ea typeface="+mn-ea"/>
                <a:cs typeface="+mn-cs"/>
              </a:rPr>
              <a:t>The slowdown was caused by the collapse of numerous </a:t>
            </a:r>
            <a:r>
              <a:rPr lang="en-US" sz="1200" b="0" i="0" u="none" strike="noStrike" kern="1200" dirty="0">
                <a:solidFill>
                  <a:schemeClr val="tx1"/>
                </a:solidFill>
                <a:latin typeface="+mn-lt"/>
                <a:ea typeface="+mn-ea"/>
                <a:cs typeface="+mn-cs"/>
                <a:hlinkClick r:id="rId9" tooltip="Router (computing)"/>
              </a:rPr>
              <a:t>routers</a:t>
            </a:r>
            <a:r>
              <a:rPr lang="en-US" sz="1200" b="0" i="0" kern="1200" dirty="0">
                <a:solidFill>
                  <a:schemeClr val="tx1"/>
                </a:solidFill>
                <a:latin typeface="+mn-lt"/>
                <a:ea typeface="+mn-ea"/>
                <a:cs typeface="+mn-cs"/>
              </a:rPr>
              <a:t> under the burden of extremely high bombardment traffic from infected servers. Normally, when traffic is too high for routers to handle, the routers are supposed to delay or temporarily stop network traffic. Instead, some routers </a:t>
            </a:r>
            <a:r>
              <a:rPr lang="en-US" sz="1200" b="0" i="1" kern="1200" dirty="0">
                <a:solidFill>
                  <a:schemeClr val="tx1"/>
                </a:solidFill>
                <a:latin typeface="+mn-lt"/>
                <a:ea typeface="+mn-ea"/>
                <a:cs typeface="+mn-cs"/>
              </a:rPr>
              <a:t>crashed</a:t>
            </a:r>
            <a:r>
              <a:rPr lang="en-US" sz="1200" b="0" i="0" kern="1200" dirty="0">
                <a:solidFill>
                  <a:schemeClr val="tx1"/>
                </a:solidFill>
                <a:latin typeface="+mn-lt"/>
                <a:ea typeface="+mn-ea"/>
                <a:cs typeface="+mn-cs"/>
              </a:rPr>
              <a:t> (became unusable), and the "</a:t>
            </a:r>
            <a:r>
              <a:rPr lang="en-US" sz="1200" b="0" i="0" kern="1200" dirty="0" err="1">
                <a:solidFill>
                  <a:schemeClr val="tx1"/>
                </a:solidFill>
                <a:latin typeface="+mn-lt"/>
                <a:ea typeface="+mn-ea"/>
                <a:cs typeface="+mn-cs"/>
              </a:rPr>
              <a:t>neighbour</a:t>
            </a:r>
            <a:r>
              <a:rPr lang="en-US" sz="1200" b="0" i="0" kern="1200" dirty="0">
                <a:solidFill>
                  <a:schemeClr val="tx1"/>
                </a:solidFill>
                <a:latin typeface="+mn-lt"/>
                <a:ea typeface="+mn-ea"/>
                <a:cs typeface="+mn-cs"/>
              </a:rPr>
              <a:t>" routers would notice that these routers had stopped and should not be contacted (aka "removed from the </a:t>
            </a:r>
            <a:r>
              <a:rPr lang="en-US" sz="1200" b="0" i="0" u="none" strike="noStrike" kern="1200" dirty="0">
                <a:solidFill>
                  <a:schemeClr val="tx1"/>
                </a:solidFill>
                <a:latin typeface="+mn-lt"/>
                <a:ea typeface="+mn-ea"/>
                <a:cs typeface="+mn-cs"/>
                <a:hlinkClick r:id="rId10" tooltip="Routing table"/>
              </a:rPr>
              <a:t>routing table</a:t>
            </a:r>
            <a:r>
              <a:rPr lang="en-US" sz="1200" b="0" i="0" kern="1200" dirty="0">
                <a:solidFill>
                  <a:schemeClr val="tx1"/>
                </a:solidFill>
                <a:latin typeface="+mn-lt"/>
                <a:ea typeface="+mn-ea"/>
                <a:cs typeface="+mn-cs"/>
              </a:rPr>
              <a:t>"). Routers started sending notices to this effect to other routers they knew about. The flood of routing table update notices caused some additional routers to fail, compounding the problem. Eventually the crashed routers' maintainers restarted them, causing them to announce their status, leading to another wave of routing table updates. Soon a significant portion of Internet bandwidth was consumed by routers communicating with each other to update their routing tables, and ordinary data traffic slowed down or in some cases stopped altogether. Ironically, because the SQL Slammer worm was so small in size, sometimes it was able to get through when legitimate traffic was not.</a:t>
            </a:r>
          </a:p>
          <a:p>
            <a:r>
              <a:rPr lang="en-US" sz="1200" b="0" i="0" kern="1200" dirty="0">
                <a:solidFill>
                  <a:schemeClr val="tx1"/>
                </a:solidFill>
                <a:latin typeface="+mn-lt"/>
                <a:ea typeface="+mn-ea"/>
                <a:cs typeface="+mn-cs"/>
              </a:rPr>
              <a:t>Two key aspects contributed to SQL Slammer's rapid propagation. The worm infected new hosts over the </a:t>
            </a:r>
            <a:r>
              <a:rPr lang="en-US" sz="1200" b="0" i="0" u="none" strike="noStrike" kern="1200" dirty="0" err="1">
                <a:solidFill>
                  <a:schemeClr val="tx1"/>
                </a:solidFill>
                <a:latin typeface="+mn-lt"/>
                <a:ea typeface="+mn-ea"/>
                <a:cs typeface="+mn-cs"/>
                <a:hlinkClick r:id="rId11" tooltip="Session (computer science)"/>
              </a:rPr>
              <a:t>sessionless</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hlinkClick r:id="rId12" tooltip="User Datagram Protocol"/>
              </a:rPr>
              <a:t>UDP</a:t>
            </a:r>
            <a:r>
              <a:rPr lang="en-US" sz="1200" b="0" i="0" kern="1200" dirty="0">
                <a:solidFill>
                  <a:schemeClr val="tx1"/>
                </a:solidFill>
                <a:latin typeface="+mn-lt"/>
                <a:ea typeface="+mn-ea"/>
                <a:cs typeface="+mn-cs"/>
              </a:rPr>
              <a:t> protocol, and the entire worm (only 376 bytes) fits inside a single packet.</a:t>
            </a:r>
            <a:r>
              <a:rPr lang="en-US" sz="1200" b="0" i="0" u="none" strike="noStrike" kern="1200" baseline="30000" dirty="0">
                <a:solidFill>
                  <a:schemeClr val="tx1"/>
                </a:solidFill>
                <a:latin typeface="+mn-lt"/>
                <a:ea typeface="+mn-ea"/>
                <a:cs typeface="+mn-cs"/>
                <a:hlinkClick r:id="rId5"/>
              </a:rPr>
              <a:t>[3][4]</a:t>
            </a:r>
            <a:r>
              <a:rPr lang="en-US" sz="1200" b="0" i="0" kern="1200" dirty="0">
                <a:solidFill>
                  <a:schemeClr val="tx1"/>
                </a:solidFill>
                <a:latin typeface="+mn-lt"/>
                <a:ea typeface="+mn-ea"/>
                <a:cs typeface="+mn-cs"/>
              </a:rPr>
              <a:t> As a result, each infected host could instead simply "fire and forget" packets as rapidly as possible (generally hundreds per second).</a:t>
            </a:r>
          </a:p>
          <a:p>
            <a:endParaRPr lang="en-US" dirty="0"/>
          </a:p>
        </p:txBody>
      </p:sp>
      <p:sp>
        <p:nvSpPr>
          <p:cNvPr id="4" name="Slide Number Placeholder 3"/>
          <p:cNvSpPr>
            <a:spLocks noGrp="1"/>
          </p:cNvSpPr>
          <p:nvPr>
            <p:ph type="sldNum" sz="quarter" idx="10"/>
          </p:nvPr>
        </p:nvSpPr>
        <p:spPr/>
        <p:txBody>
          <a:bodyPr/>
          <a:lstStyle/>
          <a:p>
            <a:fld id="{F590C5EF-769B-4C2F-874D-22F2D438104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381000" y="685800"/>
            <a:ext cx="6096000" cy="3429000"/>
          </a:xfrm>
          <a:ln/>
        </p:spPr>
      </p:sp>
      <p:sp>
        <p:nvSpPr>
          <p:cNvPr id="327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Example commands:   send spam email on behalf of victim IP address</a:t>
            </a:r>
          </a:p>
          <a:p>
            <a:r>
              <a:rPr lang="en-US" dirty="0">
                <a:latin typeface="Times New Roman" charset="0"/>
                <a:ea typeface="ＭＳ Ｐゴシック" charset="0"/>
                <a:cs typeface="ＭＳ Ｐゴシック" charset="0"/>
              </a:rPr>
              <a:t>SPF: Sender Policy Framework</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eaLnBrk="0" hangingPunct="0">
              <a:defRPr sz="1900">
                <a:solidFill>
                  <a:schemeClr val="tx1"/>
                </a:solidFill>
                <a:latin typeface="Tahoma" charset="0"/>
                <a:ea typeface="ＭＳ Ｐゴシック" charset="0"/>
                <a:cs typeface="ＭＳ Ｐゴシック" charset="0"/>
              </a:defRPr>
            </a:lvl1pPr>
            <a:lvl2pPr marL="35879619" indent="-35447153" defTabSz="914485" eaLnBrk="0" hangingPunct="0">
              <a:defRPr sz="1900">
                <a:solidFill>
                  <a:schemeClr val="tx1"/>
                </a:solidFill>
                <a:latin typeface="Tahoma" charset="0"/>
                <a:ea typeface="ＭＳ Ｐゴシック" charset="0"/>
              </a:defRPr>
            </a:lvl2pPr>
            <a:lvl3pPr eaLnBrk="0" hangingPunct="0">
              <a:defRPr sz="1900">
                <a:solidFill>
                  <a:schemeClr val="tx1"/>
                </a:solidFill>
                <a:latin typeface="Tahoma" charset="0"/>
                <a:ea typeface="ＭＳ Ｐゴシック" charset="0"/>
              </a:defRPr>
            </a:lvl3pPr>
            <a:lvl4pPr eaLnBrk="0" hangingPunct="0">
              <a:defRPr sz="1900">
                <a:solidFill>
                  <a:schemeClr val="tx1"/>
                </a:solidFill>
                <a:latin typeface="Tahoma" charset="0"/>
                <a:ea typeface="ＭＳ Ｐゴシック" charset="0"/>
              </a:defRPr>
            </a:lvl4pPr>
            <a:lvl5pPr eaLnBrk="0" hangingPunct="0">
              <a:defRPr sz="1900">
                <a:solidFill>
                  <a:schemeClr val="tx1"/>
                </a:solidFill>
                <a:latin typeface="Tahoma" charset="0"/>
                <a:ea typeface="ＭＳ Ｐゴシック" charset="0"/>
              </a:defRPr>
            </a:lvl5pPr>
            <a:lvl6pPr marL="432465" eaLnBrk="0" fontAlgn="base" hangingPunct="0">
              <a:spcBef>
                <a:spcPct val="0"/>
              </a:spcBef>
              <a:spcAft>
                <a:spcPct val="0"/>
              </a:spcAft>
              <a:defRPr sz="1900">
                <a:solidFill>
                  <a:schemeClr val="tx1"/>
                </a:solidFill>
                <a:latin typeface="Tahoma" charset="0"/>
                <a:ea typeface="ＭＳ Ｐゴシック" charset="0"/>
              </a:defRPr>
            </a:lvl6pPr>
            <a:lvl7pPr marL="864931" eaLnBrk="0" fontAlgn="base" hangingPunct="0">
              <a:spcBef>
                <a:spcPct val="0"/>
              </a:spcBef>
              <a:spcAft>
                <a:spcPct val="0"/>
              </a:spcAft>
              <a:defRPr sz="1900">
                <a:solidFill>
                  <a:schemeClr val="tx1"/>
                </a:solidFill>
                <a:latin typeface="Tahoma" charset="0"/>
                <a:ea typeface="ＭＳ Ｐゴシック" charset="0"/>
              </a:defRPr>
            </a:lvl7pPr>
            <a:lvl8pPr marL="1297396" eaLnBrk="0" fontAlgn="base" hangingPunct="0">
              <a:spcBef>
                <a:spcPct val="0"/>
              </a:spcBef>
              <a:spcAft>
                <a:spcPct val="0"/>
              </a:spcAft>
              <a:defRPr sz="1900">
                <a:solidFill>
                  <a:schemeClr val="tx1"/>
                </a:solidFill>
                <a:latin typeface="Tahoma" charset="0"/>
                <a:ea typeface="ＭＳ Ｐゴシック" charset="0"/>
              </a:defRPr>
            </a:lvl8pPr>
            <a:lvl9pPr marL="1729862" eaLnBrk="0" fontAlgn="base" hangingPunct="0">
              <a:spcBef>
                <a:spcPct val="0"/>
              </a:spcBef>
              <a:spcAft>
                <a:spcPct val="0"/>
              </a:spcAft>
              <a:defRPr sz="1900">
                <a:solidFill>
                  <a:schemeClr val="tx1"/>
                </a:solidFill>
                <a:latin typeface="Tahoma" charset="0"/>
                <a:ea typeface="ＭＳ Ｐゴシック" charset="0"/>
              </a:defRPr>
            </a:lvl9pPr>
          </a:lstStyle>
          <a:p>
            <a:fld id="{F0D3D884-C6E9-9A47-9B59-01DCB125B7EC}" type="slidenum">
              <a:rPr lang="en-US" sz="1200">
                <a:latin typeface="Times New Roman" charset="0"/>
              </a:rPr>
              <a:pPr/>
              <a:t>7</a:t>
            </a:fld>
            <a:endParaRPr lang="en-US" sz="1200" dirty="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EF6EC3-902A-41E6-8AE8-06D7A707184E}"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F6EC3-902A-41E6-8AE8-06D7A707184E}"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F6EC3-902A-41E6-8AE8-06D7A707184E}"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F6EC3-902A-41E6-8AE8-06D7A707184E}"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F6EC3-902A-41E6-8AE8-06D7A707184E}"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EF6EC3-902A-41E6-8AE8-06D7A707184E}"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EF6EC3-902A-41E6-8AE8-06D7A707184E}" type="datetimeFigureOut">
              <a:rPr lang="en-US" smtClean="0"/>
              <a:pPr/>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EF6EC3-902A-41E6-8AE8-06D7A707184E}" type="datetimeFigureOut">
              <a:rPr lang="en-US" smtClean="0"/>
              <a:pPr/>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F6EC3-902A-41E6-8AE8-06D7A707184E}" type="datetimeFigureOut">
              <a:rPr lang="en-US" smtClean="0"/>
              <a:pPr/>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F6EC3-902A-41E6-8AE8-06D7A707184E}"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F6EC3-902A-41E6-8AE8-06D7A707184E}"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A3EE2-9E3A-499D-AB60-6BA741A10A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8EF6EC3-902A-41E6-8AE8-06D7A707184E}" type="datetimeFigureOut">
              <a:rPr lang="en-US" smtClean="0"/>
              <a:pPr/>
              <a:t>4/23/2017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7DA3EE2-9E3A-499D-AB60-6BA741A10A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Module 8.2: Basic Security Problems in the Internet Protocol Suite</a:t>
            </a:r>
          </a:p>
        </p:txBody>
      </p:sp>
      <p:sp>
        <p:nvSpPr>
          <p:cNvPr id="5" name="Subtitle 4"/>
          <p:cNvSpPr>
            <a:spLocks noGrp="1"/>
          </p:cNvSpPr>
          <p:nvPr>
            <p:ph type="subTitle" idx="1"/>
          </p:nvPr>
        </p:nvSpPr>
        <p:spPr/>
        <p:txBody>
          <a:bodyPr>
            <a:normAutofit/>
          </a:bodyPr>
          <a:lstStyle/>
          <a:p>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600" y="228600"/>
            <a:ext cx="8001000" cy="685800"/>
          </a:xfrm>
        </p:spPr>
        <p:txBody>
          <a:bodyPr>
            <a:normAutofit fontScale="90000"/>
          </a:bodyPr>
          <a:lstStyle/>
          <a:p>
            <a:r>
              <a:rPr lang="en-US">
                <a:latin typeface="Tahoma" charset="0"/>
                <a:ea typeface="ＭＳ Ｐゴシック" charset="0"/>
                <a:cs typeface="ＭＳ Ｐゴシック" charset="0"/>
              </a:rPr>
              <a:t>Problem:  no src IP authentication</a:t>
            </a:r>
          </a:p>
        </p:txBody>
      </p:sp>
      <p:sp>
        <p:nvSpPr>
          <p:cNvPr id="3" name="Content Placeholder 2" descr="Rectangle: Click to edit Master text styles&#10;Second level&#10;Third level&#10;Fourth level&#10;Fifth level"/>
          <p:cNvSpPr>
            <a:spLocks noGrp="1"/>
          </p:cNvSpPr>
          <p:nvPr>
            <p:ph idx="1"/>
          </p:nvPr>
        </p:nvSpPr>
        <p:spPr>
          <a:xfrm>
            <a:off x="685800" y="1047750"/>
            <a:ext cx="8229600" cy="3657600"/>
          </a:xfrm>
        </p:spPr>
        <p:txBody>
          <a:bodyPr>
            <a:noAutofit/>
          </a:bodyPr>
          <a:lstStyle/>
          <a:p>
            <a:r>
              <a:rPr lang="en-US" sz="1800" dirty="0">
                <a:latin typeface="Tahoma" charset="0"/>
                <a:ea typeface="ＭＳ Ｐゴシック" charset="0"/>
                <a:cs typeface="ＭＳ Ｐゴシック" charset="0"/>
              </a:rPr>
              <a:t>Client is trusted to embed correct source IP</a:t>
            </a:r>
          </a:p>
          <a:p>
            <a:pPr lvl="1"/>
            <a:r>
              <a:rPr lang="en-US" sz="1600" dirty="0">
                <a:latin typeface="Tahoma" charset="0"/>
                <a:ea typeface="ＭＳ Ｐゴシック" charset="0"/>
              </a:rPr>
              <a:t>Easy to override using raw sockets</a:t>
            </a:r>
          </a:p>
          <a:p>
            <a:pPr lvl="1"/>
            <a:r>
              <a:rPr lang="en-US" sz="1600" b="1" dirty="0" err="1">
                <a:latin typeface="Tahoma" charset="0"/>
                <a:ea typeface="ＭＳ Ｐゴシック" charset="0"/>
              </a:rPr>
              <a:t>Libnet</a:t>
            </a:r>
            <a:r>
              <a:rPr lang="en-US" sz="1600" dirty="0">
                <a:latin typeface="Tahoma" charset="0"/>
                <a:ea typeface="ＭＳ Ｐゴシック" charset="0"/>
              </a:rPr>
              <a:t>: a library for formatting raw packets with arbitrary IP headers (https://repolinux.wordpress.com/2011/09/18/libnet-1-1-tutorial/)</a:t>
            </a:r>
          </a:p>
          <a:p>
            <a:pPr>
              <a:spcBef>
                <a:spcPts val="3000"/>
              </a:spcBef>
              <a:buFont typeface="Symbol" charset="0"/>
              <a:buBlip>
                <a:blip r:embed="rId3"/>
              </a:buBlip>
            </a:pPr>
            <a:r>
              <a:rPr lang="en-US" sz="1800" dirty="0">
                <a:latin typeface="Tahoma" charset="0"/>
                <a:ea typeface="ＭＳ Ｐゴシック" charset="0"/>
                <a:cs typeface="ＭＳ Ｐゴシック" charset="0"/>
                <a:sym typeface="Symbol" charset="0"/>
              </a:rPr>
              <a:t>Anyone who owns their machine can send packets with arbitrary source IP</a:t>
            </a:r>
          </a:p>
          <a:p>
            <a:pPr lvl="1">
              <a:buFont typeface="Wingdings" charset="0"/>
              <a:buChar char="§"/>
            </a:pPr>
            <a:r>
              <a:rPr lang="en-US" sz="1600" dirty="0">
                <a:latin typeface="Tahoma" charset="0"/>
                <a:ea typeface="ＭＳ Ｐゴシック" charset="0"/>
                <a:sym typeface="Symbol" charset="0"/>
              </a:rPr>
              <a:t>… response will be sent back to forged source IP</a:t>
            </a:r>
          </a:p>
          <a:p>
            <a:pPr>
              <a:spcBef>
                <a:spcPts val="3000"/>
              </a:spcBef>
              <a:buFont typeface="Wingdings" charset="0"/>
              <a:buChar char="§"/>
            </a:pPr>
            <a:r>
              <a:rPr lang="en-US" sz="1800" dirty="0">
                <a:latin typeface="Tahoma" charset="0"/>
                <a:ea typeface="ＭＳ Ｐゴシック" charset="0"/>
                <a:cs typeface="ＭＳ Ｐゴシック" charset="0"/>
              </a:rPr>
              <a:t>Implications </a:t>
            </a:r>
          </a:p>
          <a:p>
            <a:pPr lvl="1">
              <a:spcBef>
                <a:spcPts val="600"/>
              </a:spcBef>
              <a:buFont typeface="Wingdings" charset="0"/>
              <a:buChar char="§"/>
            </a:pPr>
            <a:r>
              <a:rPr lang="en-US" sz="1600" dirty="0">
                <a:latin typeface="Tahoma" charset="0"/>
                <a:ea typeface="ＭＳ Ｐゴシック" charset="0"/>
              </a:rPr>
              <a:t>Anonymous </a:t>
            </a:r>
            <a:r>
              <a:rPr lang="en-US" sz="1600" dirty="0" err="1">
                <a:latin typeface="Tahoma" charset="0"/>
                <a:ea typeface="ＭＳ Ｐゴシック" charset="0"/>
              </a:rPr>
              <a:t>DoS</a:t>
            </a:r>
            <a:r>
              <a:rPr lang="en-US" sz="1600" dirty="0">
                <a:latin typeface="Tahoma" charset="0"/>
                <a:ea typeface="ＭＳ Ｐゴシック" charset="0"/>
              </a:rPr>
              <a:t> attacks;    </a:t>
            </a:r>
          </a:p>
          <a:p>
            <a:pPr lvl="1">
              <a:spcBef>
                <a:spcPts val="600"/>
              </a:spcBef>
              <a:buFont typeface="Wingdings" charset="0"/>
              <a:buChar char="§"/>
            </a:pPr>
            <a:r>
              <a:rPr lang="en-US" sz="1600" dirty="0">
                <a:latin typeface="Tahoma" charset="0"/>
                <a:ea typeface="ＭＳ Ｐゴシック" charset="0"/>
              </a:rPr>
              <a:t>Anonymous infection attacks  (e.g. slammer worm)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0"/>
            <a:ext cx="8229600" cy="857250"/>
          </a:xfrm>
        </p:spPr>
        <p:txBody>
          <a:bodyPr>
            <a:normAutofit/>
          </a:bodyPr>
          <a:lstStyle/>
          <a:p>
            <a:pPr eaLnBrk="1" hangingPunct="1"/>
            <a:r>
              <a:rPr lang="en-US" sz="2800" dirty="0">
                <a:latin typeface="Tahoma" charset="0"/>
                <a:ea typeface="ＭＳ Ｐゴシック" charset="0"/>
                <a:cs typeface="ＭＳ Ｐゴシック" charset="0"/>
              </a:rPr>
              <a:t>Transmission</a:t>
            </a:r>
            <a:r>
              <a:rPr lang="en-US" sz="3600" dirty="0">
                <a:latin typeface="Tahoma" charset="0"/>
                <a:ea typeface="ＭＳ Ｐゴシック" charset="0"/>
                <a:cs typeface="ＭＳ Ｐゴシック" charset="0"/>
              </a:rPr>
              <a:t> Control Protocol</a:t>
            </a:r>
          </a:p>
        </p:txBody>
      </p:sp>
      <p:sp>
        <p:nvSpPr>
          <p:cNvPr id="26627" name="Rectangle 3" descr="Rectangle: Click to edit Master text styles&#10;Second level&#10;Third level&#10;Fourth level&#10;Fifth level"/>
          <p:cNvSpPr>
            <a:spLocks noGrp="1" noChangeArrowheads="1"/>
          </p:cNvSpPr>
          <p:nvPr>
            <p:ph type="body" idx="1"/>
          </p:nvPr>
        </p:nvSpPr>
        <p:spPr>
          <a:xfrm>
            <a:off x="533400" y="914401"/>
            <a:ext cx="8229600" cy="3394472"/>
          </a:xfrm>
        </p:spPr>
        <p:txBody>
          <a:bodyPr>
            <a:normAutofit/>
          </a:bodyPr>
          <a:lstStyle/>
          <a:p>
            <a:pPr eaLnBrk="1" hangingPunct="1"/>
            <a:r>
              <a:rPr lang="en-US" sz="2000" dirty="0">
                <a:latin typeface="Tahoma" charset="0"/>
                <a:ea typeface="ＭＳ Ｐゴシック" charset="0"/>
                <a:cs typeface="ＭＳ Ｐゴシック" charset="0"/>
              </a:rPr>
              <a:t>Connection-oriented, preserves order</a:t>
            </a:r>
          </a:p>
          <a:p>
            <a:pPr lvl="1" eaLnBrk="1" hangingPunct="1"/>
            <a:r>
              <a:rPr lang="en-US" sz="1800" dirty="0">
                <a:latin typeface="Tahoma" charset="0"/>
                <a:ea typeface="ＭＳ Ｐゴシック" charset="0"/>
              </a:rPr>
              <a:t>Sender </a:t>
            </a:r>
          </a:p>
          <a:p>
            <a:pPr lvl="2" eaLnBrk="1" hangingPunct="1"/>
            <a:r>
              <a:rPr lang="en-US" sz="1600" dirty="0">
                <a:latin typeface="Tahoma" charset="0"/>
                <a:ea typeface="ＭＳ Ｐゴシック" charset="0"/>
              </a:rPr>
              <a:t>Break data into packets</a:t>
            </a:r>
          </a:p>
          <a:p>
            <a:pPr lvl="2" eaLnBrk="1" hangingPunct="1"/>
            <a:r>
              <a:rPr lang="en-US" sz="1600" dirty="0">
                <a:latin typeface="Tahoma" charset="0"/>
                <a:ea typeface="ＭＳ Ｐゴシック" charset="0"/>
              </a:rPr>
              <a:t>Attach packet numbers</a:t>
            </a:r>
          </a:p>
          <a:p>
            <a:pPr lvl="1" eaLnBrk="1" hangingPunct="1"/>
            <a:r>
              <a:rPr lang="en-US" sz="1800" dirty="0">
                <a:latin typeface="Tahoma" charset="0"/>
                <a:ea typeface="ＭＳ Ｐゴシック" charset="0"/>
              </a:rPr>
              <a:t>Receiver</a:t>
            </a:r>
          </a:p>
          <a:p>
            <a:pPr lvl="2" eaLnBrk="1" hangingPunct="1"/>
            <a:r>
              <a:rPr lang="en-US" sz="1600" dirty="0">
                <a:latin typeface="Tahoma" charset="0"/>
                <a:ea typeface="ＭＳ Ｐゴシック" charset="0"/>
              </a:rPr>
              <a:t>Acknowledge receipt;  lost packets are resent</a:t>
            </a:r>
          </a:p>
          <a:p>
            <a:pPr lvl="2" eaLnBrk="1" hangingPunct="1"/>
            <a:r>
              <a:rPr lang="en-US" sz="1600" dirty="0">
                <a:latin typeface="Tahoma" charset="0"/>
                <a:ea typeface="ＭＳ Ｐゴシック" charset="0"/>
              </a:rPr>
              <a:t>Reassemble packets in correct order</a:t>
            </a:r>
          </a:p>
        </p:txBody>
      </p:sp>
      <p:sp>
        <p:nvSpPr>
          <p:cNvPr id="26628" name="Text Box 4"/>
          <p:cNvSpPr txBox="1">
            <a:spLocks noChangeArrowheads="1"/>
          </p:cNvSpPr>
          <p:nvPr/>
        </p:nvSpPr>
        <p:spPr bwMode="auto">
          <a:xfrm>
            <a:off x="111203" y="2"/>
            <a:ext cx="7126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2400"/>
              <a:t>TCP</a:t>
            </a:r>
          </a:p>
        </p:txBody>
      </p:sp>
      <p:sp>
        <p:nvSpPr>
          <p:cNvPr id="26629" name="Text Box 5"/>
          <p:cNvSpPr txBox="1">
            <a:spLocks noChangeArrowheads="1"/>
          </p:cNvSpPr>
          <p:nvPr/>
        </p:nvSpPr>
        <p:spPr bwMode="auto">
          <a:xfrm>
            <a:off x="685802" y="3257550"/>
            <a:ext cx="74379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dirty="0"/>
              <a:t>Book</a:t>
            </a:r>
          </a:p>
        </p:txBody>
      </p:sp>
      <p:sp>
        <p:nvSpPr>
          <p:cNvPr id="26630" name="Text Box 6"/>
          <p:cNvSpPr txBox="1">
            <a:spLocks noChangeArrowheads="1"/>
          </p:cNvSpPr>
          <p:nvPr/>
        </p:nvSpPr>
        <p:spPr bwMode="auto">
          <a:xfrm>
            <a:off x="3200400" y="3181350"/>
            <a:ext cx="18776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dirty="0"/>
              <a:t>Mail each page</a:t>
            </a:r>
          </a:p>
        </p:txBody>
      </p:sp>
      <p:sp>
        <p:nvSpPr>
          <p:cNvPr id="26631" name="Text Box 7"/>
          <p:cNvSpPr txBox="1">
            <a:spLocks noChangeArrowheads="1"/>
          </p:cNvSpPr>
          <p:nvPr/>
        </p:nvSpPr>
        <p:spPr bwMode="auto">
          <a:xfrm>
            <a:off x="6019802" y="3257550"/>
            <a:ext cx="21485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a:t>Reassemble book</a:t>
            </a:r>
          </a:p>
        </p:txBody>
      </p:sp>
      <p:pic>
        <p:nvPicPr>
          <p:cNvPr id="26632" name="Picture 8" descr="j02490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2313" y="3649267"/>
            <a:ext cx="1535112" cy="951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3" name="Picture 9" descr="j02490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678" y="4067175"/>
            <a:ext cx="1535113" cy="951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4" name="Rectangle 10"/>
          <p:cNvSpPr>
            <a:spLocks noChangeArrowheads="1"/>
          </p:cNvSpPr>
          <p:nvPr/>
        </p:nvSpPr>
        <p:spPr bwMode="auto">
          <a:xfrm>
            <a:off x="6807200" y="371475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5" name="Rectangle 11"/>
          <p:cNvSpPr>
            <a:spLocks noChangeArrowheads="1"/>
          </p:cNvSpPr>
          <p:nvPr/>
        </p:nvSpPr>
        <p:spPr bwMode="auto">
          <a:xfrm>
            <a:off x="6883400" y="377190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6" name="Rectangle 12"/>
          <p:cNvSpPr>
            <a:spLocks noChangeArrowheads="1"/>
          </p:cNvSpPr>
          <p:nvPr/>
        </p:nvSpPr>
        <p:spPr bwMode="auto">
          <a:xfrm>
            <a:off x="6959600" y="382905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7" name="Rectangle 13"/>
          <p:cNvSpPr>
            <a:spLocks noChangeArrowheads="1"/>
          </p:cNvSpPr>
          <p:nvPr/>
        </p:nvSpPr>
        <p:spPr bwMode="auto">
          <a:xfrm>
            <a:off x="7035800" y="388620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8" name="Rectangle 14"/>
          <p:cNvSpPr>
            <a:spLocks noChangeArrowheads="1"/>
          </p:cNvSpPr>
          <p:nvPr/>
        </p:nvSpPr>
        <p:spPr bwMode="auto">
          <a:xfrm>
            <a:off x="7112000" y="394335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9" name="Rectangle 15"/>
          <p:cNvSpPr>
            <a:spLocks noChangeArrowheads="1"/>
          </p:cNvSpPr>
          <p:nvPr/>
        </p:nvSpPr>
        <p:spPr bwMode="auto">
          <a:xfrm>
            <a:off x="7188200" y="400050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0" name="Rectangle 16"/>
          <p:cNvSpPr>
            <a:spLocks noChangeArrowheads="1"/>
          </p:cNvSpPr>
          <p:nvPr/>
        </p:nvSpPr>
        <p:spPr bwMode="auto">
          <a:xfrm>
            <a:off x="7264400" y="405765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1" name="Rectangle 17"/>
          <p:cNvSpPr>
            <a:spLocks noChangeArrowheads="1"/>
          </p:cNvSpPr>
          <p:nvPr/>
        </p:nvSpPr>
        <p:spPr bwMode="auto">
          <a:xfrm>
            <a:off x="7340600" y="411480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2" name="AutoShape 18"/>
          <p:cNvSpPr>
            <a:spLocks noChangeArrowheads="1"/>
          </p:cNvSpPr>
          <p:nvPr/>
        </p:nvSpPr>
        <p:spPr bwMode="auto">
          <a:xfrm>
            <a:off x="2362200" y="4029076"/>
            <a:ext cx="685800" cy="446485"/>
          </a:xfrm>
          <a:prstGeom prst="rightArrow">
            <a:avLst>
              <a:gd name="adj1" fmla="val 50000"/>
              <a:gd name="adj2" fmla="val 28800"/>
            </a:avLst>
          </a:prstGeom>
          <a:solidFill>
            <a:schemeClr val="hlink"/>
          </a:solidFill>
          <a:ln w="9525">
            <a:solidFill>
              <a:schemeClr val="tx1"/>
            </a:solidFill>
            <a:miter lim="800000"/>
            <a:headEnd/>
            <a:tailEnd/>
          </a:ln>
        </p:spPr>
        <p:txBody>
          <a:bodyPr wrap="none" anchor="ctr"/>
          <a:lstStyle/>
          <a:p>
            <a:endParaRPr lang="en-US"/>
          </a:p>
        </p:txBody>
      </p:sp>
      <p:sp>
        <p:nvSpPr>
          <p:cNvPr id="26643" name="Rectangle 19"/>
          <p:cNvSpPr>
            <a:spLocks noChangeArrowheads="1"/>
          </p:cNvSpPr>
          <p:nvPr/>
        </p:nvSpPr>
        <p:spPr bwMode="auto">
          <a:xfrm>
            <a:off x="685800" y="371475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4" name="Rectangle 20"/>
          <p:cNvSpPr>
            <a:spLocks noChangeArrowheads="1"/>
          </p:cNvSpPr>
          <p:nvPr/>
        </p:nvSpPr>
        <p:spPr bwMode="auto">
          <a:xfrm>
            <a:off x="762000" y="377190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5" name="Rectangle 21"/>
          <p:cNvSpPr>
            <a:spLocks noChangeArrowheads="1"/>
          </p:cNvSpPr>
          <p:nvPr/>
        </p:nvSpPr>
        <p:spPr bwMode="auto">
          <a:xfrm>
            <a:off x="838200" y="382905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6" name="Rectangle 22"/>
          <p:cNvSpPr>
            <a:spLocks noChangeArrowheads="1"/>
          </p:cNvSpPr>
          <p:nvPr/>
        </p:nvSpPr>
        <p:spPr bwMode="auto">
          <a:xfrm>
            <a:off x="914400" y="388620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7" name="Rectangle 23"/>
          <p:cNvSpPr>
            <a:spLocks noChangeArrowheads="1"/>
          </p:cNvSpPr>
          <p:nvPr/>
        </p:nvSpPr>
        <p:spPr bwMode="auto">
          <a:xfrm>
            <a:off x="990600" y="394335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8" name="Rectangle 24"/>
          <p:cNvSpPr>
            <a:spLocks noChangeArrowheads="1"/>
          </p:cNvSpPr>
          <p:nvPr/>
        </p:nvSpPr>
        <p:spPr bwMode="auto">
          <a:xfrm>
            <a:off x="1066800" y="400050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9" name="Rectangle 25"/>
          <p:cNvSpPr>
            <a:spLocks noChangeArrowheads="1"/>
          </p:cNvSpPr>
          <p:nvPr/>
        </p:nvSpPr>
        <p:spPr bwMode="auto">
          <a:xfrm>
            <a:off x="1143000" y="405765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50" name="Rectangle 26"/>
          <p:cNvSpPr>
            <a:spLocks noChangeArrowheads="1"/>
          </p:cNvSpPr>
          <p:nvPr/>
        </p:nvSpPr>
        <p:spPr bwMode="auto">
          <a:xfrm>
            <a:off x="1219200" y="4114800"/>
            <a:ext cx="838200" cy="7429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51" name="AutoShape 27"/>
          <p:cNvSpPr>
            <a:spLocks noChangeArrowheads="1"/>
          </p:cNvSpPr>
          <p:nvPr/>
        </p:nvSpPr>
        <p:spPr bwMode="auto">
          <a:xfrm>
            <a:off x="5918200" y="4029076"/>
            <a:ext cx="685800" cy="446485"/>
          </a:xfrm>
          <a:prstGeom prst="rightArrow">
            <a:avLst>
              <a:gd name="adj1" fmla="val 50000"/>
              <a:gd name="adj2" fmla="val 28800"/>
            </a:avLst>
          </a:prstGeom>
          <a:solidFill>
            <a:schemeClr val="hlink"/>
          </a:solidFill>
          <a:ln w="9525">
            <a:solidFill>
              <a:schemeClr val="tx1"/>
            </a:solidFill>
            <a:miter lim="800000"/>
            <a:headEnd/>
            <a:tailEnd/>
          </a:ln>
        </p:spPr>
        <p:txBody>
          <a:bodyPr wrap="none" anchor="ctr"/>
          <a:lstStyle/>
          <a:p>
            <a:endParaRPr lang="en-US"/>
          </a:p>
        </p:txBody>
      </p:sp>
      <p:sp>
        <p:nvSpPr>
          <p:cNvPr id="26652" name="Text Box 28"/>
          <p:cNvSpPr txBox="1">
            <a:spLocks noChangeArrowheads="1"/>
          </p:cNvSpPr>
          <p:nvPr/>
        </p:nvSpPr>
        <p:spPr bwMode="auto">
          <a:xfrm>
            <a:off x="4842151" y="4148137"/>
            <a:ext cx="40267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a:solidFill>
                  <a:schemeClr val="bg1"/>
                </a:solidFill>
                <a:latin typeface="Comic Sans MS" charset="0"/>
              </a:rPr>
              <a:t>19</a:t>
            </a:r>
          </a:p>
        </p:txBody>
      </p:sp>
      <p:sp>
        <p:nvSpPr>
          <p:cNvPr id="26653" name="Text Box 29"/>
          <p:cNvSpPr txBox="1">
            <a:spLocks noChangeArrowheads="1"/>
          </p:cNvSpPr>
          <p:nvPr/>
        </p:nvSpPr>
        <p:spPr bwMode="auto">
          <a:xfrm>
            <a:off x="5499827" y="4576762"/>
            <a:ext cx="3097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a:solidFill>
                  <a:schemeClr val="bg1"/>
                </a:solidFill>
                <a:latin typeface="Comic Sans MS" charset="0"/>
              </a:rPr>
              <a:t>5</a:t>
            </a:r>
          </a:p>
        </p:txBody>
      </p:sp>
      <p:sp>
        <p:nvSpPr>
          <p:cNvPr id="26654" name="Text Box 30"/>
          <p:cNvSpPr txBox="1">
            <a:spLocks noChangeArrowheads="1"/>
          </p:cNvSpPr>
          <p:nvPr/>
        </p:nvSpPr>
        <p:spPr bwMode="auto">
          <a:xfrm>
            <a:off x="3964869" y="3701653"/>
            <a:ext cx="27764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dirty="0">
                <a:solidFill>
                  <a:schemeClr val="bg1"/>
                </a:solidFill>
                <a:latin typeface="Comic Sans MS" charset="0"/>
              </a:rPr>
              <a:t>1</a:t>
            </a:r>
          </a:p>
        </p:txBody>
      </p:sp>
      <p:sp>
        <p:nvSpPr>
          <p:cNvPr id="26655" name="Text Box 31"/>
          <p:cNvSpPr txBox="1">
            <a:spLocks noChangeArrowheads="1"/>
          </p:cNvSpPr>
          <p:nvPr/>
        </p:nvSpPr>
        <p:spPr bwMode="auto">
          <a:xfrm>
            <a:off x="1856669" y="4633912"/>
            <a:ext cx="27764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a:solidFill>
                  <a:schemeClr val="bg1"/>
                </a:solidFill>
                <a:latin typeface="Comic Sans MS" charset="0"/>
              </a:rPr>
              <a:t>1</a:t>
            </a:r>
          </a:p>
        </p:txBody>
      </p:sp>
      <p:sp>
        <p:nvSpPr>
          <p:cNvPr id="26656" name="Text Box 32"/>
          <p:cNvSpPr txBox="1">
            <a:spLocks noChangeArrowheads="1"/>
          </p:cNvSpPr>
          <p:nvPr/>
        </p:nvSpPr>
        <p:spPr bwMode="auto">
          <a:xfrm>
            <a:off x="7952669" y="4633912"/>
            <a:ext cx="27764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a:solidFill>
                  <a:schemeClr val="bg1"/>
                </a:solidFill>
                <a:latin typeface="Comic Sans MS" charset="0"/>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61874" t="28000" r="3751" b="50632"/>
          <a:stretch>
            <a:fillRect/>
          </a:stretch>
        </p:blipFill>
        <p:spPr bwMode="auto">
          <a:xfrm>
            <a:off x="2514603" y="789385"/>
            <a:ext cx="5561013"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pic>
      <p:sp>
        <p:nvSpPr>
          <p:cNvPr id="27651" name="Rectangle 2"/>
          <p:cNvSpPr>
            <a:spLocks noGrp="1" noChangeArrowheads="1"/>
          </p:cNvSpPr>
          <p:nvPr>
            <p:ph type="title"/>
          </p:nvPr>
        </p:nvSpPr>
        <p:spPr>
          <a:xfrm>
            <a:off x="609600" y="57150"/>
            <a:ext cx="7772400" cy="685800"/>
          </a:xfrm>
        </p:spPr>
        <p:txBody>
          <a:bodyPr>
            <a:normAutofit fontScale="90000"/>
          </a:bodyPr>
          <a:lstStyle/>
          <a:p>
            <a:pPr eaLnBrk="1" hangingPunct="1"/>
            <a:r>
              <a:rPr lang="en-US" dirty="0">
                <a:latin typeface="Tahoma" charset="0"/>
                <a:ea typeface="ＭＳ Ｐゴシック" charset="0"/>
                <a:cs typeface="ＭＳ Ｐゴシック" charset="0"/>
              </a:rPr>
              <a:t>TCP Header      </a:t>
            </a:r>
            <a:r>
              <a:rPr lang="en-US" sz="2000" dirty="0">
                <a:latin typeface="Tahoma" charset="0"/>
                <a:ea typeface="ＭＳ Ｐゴシック" charset="0"/>
                <a:cs typeface="ＭＳ Ｐゴシック" charset="0"/>
              </a:rPr>
              <a:t>(protocol=6)</a:t>
            </a:r>
          </a:p>
        </p:txBody>
      </p:sp>
      <p:grpSp>
        <p:nvGrpSpPr>
          <p:cNvPr id="2" name="Group 23"/>
          <p:cNvGrpSpPr>
            <a:grpSpLocks/>
          </p:cNvGrpSpPr>
          <p:nvPr/>
        </p:nvGrpSpPr>
        <p:grpSpPr bwMode="auto">
          <a:xfrm>
            <a:off x="2598740" y="2436020"/>
            <a:ext cx="5900725" cy="2478881"/>
            <a:chOff x="3207858" y="3248025"/>
            <a:chExt cx="5900679" cy="3305175"/>
          </a:xfrm>
        </p:grpSpPr>
        <p:sp>
          <p:nvSpPr>
            <p:cNvPr id="27653" name="Rectangle 5"/>
            <p:cNvSpPr>
              <a:spLocks noChangeArrowheads="1"/>
            </p:cNvSpPr>
            <p:nvPr/>
          </p:nvSpPr>
          <p:spPr bwMode="auto">
            <a:xfrm>
              <a:off x="3207858" y="3248025"/>
              <a:ext cx="1686410" cy="3810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a:latin typeface="Arial Narrow" charset="0"/>
                </a:rPr>
                <a:t>Source Port</a:t>
              </a:r>
            </a:p>
          </p:txBody>
        </p:sp>
        <p:sp>
          <p:nvSpPr>
            <p:cNvPr id="27654" name="Rectangle 6"/>
            <p:cNvSpPr>
              <a:spLocks noChangeArrowheads="1"/>
            </p:cNvSpPr>
            <p:nvPr/>
          </p:nvSpPr>
          <p:spPr bwMode="auto">
            <a:xfrm>
              <a:off x="4894267" y="3248025"/>
              <a:ext cx="2023692" cy="3810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a:latin typeface="Arial Narrow" charset="0"/>
                </a:rPr>
                <a:t>Dest port</a:t>
              </a:r>
            </a:p>
          </p:txBody>
        </p:sp>
        <p:sp>
          <p:nvSpPr>
            <p:cNvPr id="27655" name="Rectangle 7"/>
            <p:cNvSpPr>
              <a:spLocks noChangeArrowheads="1"/>
            </p:cNvSpPr>
            <p:nvPr/>
          </p:nvSpPr>
          <p:spPr bwMode="auto">
            <a:xfrm>
              <a:off x="3207858" y="3629025"/>
              <a:ext cx="3710101"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atin typeface="Arial Narrow" charset="0"/>
                </a:rPr>
                <a:t>SEQ Number</a:t>
              </a:r>
            </a:p>
          </p:txBody>
        </p:sp>
        <p:sp>
          <p:nvSpPr>
            <p:cNvPr id="27656" name="Rectangle 8"/>
            <p:cNvSpPr>
              <a:spLocks noChangeArrowheads="1"/>
            </p:cNvSpPr>
            <p:nvPr/>
          </p:nvSpPr>
          <p:spPr bwMode="auto">
            <a:xfrm>
              <a:off x="3207858" y="4010025"/>
              <a:ext cx="3710101"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dirty="0">
                  <a:latin typeface="Arial Narrow" charset="0"/>
                </a:rPr>
                <a:t>ACK Number</a:t>
              </a:r>
            </a:p>
          </p:txBody>
        </p:sp>
        <p:sp>
          <p:nvSpPr>
            <p:cNvPr id="27657" name="Rectangle 9"/>
            <p:cNvSpPr>
              <a:spLocks noChangeArrowheads="1"/>
            </p:cNvSpPr>
            <p:nvPr/>
          </p:nvSpPr>
          <p:spPr bwMode="auto">
            <a:xfrm>
              <a:off x="3207858" y="4391025"/>
              <a:ext cx="3710101" cy="790575"/>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658" name="Rectangle 10"/>
            <p:cNvSpPr>
              <a:spLocks noChangeArrowheads="1"/>
            </p:cNvSpPr>
            <p:nvPr/>
          </p:nvSpPr>
          <p:spPr bwMode="auto">
            <a:xfrm>
              <a:off x="3207858" y="5181600"/>
              <a:ext cx="3710101" cy="1371600"/>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Other stuff</a:t>
              </a:r>
            </a:p>
          </p:txBody>
        </p:sp>
        <p:sp>
          <p:nvSpPr>
            <p:cNvPr id="27659" name="Rectangle 11"/>
            <p:cNvSpPr>
              <a:spLocks noChangeArrowheads="1"/>
            </p:cNvSpPr>
            <p:nvPr/>
          </p:nvSpPr>
          <p:spPr bwMode="auto">
            <a:xfrm>
              <a:off x="3731284" y="4334865"/>
              <a:ext cx="332139" cy="954108"/>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square" anchor="ctr">
              <a:spAutoFit/>
            </a:bodyPr>
            <a:lstStyle/>
            <a:p>
              <a:pPr algn="ctr">
                <a:lnSpc>
                  <a:spcPct val="75000"/>
                </a:lnSpc>
              </a:pPr>
              <a:r>
                <a:rPr lang="en-US" dirty="0"/>
                <a:t>U</a:t>
              </a:r>
            </a:p>
            <a:p>
              <a:pPr algn="ctr">
                <a:lnSpc>
                  <a:spcPct val="75000"/>
                </a:lnSpc>
              </a:pPr>
              <a:r>
                <a:rPr lang="en-US" dirty="0"/>
                <a:t>R</a:t>
              </a:r>
            </a:p>
            <a:p>
              <a:pPr algn="ctr">
                <a:lnSpc>
                  <a:spcPct val="75000"/>
                </a:lnSpc>
              </a:pPr>
              <a:r>
                <a:rPr lang="en-US" dirty="0"/>
                <a:t>G</a:t>
              </a:r>
            </a:p>
          </p:txBody>
        </p:sp>
        <p:sp>
          <p:nvSpPr>
            <p:cNvPr id="27660" name="Rectangle 12"/>
            <p:cNvSpPr>
              <a:spLocks noChangeArrowheads="1"/>
            </p:cNvSpPr>
            <p:nvPr/>
          </p:nvSpPr>
          <p:spPr bwMode="auto">
            <a:xfrm>
              <a:off x="4931775" y="4309258"/>
              <a:ext cx="309698" cy="954108"/>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lnSpc>
                  <a:spcPct val="75000"/>
                </a:lnSpc>
              </a:pPr>
              <a:r>
                <a:rPr lang="en-US"/>
                <a:t>P</a:t>
              </a:r>
            </a:p>
            <a:p>
              <a:pPr algn="ctr">
                <a:lnSpc>
                  <a:spcPct val="75000"/>
                </a:lnSpc>
              </a:pPr>
              <a:r>
                <a:rPr lang="en-US"/>
                <a:t>S</a:t>
              </a:r>
            </a:p>
            <a:p>
              <a:pPr algn="ctr">
                <a:lnSpc>
                  <a:spcPct val="75000"/>
                </a:lnSpc>
              </a:pPr>
              <a:r>
                <a:rPr lang="en-US"/>
                <a:t>R</a:t>
              </a:r>
            </a:p>
          </p:txBody>
        </p:sp>
        <p:sp>
          <p:nvSpPr>
            <p:cNvPr id="27661" name="Rectangle 13"/>
            <p:cNvSpPr>
              <a:spLocks noChangeArrowheads="1"/>
            </p:cNvSpPr>
            <p:nvPr/>
          </p:nvSpPr>
          <p:spPr bwMode="auto">
            <a:xfrm>
              <a:off x="4132871" y="4309258"/>
              <a:ext cx="317714" cy="954108"/>
            </a:xfrm>
            <a:prstGeom prst="rect">
              <a:avLst/>
            </a:prstGeom>
            <a:solidFill>
              <a:schemeClr val="accent1"/>
            </a:solidFill>
            <a:ln w="12700">
              <a:solidFill>
                <a:schemeClr val="tx1"/>
              </a:solidFill>
              <a:miter lim="800000"/>
              <a:headEnd/>
              <a:tailEnd type="none" w="lg" len="med"/>
            </a:ln>
          </p:spPr>
          <p:txBody>
            <a:bodyPr wrap="none" anchor="ctr">
              <a:spAutoFit/>
            </a:bodyPr>
            <a:lstStyle/>
            <a:p>
              <a:pPr algn="ctr">
                <a:lnSpc>
                  <a:spcPct val="75000"/>
                </a:lnSpc>
              </a:pPr>
              <a:r>
                <a:rPr lang="en-US"/>
                <a:t>A</a:t>
              </a:r>
            </a:p>
            <a:p>
              <a:pPr algn="ctr">
                <a:lnSpc>
                  <a:spcPct val="75000"/>
                </a:lnSpc>
              </a:pPr>
              <a:r>
                <a:rPr lang="en-US"/>
                <a:t>C</a:t>
              </a:r>
            </a:p>
            <a:p>
              <a:pPr algn="ctr">
                <a:lnSpc>
                  <a:spcPct val="75000"/>
                </a:lnSpc>
              </a:pPr>
              <a:r>
                <a:rPr lang="en-US"/>
                <a:t>K</a:t>
              </a:r>
            </a:p>
          </p:txBody>
        </p:sp>
        <p:sp>
          <p:nvSpPr>
            <p:cNvPr id="27662" name="Rectangle 14"/>
            <p:cNvSpPr>
              <a:spLocks noChangeArrowheads="1"/>
            </p:cNvSpPr>
            <p:nvPr/>
          </p:nvSpPr>
          <p:spPr bwMode="auto">
            <a:xfrm>
              <a:off x="4522513" y="4309258"/>
              <a:ext cx="328933" cy="954108"/>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lnSpc>
                  <a:spcPct val="75000"/>
                </a:lnSpc>
              </a:pPr>
              <a:r>
                <a:rPr lang="en-US"/>
                <a:t>P</a:t>
              </a:r>
            </a:p>
            <a:p>
              <a:pPr algn="ctr">
                <a:lnSpc>
                  <a:spcPct val="75000"/>
                </a:lnSpc>
              </a:pPr>
              <a:r>
                <a:rPr lang="en-US"/>
                <a:t>S</a:t>
              </a:r>
            </a:p>
            <a:p>
              <a:pPr algn="ctr">
                <a:lnSpc>
                  <a:spcPct val="75000"/>
                </a:lnSpc>
              </a:pPr>
              <a:r>
                <a:rPr lang="en-US"/>
                <a:t>H</a:t>
              </a:r>
            </a:p>
          </p:txBody>
        </p:sp>
        <p:sp>
          <p:nvSpPr>
            <p:cNvPr id="27663" name="Rectangle 15"/>
            <p:cNvSpPr>
              <a:spLocks noChangeArrowheads="1"/>
            </p:cNvSpPr>
            <p:nvPr/>
          </p:nvSpPr>
          <p:spPr bwMode="auto">
            <a:xfrm>
              <a:off x="5316761" y="4309258"/>
              <a:ext cx="333742" cy="954108"/>
            </a:xfrm>
            <a:prstGeom prst="rect">
              <a:avLst/>
            </a:prstGeom>
            <a:solidFill>
              <a:schemeClr val="accent1"/>
            </a:solidFill>
            <a:ln w="12700">
              <a:solidFill>
                <a:schemeClr val="tx1"/>
              </a:solidFill>
              <a:miter lim="800000"/>
              <a:headEnd/>
              <a:tailEnd type="none" w="lg" len="med"/>
            </a:ln>
          </p:spPr>
          <p:txBody>
            <a:bodyPr wrap="none" anchor="ctr">
              <a:spAutoFit/>
            </a:bodyPr>
            <a:lstStyle/>
            <a:p>
              <a:pPr algn="ctr">
                <a:lnSpc>
                  <a:spcPct val="75000"/>
                </a:lnSpc>
              </a:pPr>
              <a:r>
                <a:rPr lang="en-US"/>
                <a:t>S</a:t>
              </a:r>
            </a:p>
            <a:p>
              <a:pPr algn="ctr">
                <a:lnSpc>
                  <a:spcPct val="75000"/>
                </a:lnSpc>
              </a:pPr>
              <a:r>
                <a:rPr lang="en-US"/>
                <a:t>Y</a:t>
              </a:r>
            </a:p>
            <a:p>
              <a:pPr algn="ctr">
                <a:lnSpc>
                  <a:spcPct val="75000"/>
                </a:lnSpc>
              </a:pPr>
              <a:r>
                <a:rPr lang="en-US"/>
                <a:t>N</a:t>
              </a:r>
            </a:p>
          </p:txBody>
        </p:sp>
        <p:sp>
          <p:nvSpPr>
            <p:cNvPr id="27664" name="Rectangle 16"/>
            <p:cNvSpPr>
              <a:spLocks noChangeArrowheads="1"/>
            </p:cNvSpPr>
            <p:nvPr/>
          </p:nvSpPr>
          <p:spPr bwMode="auto">
            <a:xfrm>
              <a:off x="5720796" y="4309258"/>
              <a:ext cx="333742" cy="954108"/>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lnSpc>
                  <a:spcPct val="75000"/>
                </a:lnSpc>
              </a:pPr>
              <a:r>
                <a:rPr lang="en-US"/>
                <a:t>F</a:t>
              </a:r>
            </a:p>
            <a:p>
              <a:pPr algn="ctr">
                <a:lnSpc>
                  <a:spcPct val="75000"/>
                </a:lnSpc>
              </a:pPr>
              <a:r>
                <a:rPr lang="en-US"/>
                <a:t>I</a:t>
              </a:r>
            </a:p>
            <a:p>
              <a:pPr algn="ctr">
                <a:lnSpc>
                  <a:spcPct val="75000"/>
                </a:lnSpc>
              </a:pPr>
              <a:r>
                <a:rPr lang="en-US"/>
                <a:t>N</a:t>
              </a:r>
            </a:p>
          </p:txBody>
        </p:sp>
        <p:sp>
          <p:nvSpPr>
            <p:cNvPr id="27665" name="Right Brace 21"/>
            <p:cNvSpPr>
              <a:spLocks/>
            </p:cNvSpPr>
            <p:nvPr/>
          </p:nvSpPr>
          <p:spPr bwMode="auto">
            <a:xfrm>
              <a:off x="7010400" y="3248025"/>
              <a:ext cx="533400" cy="3305175"/>
            </a:xfrm>
            <a:prstGeom prst="rightBrace">
              <a:avLst>
                <a:gd name="adj1" fmla="val 8319"/>
                <a:gd name="adj2" fmla="val 50000"/>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27666" name="TextBox 22"/>
            <p:cNvSpPr txBox="1">
              <a:spLocks noChangeArrowheads="1"/>
            </p:cNvSpPr>
            <p:nvPr/>
          </p:nvSpPr>
          <p:spPr bwMode="auto">
            <a:xfrm>
              <a:off x="7620000" y="4705290"/>
              <a:ext cx="148853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800" b="1">
                  <a:latin typeface="Arial" charset="0"/>
                  <a:cs typeface="Arial" charset="0"/>
                </a:rPr>
                <a:t>TCP Header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sz="3600" dirty="0">
                <a:latin typeface="Tahoma" charset="0"/>
                <a:ea typeface="ＭＳ Ｐゴシック" charset="0"/>
                <a:cs typeface="ＭＳ Ｐゴシック" charset="0"/>
              </a:rPr>
              <a:t>Review: TCP Handshake</a:t>
            </a:r>
          </a:p>
        </p:txBody>
      </p:sp>
      <p:grpSp>
        <p:nvGrpSpPr>
          <p:cNvPr id="27" name="Group 26"/>
          <p:cNvGrpSpPr/>
          <p:nvPr/>
        </p:nvGrpSpPr>
        <p:grpSpPr>
          <a:xfrm>
            <a:off x="1299246" y="1200150"/>
            <a:ext cx="5737682" cy="2942442"/>
            <a:chOff x="1603545" y="1085850"/>
            <a:chExt cx="6704756" cy="3429000"/>
          </a:xfrm>
        </p:grpSpPr>
        <p:sp>
          <p:nvSpPr>
            <p:cNvPr id="28675" name="Line 3"/>
            <p:cNvSpPr>
              <a:spLocks noChangeShapeType="1"/>
            </p:cNvSpPr>
            <p:nvPr/>
          </p:nvSpPr>
          <p:spPr bwMode="auto">
            <a:xfrm>
              <a:off x="1784350" y="1771650"/>
              <a:ext cx="4114800" cy="5715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sz="1200"/>
            </a:p>
          </p:txBody>
        </p:sp>
        <p:sp>
          <p:nvSpPr>
            <p:cNvPr id="28676" name="Line 4"/>
            <p:cNvSpPr>
              <a:spLocks noChangeShapeType="1"/>
            </p:cNvSpPr>
            <p:nvPr/>
          </p:nvSpPr>
          <p:spPr bwMode="auto">
            <a:xfrm>
              <a:off x="1784350" y="3543300"/>
              <a:ext cx="4114800" cy="5715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sz="1200"/>
            </a:p>
          </p:txBody>
        </p:sp>
        <p:sp>
          <p:nvSpPr>
            <p:cNvPr id="28677" name="Line 5"/>
            <p:cNvSpPr>
              <a:spLocks noChangeShapeType="1"/>
            </p:cNvSpPr>
            <p:nvPr/>
          </p:nvSpPr>
          <p:spPr bwMode="auto">
            <a:xfrm flipH="1">
              <a:off x="1784350" y="2800350"/>
              <a:ext cx="4114800" cy="40005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sz="1200"/>
            </a:p>
          </p:txBody>
        </p:sp>
        <p:sp>
          <p:nvSpPr>
            <p:cNvPr id="28678" name="Text Box 6"/>
            <p:cNvSpPr txBox="1">
              <a:spLocks noChangeArrowheads="1"/>
            </p:cNvSpPr>
            <p:nvPr/>
          </p:nvSpPr>
          <p:spPr bwMode="auto">
            <a:xfrm>
              <a:off x="1603545" y="1085850"/>
              <a:ext cx="360027" cy="39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1600"/>
                <a:t>C</a:t>
              </a:r>
            </a:p>
          </p:txBody>
        </p:sp>
        <p:sp>
          <p:nvSpPr>
            <p:cNvPr id="28679" name="Text Box 7"/>
            <p:cNvSpPr txBox="1">
              <a:spLocks noChangeArrowheads="1"/>
            </p:cNvSpPr>
            <p:nvPr/>
          </p:nvSpPr>
          <p:spPr bwMode="auto">
            <a:xfrm>
              <a:off x="5723963" y="1126331"/>
              <a:ext cx="348788" cy="39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1600"/>
                <a:t>S</a:t>
              </a:r>
            </a:p>
          </p:txBody>
        </p:sp>
        <p:sp>
          <p:nvSpPr>
            <p:cNvPr id="28680" name="Text Box 8"/>
            <p:cNvSpPr txBox="1">
              <a:spLocks noChangeArrowheads="1"/>
            </p:cNvSpPr>
            <p:nvPr/>
          </p:nvSpPr>
          <p:spPr bwMode="auto">
            <a:xfrm>
              <a:off x="3111582" y="1600200"/>
              <a:ext cx="798352" cy="39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1600" b="1"/>
                <a:t>SYN</a:t>
              </a:r>
              <a:r>
                <a:rPr lang="en-US" sz="1600"/>
                <a:t>:</a:t>
              </a:r>
              <a:endParaRPr lang="en-US" sz="1600" baseline="-25000"/>
            </a:p>
          </p:txBody>
        </p:sp>
        <p:sp>
          <p:nvSpPr>
            <p:cNvPr id="28681" name="Text Box 9"/>
            <p:cNvSpPr txBox="1">
              <a:spLocks noChangeArrowheads="1"/>
            </p:cNvSpPr>
            <p:nvPr/>
          </p:nvSpPr>
          <p:spPr bwMode="auto">
            <a:xfrm>
              <a:off x="2260311" y="2457450"/>
              <a:ext cx="1427741" cy="39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1600" b="1"/>
                <a:t>SYN/ACK</a:t>
              </a:r>
              <a:r>
                <a:rPr lang="en-US" sz="1600"/>
                <a:t>:</a:t>
              </a:r>
              <a:endParaRPr lang="en-US" sz="1600" baseline="-25000"/>
            </a:p>
          </p:txBody>
        </p:sp>
        <p:sp>
          <p:nvSpPr>
            <p:cNvPr id="28682" name="Text Box 10"/>
            <p:cNvSpPr txBox="1">
              <a:spLocks noChangeArrowheads="1"/>
            </p:cNvSpPr>
            <p:nvPr/>
          </p:nvSpPr>
          <p:spPr bwMode="auto">
            <a:xfrm>
              <a:off x="3415366" y="3429000"/>
              <a:ext cx="790859" cy="39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1600" b="1"/>
                <a:t>ACK</a:t>
              </a:r>
              <a:r>
                <a:rPr lang="en-US" sz="1600"/>
                <a:t>:</a:t>
              </a:r>
              <a:endParaRPr lang="en-US" sz="1600" baseline="-25000"/>
            </a:p>
          </p:txBody>
        </p:sp>
        <p:sp>
          <p:nvSpPr>
            <p:cNvPr id="28683" name="Line 11"/>
            <p:cNvSpPr>
              <a:spLocks noChangeShapeType="1"/>
            </p:cNvSpPr>
            <p:nvPr/>
          </p:nvSpPr>
          <p:spPr bwMode="auto">
            <a:xfrm>
              <a:off x="5942013" y="2628900"/>
              <a:ext cx="0" cy="148590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txBody>
            <a:bodyPr anchor="ctr"/>
            <a:lstStyle/>
            <a:p>
              <a:endParaRPr lang="en-US" sz="1200"/>
            </a:p>
          </p:txBody>
        </p:sp>
        <p:sp>
          <p:nvSpPr>
            <p:cNvPr id="28684" name="Line 12"/>
            <p:cNvSpPr>
              <a:spLocks noChangeShapeType="1"/>
            </p:cNvSpPr>
            <p:nvPr/>
          </p:nvSpPr>
          <p:spPr bwMode="auto">
            <a:xfrm>
              <a:off x="5942013" y="4114800"/>
              <a:ext cx="0" cy="40005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sz="1200"/>
            </a:p>
          </p:txBody>
        </p:sp>
        <p:sp>
          <p:nvSpPr>
            <p:cNvPr id="28685" name="Line 13"/>
            <p:cNvSpPr>
              <a:spLocks noChangeShapeType="1"/>
            </p:cNvSpPr>
            <p:nvPr/>
          </p:nvSpPr>
          <p:spPr bwMode="auto">
            <a:xfrm>
              <a:off x="1784350" y="1771650"/>
              <a:ext cx="0" cy="142875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txBody>
            <a:bodyPr anchor="ctr"/>
            <a:lstStyle/>
            <a:p>
              <a:endParaRPr lang="en-US" sz="1200"/>
            </a:p>
          </p:txBody>
        </p:sp>
        <p:sp>
          <p:nvSpPr>
            <p:cNvPr id="28686" name="Line 14"/>
            <p:cNvSpPr>
              <a:spLocks noChangeShapeType="1"/>
            </p:cNvSpPr>
            <p:nvPr/>
          </p:nvSpPr>
          <p:spPr bwMode="auto">
            <a:xfrm>
              <a:off x="1784350" y="3543300"/>
              <a:ext cx="0" cy="97155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sz="1200"/>
            </a:p>
          </p:txBody>
        </p:sp>
        <p:sp>
          <p:nvSpPr>
            <p:cNvPr id="28687" name="Line 15"/>
            <p:cNvSpPr>
              <a:spLocks noChangeShapeType="1"/>
            </p:cNvSpPr>
            <p:nvPr/>
          </p:nvSpPr>
          <p:spPr bwMode="auto">
            <a:xfrm>
              <a:off x="1784350" y="3200400"/>
              <a:ext cx="0" cy="342900"/>
            </a:xfrm>
            <a:prstGeom prst="line">
              <a:avLst/>
            </a:prstGeom>
            <a:noFill/>
            <a:ln w="762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sz="1200"/>
            </a:p>
          </p:txBody>
        </p:sp>
        <p:sp>
          <p:nvSpPr>
            <p:cNvPr id="28688" name="Line 16"/>
            <p:cNvSpPr>
              <a:spLocks noChangeShapeType="1"/>
            </p:cNvSpPr>
            <p:nvPr/>
          </p:nvSpPr>
          <p:spPr bwMode="auto">
            <a:xfrm>
              <a:off x="5942013" y="1543050"/>
              <a:ext cx="0" cy="800100"/>
            </a:xfrm>
            <a:prstGeom prst="line">
              <a:avLst/>
            </a:prstGeom>
            <a:noFill/>
            <a:ln w="76200">
              <a:solidFill>
                <a:schemeClr val="bg2"/>
              </a:solidFill>
              <a:round/>
              <a:headEnd/>
              <a:tailEnd/>
            </a:ln>
            <a:extLst>
              <a:ext uri="{909E8E84-426E-40dd-AFC4-6F175D3DCCD1}">
                <a14:hiddenFill xmlns:a14="http://schemas.microsoft.com/office/drawing/2010/main" xmlns="">
                  <a:noFill/>
                </a14:hiddenFill>
              </a:ext>
            </a:extLst>
          </p:spPr>
          <p:txBody>
            <a:bodyPr anchor="ctr"/>
            <a:lstStyle/>
            <a:p>
              <a:endParaRPr lang="en-US" sz="1200"/>
            </a:p>
          </p:txBody>
        </p:sp>
        <p:sp>
          <p:nvSpPr>
            <p:cNvPr id="28689" name="Line 17"/>
            <p:cNvSpPr>
              <a:spLocks noChangeShapeType="1"/>
            </p:cNvSpPr>
            <p:nvPr/>
          </p:nvSpPr>
          <p:spPr bwMode="auto">
            <a:xfrm>
              <a:off x="1784350" y="1485900"/>
              <a:ext cx="0" cy="285750"/>
            </a:xfrm>
            <a:prstGeom prst="line">
              <a:avLst/>
            </a:prstGeom>
            <a:noFill/>
            <a:ln w="76200">
              <a:solidFill>
                <a:schemeClr val="bg2"/>
              </a:solidFill>
              <a:round/>
              <a:headEnd/>
              <a:tailEnd/>
            </a:ln>
            <a:extLst>
              <a:ext uri="{909E8E84-426E-40dd-AFC4-6F175D3DCCD1}">
                <a14:hiddenFill xmlns:a14="http://schemas.microsoft.com/office/drawing/2010/main" xmlns="">
                  <a:noFill/>
                </a14:hiddenFill>
              </a:ext>
            </a:extLst>
          </p:spPr>
          <p:txBody>
            <a:bodyPr anchor="ctr"/>
            <a:lstStyle/>
            <a:p>
              <a:endParaRPr lang="en-US" sz="1200"/>
            </a:p>
          </p:txBody>
        </p:sp>
        <p:sp>
          <p:nvSpPr>
            <p:cNvPr id="28690" name="Line 18"/>
            <p:cNvSpPr>
              <a:spLocks noChangeShapeType="1"/>
            </p:cNvSpPr>
            <p:nvPr/>
          </p:nvSpPr>
          <p:spPr bwMode="auto">
            <a:xfrm>
              <a:off x="5942013" y="2343150"/>
              <a:ext cx="0" cy="305991"/>
            </a:xfrm>
            <a:prstGeom prst="line">
              <a:avLst/>
            </a:prstGeom>
            <a:noFill/>
            <a:ln w="762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sz="1200"/>
            </a:p>
          </p:txBody>
        </p:sp>
        <p:sp>
          <p:nvSpPr>
            <p:cNvPr id="28691" name="Text Box 19"/>
            <p:cNvSpPr txBox="1">
              <a:spLocks noChangeArrowheads="1"/>
            </p:cNvSpPr>
            <p:nvPr/>
          </p:nvSpPr>
          <p:spPr bwMode="auto">
            <a:xfrm>
              <a:off x="6215642" y="1657350"/>
              <a:ext cx="1156130" cy="39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1600" dirty="0">
                  <a:solidFill>
                    <a:srgbClr val="FFC000"/>
                  </a:solidFill>
                </a:rPr>
                <a:t>Listening</a:t>
              </a:r>
            </a:p>
          </p:txBody>
        </p:sp>
        <p:sp>
          <p:nvSpPr>
            <p:cNvPr id="28692" name="Text Box 20"/>
            <p:cNvSpPr txBox="1">
              <a:spLocks noChangeArrowheads="1"/>
            </p:cNvSpPr>
            <p:nvPr/>
          </p:nvSpPr>
          <p:spPr bwMode="auto">
            <a:xfrm>
              <a:off x="6299872" y="2400300"/>
              <a:ext cx="2008429" cy="39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1600" b="1">
                  <a:solidFill>
                    <a:schemeClr val="hlink"/>
                  </a:solidFill>
                </a:rPr>
                <a:t>Store SN</a:t>
              </a:r>
              <a:r>
                <a:rPr lang="en-US" sz="1600" b="1" baseline="-25000">
                  <a:solidFill>
                    <a:schemeClr val="hlink"/>
                  </a:solidFill>
                </a:rPr>
                <a:t>C </a:t>
              </a:r>
              <a:r>
                <a:rPr lang="en-US" sz="1600" b="1">
                  <a:solidFill>
                    <a:schemeClr val="hlink"/>
                  </a:solidFill>
                </a:rPr>
                <a:t>, SN</a:t>
              </a:r>
              <a:r>
                <a:rPr lang="en-US" sz="1600" b="1" baseline="-25000">
                  <a:solidFill>
                    <a:schemeClr val="hlink"/>
                  </a:solidFill>
                </a:rPr>
                <a:t>S</a:t>
              </a:r>
              <a:endParaRPr lang="en-US" sz="1600" b="1">
                <a:solidFill>
                  <a:schemeClr val="hlink"/>
                </a:solidFill>
              </a:endParaRPr>
            </a:p>
          </p:txBody>
        </p:sp>
        <p:sp>
          <p:nvSpPr>
            <p:cNvPr id="28693" name="Text Box 21"/>
            <p:cNvSpPr txBox="1">
              <a:spLocks noChangeArrowheads="1"/>
            </p:cNvSpPr>
            <p:nvPr/>
          </p:nvSpPr>
          <p:spPr bwMode="auto">
            <a:xfrm>
              <a:off x="6156080" y="3143251"/>
              <a:ext cx="683114" cy="39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1600">
                  <a:solidFill>
                    <a:schemeClr val="accent2"/>
                  </a:solidFill>
                </a:rPr>
                <a:t>Wait</a:t>
              </a:r>
            </a:p>
          </p:txBody>
        </p:sp>
        <p:sp>
          <p:nvSpPr>
            <p:cNvPr id="28694" name="Text Box 22"/>
            <p:cNvSpPr txBox="1">
              <a:spLocks noChangeArrowheads="1"/>
            </p:cNvSpPr>
            <p:nvPr/>
          </p:nvSpPr>
          <p:spPr bwMode="auto">
            <a:xfrm>
              <a:off x="6204611" y="4114801"/>
              <a:ext cx="1403616" cy="394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1600"/>
                <a:t>Established</a:t>
              </a:r>
            </a:p>
          </p:txBody>
        </p:sp>
        <p:sp>
          <p:nvSpPr>
            <p:cNvPr id="28695" name="Text Box 23"/>
            <p:cNvSpPr txBox="1">
              <a:spLocks noChangeArrowheads="1"/>
            </p:cNvSpPr>
            <p:nvPr/>
          </p:nvSpPr>
          <p:spPr bwMode="auto">
            <a:xfrm>
              <a:off x="3895725" y="1509713"/>
              <a:ext cx="1263052" cy="609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400"/>
                <a:t>SN</a:t>
              </a:r>
              <a:r>
                <a:rPr lang="en-US" sz="1400" baseline="-25000"/>
                <a:t>C</a:t>
              </a:r>
              <a:r>
                <a:rPr lang="en-US" sz="1400">
                  <a:sym typeface="Symbol" charset="0"/>
                </a:rPr>
                <a:t></a:t>
              </a:r>
              <a:r>
                <a:rPr lang="en-US" sz="1400"/>
                <a:t>rand</a:t>
              </a:r>
              <a:r>
                <a:rPr lang="en-US" sz="1400" baseline="-25000"/>
                <a:t>C</a:t>
              </a:r>
              <a:endParaRPr lang="en-US" sz="1400"/>
            </a:p>
            <a:p>
              <a:pPr eaLnBrk="1" hangingPunct="1"/>
              <a:r>
                <a:rPr lang="en-US" sz="1400"/>
                <a:t>AN</a:t>
              </a:r>
              <a:r>
                <a:rPr lang="en-US" sz="1400" baseline="-25000"/>
                <a:t>C</a:t>
              </a:r>
              <a:r>
                <a:rPr lang="en-US" sz="1400">
                  <a:sym typeface="Symbol" charset="0"/>
                </a:rPr>
                <a:t></a:t>
              </a:r>
              <a:r>
                <a:rPr lang="en-US" sz="1400"/>
                <a:t>0</a:t>
              </a:r>
            </a:p>
          </p:txBody>
        </p:sp>
        <p:sp>
          <p:nvSpPr>
            <p:cNvPr id="28696" name="Text Box 24"/>
            <p:cNvSpPr txBox="1">
              <a:spLocks noChangeArrowheads="1"/>
            </p:cNvSpPr>
            <p:nvPr/>
          </p:nvSpPr>
          <p:spPr bwMode="auto">
            <a:xfrm>
              <a:off x="3751264" y="2344343"/>
              <a:ext cx="1251813" cy="609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400"/>
                <a:t>SN</a:t>
              </a:r>
              <a:r>
                <a:rPr lang="en-US" sz="1400" baseline="-25000"/>
                <a:t>S</a:t>
              </a:r>
              <a:r>
                <a:rPr lang="en-US" sz="1400">
                  <a:sym typeface="Symbol" charset="0"/>
                </a:rPr>
                <a:t></a:t>
              </a:r>
              <a:r>
                <a:rPr lang="en-US" sz="1400"/>
                <a:t>rand</a:t>
              </a:r>
              <a:r>
                <a:rPr lang="en-US" sz="1400" baseline="-25000"/>
                <a:t>S</a:t>
              </a:r>
              <a:endParaRPr lang="en-US" sz="1400"/>
            </a:p>
            <a:p>
              <a:pPr eaLnBrk="1" hangingPunct="1"/>
              <a:r>
                <a:rPr lang="en-US" sz="1400"/>
                <a:t>AN</a:t>
              </a:r>
              <a:r>
                <a:rPr lang="en-US" sz="1400" baseline="-25000"/>
                <a:t>S</a:t>
              </a:r>
              <a:r>
                <a:rPr lang="en-US" sz="1400">
                  <a:sym typeface="Symbol" charset="0"/>
                </a:rPr>
                <a:t></a:t>
              </a:r>
              <a:r>
                <a:rPr lang="en-US" sz="1400"/>
                <a:t>SN</a:t>
              </a:r>
              <a:r>
                <a:rPr lang="en-US" sz="1400" baseline="-25000"/>
                <a:t>C</a:t>
              </a:r>
              <a:endParaRPr lang="en-US" sz="1400"/>
            </a:p>
          </p:txBody>
        </p:sp>
        <p:sp>
          <p:nvSpPr>
            <p:cNvPr id="28697" name="Text Box 25"/>
            <p:cNvSpPr txBox="1">
              <a:spLocks noChangeArrowheads="1"/>
            </p:cNvSpPr>
            <p:nvPr/>
          </p:nvSpPr>
          <p:spPr bwMode="auto">
            <a:xfrm>
              <a:off x="4208464" y="3315892"/>
              <a:ext cx="1287254" cy="609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400"/>
                <a:t>SN</a:t>
              </a:r>
              <a:r>
                <a:rPr lang="en-US" sz="1400">
                  <a:sym typeface="Symbol" charset="0"/>
                </a:rPr>
                <a:t></a:t>
              </a:r>
              <a:r>
                <a:rPr lang="en-US" sz="1400"/>
                <a:t>SN</a:t>
              </a:r>
              <a:r>
                <a:rPr lang="en-US" sz="1400" baseline="-25000"/>
                <a:t>C</a:t>
              </a:r>
              <a:r>
                <a:rPr lang="en-US" sz="1400"/>
                <a:t>+1</a:t>
              </a:r>
            </a:p>
            <a:p>
              <a:pPr eaLnBrk="1" hangingPunct="1"/>
              <a:r>
                <a:rPr lang="en-US" sz="1400"/>
                <a:t>AN</a:t>
              </a:r>
              <a:r>
                <a:rPr lang="en-US" sz="1400">
                  <a:sym typeface="Symbol" charset="0"/>
                </a:rPr>
                <a:t></a:t>
              </a:r>
              <a:r>
                <a:rPr lang="en-US" sz="1400"/>
                <a:t>SN</a:t>
              </a:r>
              <a:r>
                <a:rPr lang="en-US" sz="1400" baseline="-25000"/>
                <a:t>S</a:t>
              </a:r>
              <a:endParaRPr lang="en-US" sz="1400"/>
            </a:p>
          </p:txBody>
        </p:sp>
      </p:grpSp>
      <p:sp>
        <p:nvSpPr>
          <p:cNvPr id="28698" name="TextBox 26"/>
          <p:cNvSpPr txBox="1">
            <a:spLocks noChangeArrowheads="1"/>
          </p:cNvSpPr>
          <p:nvPr/>
        </p:nvSpPr>
        <p:spPr bwMode="auto">
          <a:xfrm>
            <a:off x="0" y="4248150"/>
            <a:ext cx="9144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600" dirty="0"/>
              <a:t>Received packets with SN too far out of window are dropped</a:t>
            </a:r>
          </a:p>
          <a:p>
            <a:pPr eaLnBrk="1" hangingPunct="1"/>
            <a:r>
              <a:rPr lang="en-US" sz="1600" dirty="0"/>
              <a:t>http://packetlife.net/blog/2010/jun/7/understanding-tcp-sequence-acknowledgment-numbers</a:t>
            </a:r>
            <a:r>
              <a:rPr lang="en-US" sz="2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z="3600" dirty="0">
                <a:latin typeface="Tahoma" charset="0"/>
                <a:ea typeface="ＭＳ Ｐゴシック" charset="0"/>
                <a:cs typeface="ＭＳ Ｐゴシック" charset="0"/>
              </a:rPr>
              <a:t>Basic Security Problems</a:t>
            </a:r>
          </a:p>
        </p:txBody>
      </p:sp>
      <p:sp>
        <p:nvSpPr>
          <p:cNvPr id="29699" name="Rectangle 3" descr="Rectangle: Click to edit Master text styles&#10;Second level&#10;Third level&#10;Fourth level&#10;Fifth level"/>
          <p:cNvSpPr>
            <a:spLocks noGrp="1" noChangeArrowheads="1"/>
          </p:cNvSpPr>
          <p:nvPr>
            <p:ph type="body" idx="1"/>
          </p:nvPr>
        </p:nvSpPr>
        <p:spPr>
          <a:xfrm>
            <a:off x="685800" y="1200150"/>
            <a:ext cx="8077200" cy="3486150"/>
          </a:xfrm>
        </p:spPr>
        <p:txBody>
          <a:bodyPr>
            <a:noAutofit/>
          </a:bodyPr>
          <a:lstStyle/>
          <a:p>
            <a:pPr eaLnBrk="1" hangingPunct="1">
              <a:buFont typeface="Wingdings" charset="0"/>
              <a:buNone/>
            </a:pPr>
            <a:r>
              <a:rPr lang="en-US" sz="2000" dirty="0">
                <a:latin typeface="Tahoma" charset="0"/>
                <a:ea typeface="ＭＳ Ｐゴシック" charset="0"/>
                <a:cs typeface="ＭＳ Ｐゴシック" charset="0"/>
              </a:rPr>
              <a:t>1.  Network packets pass by untrusted hosts</a:t>
            </a:r>
          </a:p>
          <a:p>
            <a:pPr lvl="1" eaLnBrk="1" hangingPunct="1"/>
            <a:r>
              <a:rPr lang="en-US" sz="1800" dirty="0">
                <a:latin typeface="Tahoma" charset="0"/>
                <a:ea typeface="ＭＳ Ｐゴシック" charset="0"/>
              </a:rPr>
              <a:t>Eavesdropping, packet sniffing</a:t>
            </a:r>
          </a:p>
          <a:p>
            <a:pPr lvl="1" eaLnBrk="1" hangingPunct="1"/>
            <a:r>
              <a:rPr lang="en-US" sz="1800" dirty="0">
                <a:latin typeface="Tahoma" charset="0"/>
                <a:ea typeface="ＭＳ Ｐゴシック" charset="0"/>
              </a:rPr>
              <a:t>Especially easy when attacker controls a  machine close to victim   (e.g. </a:t>
            </a:r>
            <a:r>
              <a:rPr lang="en-US" sz="1800" dirty="0" err="1">
                <a:latin typeface="Tahoma" charset="0"/>
                <a:ea typeface="ＭＳ Ｐゴシック" charset="0"/>
              </a:rPr>
              <a:t>WiFi</a:t>
            </a:r>
            <a:r>
              <a:rPr lang="en-US" sz="1800" dirty="0">
                <a:latin typeface="Tahoma" charset="0"/>
                <a:ea typeface="ＭＳ Ｐゴシック" charset="0"/>
              </a:rPr>
              <a:t> routers)</a:t>
            </a:r>
          </a:p>
          <a:p>
            <a:pPr eaLnBrk="1" hangingPunct="1"/>
            <a:endParaRPr lang="en-US" sz="2000" dirty="0">
              <a:latin typeface="Tahoma" charset="0"/>
              <a:ea typeface="ＭＳ Ｐゴシック" charset="0"/>
              <a:cs typeface="ＭＳ Ｐゴシック" charset="0"/>
            </a:endParaRPr>
          </a:p>
          <a:p>
            <a:pPr eaLnBrk="1" hangingPunct="1">
              <a:buFont typeface="Wingdings" charset="0"/>
              <a:buNone/>
            </a:pPr>
            <a:r>
              <a:rPr lang="en-US" sz="2000" dirty="0">
                <a:latin typeface="Tahoma" charset="0"/>
                <a:ea typeface="ＭＳ Ｐゴシック" charset="0"/>
                <a:cs typeface="ＭＳ Ｐゴシック" charset="0"/>
              </a:rPr>
              <a:t>2.  TCP state easily obtained by eavesdropping</a:t>
            </a:r>
          </a:p>
          <a:p>
            <a:pPr lvl="1" eaLnBrk="1" hangingPunct="1"/>
            <a:r>
              <a:rPr lang="en-US" sz="1800" dirty="0">
                <a:latin typeface="Tahoma" charset="0"/>
                <a:ea typeface="ＭＳ Ｐゴシック" charset="0"/>
              </a:rPr>
              <a:t>Enables spoofing and session hijacking</a:t>
            </a:r>
          </a:p>
          <a:p>
            <a:pPr lvl="1" eaLnBrk="1" hangingPunct="1"/>
            <a:endParaRPr lang="en-US" sz="1800" dirty="0">
              <a:latin typeface="Tahoma" charset="0"/>
              <a:ea typeface="ＭＳ Ｐゴシック" charset="0"/>
            </a:endParaRPr>
          </a:p>
          <a:p>
            <a:pPr eaLnBrk="1" hangingPunct="1">
              <a:buFont typeface="Wingdings" charset="0"/>
              <a:buNone/>
            </a:pPr>
            <a:r>
              <a:rPr lang="en-US" sz="2000" dirty="0">
                <a:latin typeface="Tahoma" charset="0"/>
                <a:ea typeface="ＭＳ Ｐゴシック" charset="0"/>
                <a:cs typeface="ＭＳ Ｐゴシック" charset="0"/>
              </a:rPr>
              <a:t>3.  Denial of Service (</a:t>
            </a:r>
            <a:r>
              <a:rPr lang="en-US" sz="2000" dirty="0" err="1">
                <a:latin typeface="Tahoma" charset="0"/>
                <a:ea typeface="ＭＳ Ｐゴシック" charset="0"/>
                <a:cs typeface="ＭＳ Ｐゴシック" charset="0"/>
              </a:rPr>
              <a:t>DoS</a:t>
            </a:r>
            <a:r>
              <a:rPr lang="en-US" sz="2000" dirty="0">
                <a:latin typeface="Tahoma" charset="0"/>
                <a:ea typeface="ＭＳ Ｐゴシック" charset="0"/>
                <a:cs typeface="ＭＳ Ｐゴシック" charset="0"/>
              </a:rPr>
              <a:t>) vulnerabilities</a:t>
            </a:r>
          </a:p>
          <a:p>
            <a:pPr lvl="1"/>
            <a:r>
              <a:rPr lang="en-US" sz="1600" dirty="0" err="1">
                <a:latin typeface="Tahoma" charset="0"/>
                <a:ea typeface="ＭＳ Ｐゴシック" charset="0"/>
                <a:cs typeface="ＭＳ Ｐゴシック" charset="0"/>
              </a:rPr>
              <a:t>DDoS</a:t>
            </a:r>
            <a:endParaRPr lang="en-US" sz="1600" dirty="0">
              <a:latin typeface="Tahoma" charset="0"/>
              <a:ea typeface="ＭＳ Ｐゴシック" charset="0"/>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57150"/>
            <a:ext cx="7772400" cy="685800"/>
          </a:xfrm>
        </p:spPr>
        <p:txBody>
          <a:bodyPr/>
          <a:lstStyle/>
          <a:p>
            <a:pPr eaLnBrk="1" hangingPunct="1"/>
            <a:r>
              <a:rPr lang="en-US" sz="3200" dirty="0">
                <a:latin typeface="Tahoma" charset="0"/>
                <a:ea typeface="ＭＳ Ｐゴシック" charset="0"/>
                <a:cs typeface="ＭＳ Ｐゴシック" charset="0"/>
              </a:rPr>
              <a:t>Why random initial sequence numbers? </a:t>
            </a:r>
          </a:p>
        </p:txBody>
      </p:sp>
      <p:sp>
        <p:nvSpPr>
          <p:cNvPr id="31747" name="Rectangle 3" descr="Rectangle: Click to edit Master text styles&#10;Second level&#10;Third level&#10;Fourth level&#10;Fifth level"/>
          <p:cNvSpPr>
            <a:spLocks noGrp="1" noChangeArrowheads="1"/>
          </p:cNvSpPr>
          <p:nvPr>
            <p:ph type="body" idx="1"/>
          </p:nvPr>
        </p:nvSpPr>
        <p:spPr>
          <a:xfrm>
            <a:off x="304800" y="742950"/>
            <a:ext cx="8534400" cy="1600200"/>
          </a:xfrm>
        </p:spPr>
        <p:txBody>
          <a:bodyPr>
            <a:normAutofit/>
          </a:bodyPr>
          <a:lstStyle/>
          <a:p>
            <a:pPr marL="0" indent="0" eaLnBrk="1" hangingPunct="1">
              <a:spcBef>
                <a:spcPts val="3000"/>
              </a:spcBef>
              <a:buNone/>
            </a:pPr>
            <a:r>
              <a:rPr lang="en-US" sz="2000" dirty="0">
                <a:latin typeface="Tahoma" charset="0"/>
                <a:ea typeface="ＭＳ Ｐゴシック" charset="0"/>
                <a:cs typeface="ＭＳ Ｐゴシック" charset="0"/>
              </a:rPr>
              <a:t>Suppose initial seq. numbers  (SN</a:t>
            </a:r>
            <a:r>
              <a:rPr lang="en-US" sz="2000" baseline="-25000" dirty="0">
                <a:latin typeface="Tahoma" charset="0"/>
                <a:ea typeface="ＭＳ Ｐゴシック" charset="0"/>
                <a:cs typeface="ＭＳ Ｐゴシック" charset="0"/>
              </a:rPr>
              <a:t>C </a:t>
            </a:r>
            <a:r>
              <a:rPr lang="en-US" sz="2000" dirty="0">
                <a:latin typeface="Tahoma" charset="0"/>
                <a:ea typeface="ＭＳ Ｐゴシック" charset="0"/>
                <a:cs typeface="ＭＳ Ｐゴシック" charset="0"/>
              </a:rPr>
              <a:t>, SN</a:t>
            </a:r>
            <a:r>
              <a:rPr lang="en-US" sz="2000" baseline="-25000" dirty="0">
                <a:latin typeface="Tahoma" charset="0"/>
                <a:ea typeface="ＭＳ Ｐゴシック" charset="0"/>
                <a:cs typeface="ＭＳ Ｐゴシック" charset="0"/>
              </a:rPr>
              <a:t>S </a:t>
            </a:r>
            <a:r>
              <a:rPr lang="en-US" sz="2000" dirty="0">
                <a:latin typeface="Tahoma" charset="0"/>
                <a:ea typeface="ＭＳ Ｐゴシック" charset="0"/>
                <a:cs typeface="ＭＳ Ｐゴシック" charset="0"/>
              </a:rPr>
              <a:t>)</a:t>
            </a:r>
            <a:r>
              <a:rPr lang="en-US" sz="2000" baseline="-25000" dirty="0">
                <a:latin typeface="Tahoma" charset="0"/>
                <a:ea typeface="ＭＳ Ｐゴシック" charset="0"/>
                <a:cs typeface="ＭＳ Ｐゴシック" charset="0"/>
              </a:rPr>
              <a:t>  </a:t>
            </a:r>
            <a:r>
              <a:rPr lang="en-US" sz="2000" dirty="0">
                <a:latin typeface="Tahoma" charset="0"/>
                <a:ea typeface="ＭＳ Ｐゴシック" charset="0"/>
                <a:cs typeface="ＭＳ Ｐゴシック" charset="0"/>
              </a:rPr>
              <a:t>are predictable:</a:t>
            </a:r>
          </a:p>
          <a:p>
            <a:pPr lvl="1" eaLnBrk="1" hangingPunct="1">
              <a:spcBef>
                <a:spcPts val="1680"/>
              </a:spcBef>
            </a:pPr>
            <a:r>
              <a:rPr lang="en-US" sz="1800" dirty="0">
                <a:latin typeface="Tahoma" charset="0"/>
                <a:ea typeface="ＭＳ Ｐゴシック" charset="0"/>
              </a:rPr>
              <a:t>Attacker can create TCP session on behalf of forged source IP</a:t>
            </a:r>
          </a:p>
          <a:p>
            <a:pPr lvl="2" eaLnBrk="1" hangingPunct="1">
              <a:spcBef>
                <a:spcPts val="1080"/>
              </a:spcBef>
            </a:pPr>
            <a:r>
              <a:rPr lang="en-US" sz="2000" dirty="0">
                <a:solidFill>
                  <a:srgbClr val="869406"/>
                </a:solidFill>
                <a:latin typeface="Tahoma" charset="0"/>
                <a:ea typeface="ＭＳ Ｐゴシック" charset="0"/>
              </a:rPr>
              <a:t>Random seq. num. does not block attack, but makes it harder</a:t>
            </a:r>
          </a:p>
        </p:txBody>
      </p:sp>
      <p:sp>
        <p:nvSpPr>
          <p:cNvPr id="31748" name="Rectangle 4"/>
          <p:cNvSpPr>
            <a:spLocks noChangeArrowheads="1"/>
          </p:cNvSpPr>
          <p:nvPr/>
        </p:nvSpPr>
        <p:spPr bwMode="auto">
          <a:xfrm>
            <a:off x="7543800" y="3083719"/>
            <a:ext cx="1295400" cy="742950"/>
          </a:xfrm>
          <a:prstGeom prst="rect">
            <a:avLst/>
          </a:prstGeom>
          <a:solidFill>
            <a:schemeClr val="accent1"/>
          </a:solidFill>
          <a:ln w="12700">
            <a:solidFill>
              <a:schemeClr val="tx1"/>
            </a:solidFill>
            <a:round/>
            <a:headEnd/>
            <a:tailEnd type="triangle" w="lg" len="med"/>
          </a:ln>
        </p:spPr>
        <p:txBody>
          <a:bodyPr wrap="none" anchor="ctr"/>
          <a:lstStyle/>
          <a:p>
            <a:pPr algn="ctr"/>
            <a:r>
              <a:rPr lang="en-US"/>
              <a:t>Victim</a:t>
            </a:r>
          </a:p>
        </p:txBody>
      </p:sp>
      <p:sp>
        <p:nvSpPr>
          <p:cNvPr id="31749" name="Rectangle 11"/>
          <p:cNvSpPr>
            <a:spLocks noChangeArrowheads="1"/>
          </p:cNvSpPr>
          <p:nvPr/>
        </p:nvSpPr>
        <p:spPr bwMode="auto">
          <a:xfrm>
            <a:off x="4114800" y="2914650"/>
            <a:ext cx="1295400" cy="2000250"/>
          </a:xfrm>
          <a:prstGeom prst="rect">
            <a:avLst/>
          </a:prstGeom>
          <a:solidFill>
            <a:schemeClr val="accent1"/>
          </a:solidFill>
          <a:ln w="12700">
            <a:solidFill>
              <a:schemeClr val="tx1"/>
            </a:solidFill>
            <a:round/>
            <a:headEnd/>
            <a:tailEnd type="triangle" w="lg" len="med"/>
          </a:ln>
        </p:spPr>
        <p:txBody>
          <a:bodyPr wrap="none" anchor="ctr"/>
          <a:lstStyle/>
          <a:p>
            <a:pPr algn="ctr"/>
            <a:r>
              <a:rPr lang="en-US"/>
              <a:t>Server</a:t>
            </a:r>
          </a:p>
        </p:txBody>
      </p:sp>
      <p:grpSp>
        <p:nvGrpSpPr>
          <p:cNvPr id="2" name="Group 19"/>
          <p:cNvGrpSpPr>
            <a:grpSpLocks/>
          </p:cNvGrpSpPr>
          <p:nvPr/>
        </p:nvGrpSpPr>
        <p:grpSpPr bwMode="auto">
          <a:xfrm>
            <a:off x="5410200" y="3168257"/>
            <a:ext cx="2133600" cy="738664"/>
            <a:chOff x="5181600" y="4224338"/>
            <a:chExt cx="2133600" cy="984885"/>
          </a:xfrm>
        </p:grpSpPr>
        <p:cxnSp>
          <p:nvCxnSpPr>
            <p:cNvPr id="31764" name="Straight Arrow Connector 13"/>
            <p:cNvCxnSpPr>
              <a:cxnSpLocks noChangeShapeType="1"/>
            </p:cNvCxnSpPr>
            <p:nvPr/>
          </p:nvCxnSpPr>
          <p:spPr bwMode="auto">
            <a:xfrm>
              <a:off x="5181600" y="4567238"/>
              <a:ext cx="2133600" cy="1587"/>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1765" name="TextBox 14"/>
            <p:cNvSpPr txBox="1">
              <a:spLocks noChangeArrowheads="1"/>
            </p:cNvSpPr>
            <p:nvPr/>
          </p:nvSpPr>
          <p:spPr bwMode="auto">
            <a:xfrm>
              <a:off x="5386388" y="4224338"/>
              <a:ext cx="1363065"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400" dirty="0"/>
                <a:t>SYN/ACK</a:t>
              </a:r>
              <a:br>
                <a:rPr lang="en-US" sz="1400" dirty="0"/>
              </a:br>
              <a:r>
                <a:rPr lang="en-US" sz="1400" dirty="0" err="1"/>
                <a:t>dstIP</a:t>
              </a:r>
              <a:r>
                <a:rPr lang="en-US" sz="1400" dirty="0"/>
                <a:t>=victim</a:t>
              </a:r>
            </a:p>
            <a:p>
              <a:pPr eaLnBrk="1" hangingPunct="1"/>
              <a:r>
                <a:rPr lang="en-US" sz="1400" dirty="0"/>
                <a:t>SN=server SN</a:t>
              </a:r>
              <a:r>
                <a:rPr lang="en-US" sz="1400" baseline="-25000" dirty="0"/>
                <a:t>S</a:t>
              </a:r>
            </a:p>
          </p:txBody>
        </p:sp>
      </p:grpSp>
      <p:grpSp>
        <p:nvGrpSpPr>
          <p:cNvPr id="3" name="Group 20"/>
          <p:cNvGrpSpPr>
            <a:grpSpLocks/>
          </p:cNvGrpSpPr>
          <p:nvPr/>
        </p:nvGrpSpPr>
        <p:grpSpPr bwMode="auto">
          <a:xfrm>
            <a:off x="1600200" y="3564729"/>
            <a:ext cx="2514600" cy="773253"/>
            <a:chOff x="1371600" y="4752978"/>
            <a:chExt cx="2514600" cy="1031005"/>
          </a:xfrm>
        </p:grpSpPr>
        <p:cxnSp>
          <p:nvCxnSpPr>
            <p:cNvPr id="31761" name="Straight Arrow Connector 20"/>
            <p:cNvCxnSpPr>
              <a:cxnSpLocks noChangeShapeType="1"/>
            </p:cNvCxnSpPr>
            <p:nvPr/>
          </p:nvCxnSpPr>
          <p:spPr bwMode="auto">
            <a:xfrm>
              <a:off x="1371600" y="5086350"/>
              <a:ext cx="2514600" cy="1588"/>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1762" name="TextBox 21"/>
            <p:cNvSpPr txBox="1">
              <a:spLocks noChangeArrowheads="1"/>
            </p:cNvSpPr>
            <p:nvPr/>
          </p:nvSpPr>
          <p:spPr bwMode="auto">
            <a:xfrm>
              <a:off x="1768475" y="4752978"/>
              <a:ext cx="505267" cy="410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400"/>
                <a:t>ACK</a:t>
              </a:r>
            </a:p>
          </p:txBody>
        </p:sp>
        <p:sp>
          <p:nvSpPr>
            <p:cNvPr id="31763" name="TextBox 22"/>
            <p:cNvSpPr txBox="1">
              <a:spLocks noChangeArrowheads="1"/>
            </p:cNvSpPr>
            <p:nvPr/>
          </p:nvSpPr>
          <p:spPr bwMode="auto">
            <a:xfrm>
              <a:off x="1447800" y="5086356"/>
              <a:ext cx="1620059" cy="6976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400"/>
                <a:t>srcIP=victim</a:t>
              </a:r>
            </a:p>
            <a:p>
              <a:pPr eaLnBrk="1" hangingPunct="1"/>
              <a:r>
                <a:rPr lang="en-US" sz="1400"/>
                <a:t>AN=predicted SN</a:t>
              </a:r>
              <a:r>
                <a:rPr lang="en-US" sz="1400" baseline="-25000"/>
                <a:t>S</a:t>
              </a:r>
            </a:p>
          </p:txBody>
        </p:sp>
      </p:grpSp>
      <p:grpSp>
        <p:nvGrpSpPr>
          <p:cNvPr id="4" name="Group 21"/>
          <p:cNvGrpSpPr>
            <a:grpSpLocks/>
          </p:cNvGrpSpPr>
          <p:nvPr/>
        </p:nvGrpSpPr>
        <p:grpSpPr bwMode="auto">
          <a:xfrm>
            <a:off x="1600200" y="4614864"/>
            <a:ext cx="2514600" cy="400110"/>
            <a:chOff x="1371600" y="6153150"/>
            <a:chExt cx="2514600" cy="533478"/>
          </a:xfrm>
        </p:grpSpPr>
        <p:cxnSp>
          <p:nvCxnSpPr>
            <p:cNvPr id="31759" name="Straight Arrow Connector 23"/>
            <p:cNvCxnSpPr>
              <a:cxnSpLocks noChangeShapeType="1"/>
            </p:cNvCxnSpPr>
            <p:nvPr/>
          </p:nvCxnSpPr>
          <p:spPr bwMode="auto">
            <a:xfrm>
              <a:off x="1371600" y="6229350"/>
              <a:ext cx="2514600" cy="1588"/>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1760" name="TextBox 24"/>
            <p:cNvSpPr txBox="1">
              <a:spLocks noChangeArrowheads="1"/>
            </p:cNvSpPr>
            <p:nvPr/>
          </p:nvSpPr>
          <p:spPr bwMode="auto">
            <a:xfrm>
              <a:off x="1768475" y="6153150"/>
              <a:ext cx="1290738" cy="533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command</a:t>
              </a:r>
            </a:p>
          </p:txBody>
        </p:sp>
      </p:grpSp>
      <p:sp>
        <p:nvSpPr>
          <p:cNvPr id="18448" name="TextBox 26"/>
          <p:cNvSpPr txBox="1">
            <a:spLocks noChangeArrowheads="1"/>
          </p:cNvSpPr>
          <p:nvPr/>
        </p:nvSpPr>
        <p:spPr bwMode="auto">
          <a:xfrm>
            <a:off x="5557838" y="4464844"/>
            <a:ext cx="2356735" cy="5847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600" dirty="0"/>
              <a:t>server thinks command </a:t>
            </a:r>
            <a:br>
              <a:rPr lang="en-US" sz="1600" dirty="0"/>
            </a:br>
            <a:r>
              <a:rPr lang="en-US" sz="1600" dirty="0"/>
              <a:t>is from victim IP </a:t>
            </a:r>
            <a:r>
              <a:rPr lang="en-US" sz="1600" dirty="0" err="1"/>
              <a:t>addr</a:t>
            </a:r>
            <a:endParaRPr lang="en-US" sz="1600" dirty="0"/>
          </a:p>
        </p:txBody>
      </p:sp>
      <p:sp>
        <p:nvSpPr>
          <p:cNvPr id="31754" name="Rectangle 3"/>
          <p:cNvSpPr>
            <a:spLocks noChangeArrowheads="1"/>
          </p:cNvSpPr>
          <p:nvPr/>
        </p:nvSpPr>
        <p:spPr bwMode="auto">
          <a:xfrm>
            <a:off x="304800" y="3028950"/>
            <a:ext cx="1295400" cy="1980010"/>
          </a:xfrm>
          <a:prstGeom prst="rect">
            <a:avLst/>
          </a:prstGeom>
          <a:solidFill>
            <a:schemeClr val="accent1"/>
          </a:solidFill>
          <a:ln w="12700">
            <a:solidFill>
              <a:schemeClr val="tx1"/>
            </a:solidFill>
            <a:round/>
            <a:headEnd/>
            <a:tailEnd type="triangle" w="lg" len="med"/>
          </a:ln>
        </p:spPr>
        <p:txBody>
          <a:bodyPr wrap="none" anchor="ctr"/>
          <a:lstStyle/>
          <a:p>
            <a:pPr algn="ctr"/>
            <a:r>
              <a:rPr lang="en-US"/>
              <a:t>attacker</a:t>
            </a:r>
          </a:p>
        </p:txBody>
      </p:sp>
      <p:grpSp>
        <p:nvGrpSpPr>
          <p:cNvPr id="5" name="Group 18"/>
          <p:cNvGrpSpPr>
            <a:grpSpLocks/>
          </p:cNvGrpSpPr>
          <p:nvPr/>
        </p:nvGrpSpPr>
        <p:grpSpPr bwMode="auto">
          <a:xfrm>
            <a:off x="1600200" y="2837260"/>
            <a:ext cx="2514600" cy="587396"/>
            <a:chOff x="1371600" y="3783014"/>
            <a:chExt cx="2514600" cy="783194"/>
          </a:xfrm>
        </p:grpSpPr>
        <p:sp>
          <p:nvSpPr>
            <p:cNvPr id="31756" name="TextBox 17"/>
            <p:cNvSpPr txBox="1">
              <a:spLocks noChangeArrowheads="1"/>
            </p:cNvSpPr>
            <p:nvPr/>
          </p:nvSpPr>
          <p:spPr bwMode="auto">
            <a:xfrm>
              <a:off x="1730375" y="3783014"/>
              <a:ext cx="971035" cy="451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600"/>
                <a:t>TCP SYN</a:t>
              </a:r>
            </a:p>
          </p:txBody>
        </p:sp>
        <p:sp>
          <p:nvSpPr>
            <p:cNvPr id="31757" name="TextBox 18"/>
            <p:cNvSpPr txBox="1">
              <a:spLocks noChangeArrowheads="1"/>
            </p:cNvSpPr>
            <p:nvPr/>
          </p:nvSpPr>
          <p:spPr bwMode="auto">
            <a:xfrm>
              <a:off x="1638300" y="4114803"/>
              <a:ext cx="1315360" cy="4514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600"/>
                <a:t>srcIP=victim</a:t>
              </a:r>
            </a:p>
          </p:txBody>
        </p:sp>
        <p:cxnSp>
          <p:nvCxnSpPr>
            <p:cNvPr id="31758" name="Straight Arrow Connector 29"/>
            <p:cNvCxnSpPr>
              <a:cxnSpLocks noChangeShapeType="1"/>
            </p:cNvCxnSpPr>
            <p:nvPr/>
          </p:nvCxnSpPr>
          <p:spPr bwMode="auto">
            <a:xfrm flipV="1">
              <a:off x="1371600" y="4111625"/>
              <a:ext cx="2514600" cy="3175"/>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xmlns="">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lide(fromLeft)">
                                      <p:cBhvr>
                                        <p:cTn id="16" dur="500"/>
                                        <p:tgtEl>
                                          <p:spTgt spid="3"/>
                                        </p:tgtEl>
                                      </p:cBhvr>
                                    </p:animEffect>
                                  </p:childTnLst>
                                </p:cTn>
                              </p:par>
                            </p:childTnLst>
                          </p:cTn>
                        </p:par>
                        <p:par>
                          <p:cTn id="17" fill="hold" nodeType="afterGroup">
                            <p:stCondLst>
                              <p:cond delay="500"/>
                            </p:stCondLst>
                            <p:childTnLst>
                              <p:par>
                                <p:cTn id="18" presetID="1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lide(fromLeft)">
                                      <p:cBhvr>
                                        <p:cTn id="20" dur="500"/>
                                        <p:tgtEl>
                                          <p:spTgt spid="4"/>
                                        </p:tgtEl>
                                      </p:cBhvr>
                                    </p:animEffec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18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3200" dirty="0">
                <a:latin typeface="Tahoma" charset="0"/>
                <a:ea typeface="ＭＳ Ｐゴシック" charset="0"/>
                <a:cs typeface="ＭＳ Ｐゴシック" charset="0"/>
              </a:rPr>
              <a:t>Example </a:t>
            </a:r>
            <a:r>
              <a:rPr lang="en-US" sz="3200" dirty="0" err="1">
                <a:latin typeface="Tahoma" charset="0"/>
                <a:ea typeface="ＭＳ Ｐゴシック" charset="0"/>
                <a:cs typeface="ＭＳ Ｐゴシック" charset="0"/>
              </a:rPr>
              <a:t>DoS</a:t>
            </a:r>
            <a:r>
              <a:rPr lang="en-US" sz="3200" dirty="0">
                <a:latin typeface="Tahoma" charset="0"/>
                <a:ea typeface="ＭＳ Ｐゴシック" charset="0"/>
                <a:cs typeface="ＭＳ Ｐゴシック" charset="0"/>
              </a:rPr>
              <a:t> vulnerability:  Reset</a:t>
            </a:r>
            <a:endParaRPr lang="en-US" sz="1800" dirty="0">
              <a:latin typeface="Tahoma" charset="0"/>
              <a:ea typeface="ＭＳ Ｐゴシック" charset="0"/>
              <a:cs typeface="ＭＳ Ｐゴシック" charset="0"/>
            </a:endParaRPr>
          </a:p>
        </p:txBody>
      </p:sp>
      <p:sp>
        <p:nvSpPr>
          <p:cNvPr id="33795" name="Rectangle 3" descr="Rectangle: Click to edit Master text styles&#10;Second level&#10;Third level&#10;Fourth level&#10;Fifth level"/>
          <p:cNvSpPr>
            <a:spLocks noGrp="1" noChangeArrowheads="1"/>
          </p:cNvSpPr>
          <p:nvPr>
            <p:ph type="body" idx="1"/>
          </p:nvPr>
        </p:nvSpPr>
        <p:spPr>
          <a:xfrm>
            <a:off x="304800" y="1085850"/>
            <a:ext cx="8610600" cy="3657600"/>
          </a:xfrm>
        </p:spPr>
        <p:txBody>
          <a:bodyPr>
            <a:noAutofit/>
          </a:bodyPr>
          <a:lstStyle/>
          <a:p>
            <a:pPr eaLnBrk="1" hangingPunct="1"/>
            <a:r>
              <a:rPr lang="en-US" sz="2000" dirty="0">
                <a:latin typeface="Tahoma" charset="0"/>
                <a:ea typeface="ＭＳ Ｐゴシック" charset="0"/>
                <a:cs typeface="ＭＳ Ｐゴシック" charset="0"/>
              </a:rPr>
              <a:t>Attacker sends a Reset packet to an open socket</a:t>
            </a:r>
          </a:p>
          <a:p>
            <a:pPr lvl="1" eaLnBrk="1" hangingPunct="1">
              <a:spcBef>
                <a:spcPts val="1776"/>
              </a:spcBef>
            </a:pPr>
            <a:r>
              <a:rPr lang="en-US" sz="1800" dirty="0">
                <a:latin typeface="Tahoma" charset="0"/>
                <a:ea typeface="ＭＳ Ｐゴシック" charset="0"/>
                <a:cs typeface="ＭＳ Ｐゴシック" charset="0"/>
              </a:rPr>
              <a:t>If correct SN</a:t>
            </a:r>
            <a:r>
              <a:rPr lang="en-US" sz="1800" baseline="-25000" dirty="0">
                <a:latin typeface="Tahoma" charset="0"/>
                <a:ea typeface="ＭＳ Ｐゴシック" charset="0"/>
                <a:cs typeface="ＭＳ Ｐゴシック" charset="0"/>
              </a:rPr>
              <a:t>S </a:t>
            </a:r>
            <a:r>
              <a:rPr lang="en-US" sz="1800" dirty="0">
                <a:latin typeface="Tahoma" charset="0"/>
                <a:ea typeface="ＭＳ Ｐゴシック" charset="0"/>
                <a:cs typeface="ＭＳ Ｐゴシック" charset="0"/>
              </a:rPr>
              <a:t>then connection will close   ⇒  </a:t>
            </a:r>
            <a:r>
              <a:rPr lang="en-US" sz="1800" dirty="0" err="1">
                <a:latin typeface="Tahoma" charset="0"/>
                <a:ea typeface="ＭＳ Ｐゴシック" charset="0"/>
                <a:cs typeface="ＭＳ Ｐゴシック" charset="0"/>
              </a:rPr>
              <a:t>DoS</a:t>
            </a:r>
            <a:r>
              <a:rPr lang="en-US" sz="1800" dirty="0">
                <a:latin typeface="Tahoma" charset="0"/>
                <a:ea typeface="ＭＳ Ｐゴシック" charset="0"/>
                <a:cs typeface="ＭＳ Ｐゴシック" charset="0"/>
              </a:rPr>
              <a:t> </a:t>
            </a:r>
          </a:p>
          <a:p>
            <a:pPr lvl="1" eaLnBrk="1" hangingPunct="1">
              <a:spcBef>
                <a:spcPts val="1776"/>
              </a:spcBef>
            </a:pPr>
            <a:r>
              <a:rPr lang="en-US" sz="1800" dirty="0">
                <a:latin typeface="Tahoma" charset="0"/>
                <a:ea typeface="ＭＳ Ｐゴシック" charset="0"/>
              </a:rPr>
              <a:t>Naively, success prob. is  1/2</a:t>
            </a:r>
            <a:r>
              <a:rPr lang="en-US" sz="1800" baseline="30000" dirty="0">
                <a:latin typeface="Tahoma" charset="0"/>
                <a:ea typeface="ＭＳ Ｐゴシック" charset="0"/>
              </a:rPr>
              <a:t>32</a:t>
            </a:r>
            <a:r>
              <a:rPr lang="en-US" sz="1800" dirty="0">
                <a:latin typeface="Tahoma" charset="0"/>
                <a:ea typeface="ＭＳ Ｐゴシック" charset="0"/>
              </a:rPr>
              <a:t>     (32-bit seq. #</a:t>
            </a:r>
            <a:r>
              <a:rPr lang="ja-JP" altLang="en-US" sz="1800" dirty="0">
                <a:latin typeface="Tahoma" charset="0"/>
                <a:ea typeface="ＭＳ Ｐゴシック" charset="0"/>
              </a:rPr>
              <a:t>’</a:t>
            </a:r>
            <a:r>
              <a:rPr lang="en-US" sz="1800" dirty="0">
                <a:latin typeface="Tahoma" charset="0"/>
                <a:ea typeface="ＭＳ Ｐゴシック" charset="0"/>
              </a:rPr>
              <a:t>s).</a:t>
            </a:r>
          </a:p>
          <a:p>
            <a:pPr lvl="2" eaLnBrk="1" hangingPunct="1"/>
            <a:r>
              <a:rPr lang="en-US" sz="1600" dirty="0">
                <a:latin typeface="Tahoma" charset="0"/>
                <a:ea typeface="ＭＳ Ｐゴシック" charset="0"/>
              </a:rPr>
              <a:t>… but, many systems allow for a large window of </a:t>
            </a:r>
            <a:br>
              <a:rPr lang="en-US" sz="1600" dirty="0">
                <a:latin typeface="Tahoma" charset="0"/>
                <a:ea typeface="ＭＳ Ｐゴシック" charset="0"/>
              </a:rPr>
            </a:br>
            <a:r>
              <a:rPr lang="en-US" sz="1600" dirty="0">
                <a:latin typeface="Tahoma" charset="0"/>
                <a:ea typeface="ＭＳ Ｐゴシック" charset="0"/>
              </a:rPr>
              <a:t>acceptable seq. #</a:t>
            </a:r>
            <a:r>
              <a:rPr lang="ja-JP" altLang="en-US" sz="1600" dirty="0">
                <a:latin typeface="Tahoma" charset="0"/>
                <a:ea typeface="ＭＳ Ｐゴシック" charset="0"/>
              </a:rPr>
              <a:t>‘</a:t>
            </a:r>
            <a:r>
              <a:rPr lang="en-US" altLang="ja-JP" sz="1600" dirty="0">
                <a:latin typeface="Tahoma" charset="0"/>
                <a:ea typeface="ＭＳ Ｐゴシック" charset="0"/>
              </a:rPr>
              <a:t>s.   </a:t>
            </a:r>
            <a:r>
              <a:rPr lang="en-US" altLang="ja-JP" sz="1600" baseline="-25000" dirty="0">
                <a:latin typeface="Tahoma" charset="0"/>
                <a:ea typeface="ＭＳ Ｐゴシック" charset="0"/>
              </a:rPr>
              <a:t> </a:t>
            </a:r>
            <a:r>
              <a:rPr lang="en-US" altLang="ja-JP" sz="1600" dirty="0">
                <a:latin typeface="Tahoma" charset="0"/>
                <a:ea typeface="ＭＳ Ｐゴシック" charset="0"/>
              </a:rPr>
              <a:t> </a:t>
            </a:r>
            <a:r>
              <a:rPr lang="en-US" sz="1600" dirty="0">
                <a:latin typeface="Tahoma" charset="0"/>
                <a:ea typeface="ＭＳ Ｐゴシック" charset="0"/>
              </a:rPr>
              <a:t>Much higher success probability.</a:t>
            </a:r>
          </a:p>
          <a:p>
            <a:pPr lvl="1" eaLnBrk="1" hangingPunct="1">
              <a:spcBef>
                <a:spcPts val="1776"/>
              </a:spcBef>
            </a:pPr>
            <a:r>
              <a:rPr lang="en-US" sz="1800" dirty="0">
                <a:latin typeface="Tahoma" charset="0"/>
                <a:ea typeface="ＭＳ Ｐゴシック" charset="0"/>
              </a:rPr>
              <a:t>Attacker can flood with RST packets until one works</a:t>
            </a:r>
          </a:p>
          <a:p>
            <a:pPr eaLnBrk="1" hangingPunct="1"/>
            <a:endParaRPr lang="en-US" sz="2000" dirty="0">
              <a:latin typeface="Tahoma" charset="0"/>
              <a:ea typeface="ＭＳ Ｐゴシック" charset="0"/>
              <a:cs typeface="ＭＳ Ｐゴシック" charset="0"/>
            </a:endParaRPr>
          </a:p>
          <a:p>
            <a:pPr eaLnBrk="1" hangingPunct="1"/>
            <a:r>
              <a:rPr lang="en-US" sz="2000" dirty="0">
                <a:latin typeface="Tahoma" charset="0"/>
                <a:ea typeface="ＭＳ Ｐゴシック" charset="0"/>
                <a:cs typeface="ＭＳ Ｐゴシック" charset="0"/>
              </a:rPr>
              <a:t>Most effective against long lived connections, e.g. BGP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17364</TotalTime>
  <Words>443</Words>
  <Application>Microsoft Office PowerPoint</Application>
  <PresentationFormat>On-screen Show (16:9)</PresentationFormat>
  <Paragraphs>114</Paragraphs>
  <Slides>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ＭＳ Ｐゴシック</vt:lpstr>
      <vt:lpstr>Arial</vt:lpstr>
      <vt:lpstr>Arial Narrow</vt:lpstr>
      <vt:lpstr>Calibri</vt:lpstr>
      <vt:lpstr>Comic Sans MS</vt:lpstr>
      <vt:lpstr>Symbol</vt:lpstr>
      <vt:lpstr>Tahoma</vt:lpstr>
      <vt:lpstr>Times New Roman</vt:lpstr>
      <vt:lpstr>Wingdings</vt:lpstr>
      <vt:lpstr>Office Theme</vt:lpstr>
      <vt:lpstr>Module 8.2: Basic Security Problems in the Internet Protocol Suite</vt:lpstr>
      <vt:lpstr>Problem:  no src IP authentication</vt:lpstr>
      <vt:lpstr>Transmission Control Protocol</vt:lpstr>
      <vt:lpstr>TCP Header      (protocol=6)</vt:lpstr>
      <vt:lpstr>Review: TCP Handshake</vt:lpstr>
      <vt:lpstr>Basic Security Problems</vt:lpstr>
      <vt:lpstr>Why random initial sequence numbers? </vt:lpstr>
      <vt:lpstr>Example DoS vulnerability:  Reset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Internet Security</dc:title>
  <dc:creator>cse</dc:creator>
  <cp:lastModifiedBy>Deepak Kumar</cp:lastModifiedBy>
  <cp:revision>52</cp:revision>
  <dcterms:created xsi:type="dcterms:W3CDTF">2016-03-18T05:03:09Z</dcterms:created>
  <dcterms:modified xsi:type="dcterms:W3CDTF">2017-04-23T09:19:25Z</dcterms:modified>
</cp:coreProperties>
</file>