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76" autoAdjust="0"/>
    <p:restoredTop sz="68851" autoAdjust="0"/>
  </p:normalViewPr>
  <p:slideViewPr>
    <p:cSldViewPr>
      <p:cViewPr varScale="1">
        <p:scale>
          <a:sx n="148" d="100"/>
          <a:sy n="148" d="100"/>
        </p:scale>
        <p:origin x="1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4508-1E47-442E-8030-86C3B1C35BB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C5EF-769B-4C2F-874D-22F2D4381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OSPF:   ope</a:t>
            </a:r>
            <a:r>
              <a:rPr lang="en-US" baseline="0" dirty="0"/>
              <a:t>n shortest path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OSPF:  open shortest path first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8BC6113-9869-D748-9E8A-7A418F66F49D}" type="slidenum">
              <a:rPr lang="en-US" sz="1200">
                <a:latin typeface="Times New Roman" charset="0"/>
              </a:rPr>
              <a:pPr/>
              <a:t>3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RIR: Regional Internet Registries  (assign IP</a:t>
            </a:r>
            <a:r>
              <a:rPr lang="en-US" baseline="0" dirty="0"/>
              <a:t> blocks to</a:t>
            </a:r>
            <a:r>
              <a:rPr lang="en-US" dirty="0"/>
              <a:t> AS’s)</a:t>
            </a:r>
          </a:p>
          <a:p>
            <a:r>
              <a:rPr lang="en-US" dirty="0"/>
              <a:t>ROA: Route Origin Authorizations.  Contains: </a:t>
            </a:r>
            <a:r>
              <a:rPr lang="en-US" baseline="0" dirty="0"/>
              <a:t>  </a:t>
            </a:r>
            <a:r>
              <a:rPr lang="en-US" dirty="0"/>
              <a:t>AS number (ASN)</a:t>
            </a:r>
            <a:r>
              <a:rPr lang="en-US" baseline="0" dirty="0"/>
              <a:t>, </a:t>
            </a:r>
            <a:r>
              <a:rPr lang="en-US" dirty="0"/>
              <a:t>validity date range, IP prefixes.</a:t>
            </a:r>
          </a:p>
          <a:p>
            <a:r>
              <a:rPr lang="en-US" dirty="0"/>
              <a:t>ROA</a:t>
            </a:r>
            <a:r>
              <a:rPr lang="en-US" baseline="0" dirty="0"/>
              <a:t> says that an ASN is authorized to advertise for specific prefixes.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from DC to </a:t>
            </a:r>
            <a:r>
              <a:rPr lang="en-US" sz="1100" dirty="0"/>
              <a:t>Guadalajara is unchanged.   Only return path is 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 and </a:t>
            </a:r>
            <a:r>
              <a:rPr lang="en-US" dirty="0" err="1"/>
              <a:t>Rb</a:t>
            </a:r>
            <a:r>
              <a:rPr lang="en-US" dirty="0"/>
              <a:t> send an LSA about the connection between them.   That LSA is received by R3 and it updates its own LSA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router can setup an adjacency</a:t>
            </a:r>
            <a:r>
              <a:rPr lang="en-US" baseline="0" dirty="0"/>
              <a:t> with a peer router without ever hearing back from the peer.    Therefore, a remote attacker can cause a victim router to setup an adjacency with a phantom peer, resulting in </a:t>
            </a:r>
            <a:r>
              <a:rPr lang="en-US" baseline="0" dirty="0" err="1"/>
              <a:t>DoS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7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Module 8.3 Routing Security</a:t>
            </a:r>
          </a:p>
        </p:txBody>
      </p:sp>
      <p:sp>
        <p:nvSpPr>
          <p:cNvPr id="35843" name="Subtitle 6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		ARP, OSPF, BGP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Still some attacks possible   </a:t>
            </a:r>
            <a:r>
              <a:rPr lang="en-US" sz="1600" dirty="0"/>
              <a:t>[NKGB’12]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971550"/>
            <a:ext cx="8229601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Threat model:   </a:t>
            </a:r>
          </a:p>
          <a:p>
            <a:pPr>
              <a:buFont typeface="Arial"/>
              <a:buChar char="•"/>
            </a:pPr>
            <a:r>
              <a:rPr lang="en-US" sz="2400" dirty="0"/>
              <a:t>single malicious router wants to disrupt all AS traffic</a:t>
            </a:r>
          </a:p>
          <a:p>
            <a:pPr marL="0" indent="0">
              <a:buNone/>
            </a:pPr>
            <a:r>
              <a:rPr lang="en-US" sz="2400" dirty="0"/>
              <a:t>Example problem:  adjacency setup need no peer feedback</a:t>
            </a:r>
          </a:p>
        </p:txBody>
      </p:sp>
      <p:sp>
        <p:nvSpPr>
          <p:cNvPr id="31" name="Cloud"/>
          <p:cNvSpPr>
            <a:spLocks noChangeAspect="1" noEditPoints="1" noChangeArrowheads="1"/>
          </p:cNvSpPr>
          <p:nvPr/>
        </p:nvSpPr>
        <p:spPr bwMode="auto">
          <a:xfrm>
            <a:off x="2484439" y="3382865"/>
            <a:ext cx="1647825" cy="8286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40458C"/>
                </a:solidFill>
              </a:rPr>
              <a:t>     LAN</a:t>
            </a:r>
          </a:p>
        </p:txBody>
      </p:sp>
      <p:cxnSp>
        <p:nvCxnSpPr>
          <p:cNvPr id="32" name="Straight Connector 10"/>
          <p:cNvCxnSpPr>
            <a:cxnSpLocks noChangeShapeType="1"/>
          </p:cNvCxnSpPr>
          <p:nvPr/>
        </p:nvCxnSpPr>
        <p:spPr bwMode="auto">
          <a:xfrm rot="16200000" flipH="1">
            <a:off x="3083522" y="3198516"/>
            <a:ext cx="436959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563" y="2567287"/>
            <a:ext cx="735012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34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4624688"/>
            <a:ext cx="760412" cy="420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5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598369"/>
            <a:ext cx="760412" cy="420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36" name="Straight Connector 14"/>
          <p:cNvCxnSpPr>
            <a:cxnSpLocks noChangeShapeType="1"/>
            <a:endCxn id="31" idx="1"/>
          </p:cNvCxnSpPr>
          <p:nvPr/>
        </p:nvCxnSpPr>
        <p:spPr bwMode="auto">
          <a:xfrm rot="5400000" flipH="1" flipV="1">
            <a:off x="3094832" y="4411168"/>
            <a:ext cx="414338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41689" y="2299694"/>
            <a:ext cx="237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40458C"/>
                </a:solidFill>
              </a:rPr>
              <a:t>Victim (DR)</a:t>
            </a: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7415213" y="2782885"/>
            <a:ext cx="1333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40458C"/>
                </a:solidFill>
              </a:rPr>
              <a:t>a remote attacker</a:t>
            </a:r>
          </a:p>
        </p:txBody>
      </p:sp>
      <p:cxnSp>
        <p:nvCxnSpPr>
          <p:cNvPr id="40" name="מחבר ישר 5"/>
          <p:cNvCxnSpPr>
            <a:stCxn id="31" idx="2"/>
            <a:endCxn id="35" idx="1"/>
          </p:cNvCxnSpPr>
          <p:nvPr/>
        </p:nvCxnSpPr>
        <p:spPr>
          <a:xfrm>
            <a:off x="4130893" y="3797204"/>
            <a:ext cx="585573" cy="11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39"/>
          <p:cNvCxnSpPr>
            <a:cxnSpLocks noChangeShapeType="1"/>
          </p:cNvCxnSpPr>
          <p:nvPr/>
        </p:nvCxnSpPr>
        <p:spPr bwMode="auto">
          <a:xfrm>
            <a:off x="3563473" y="3004247"/>
            <a:ext cx="1080493" cy="6477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40"/>
          <p:cNvSpPr txBox="1">
            <a:spLocks noChangeArrowheads="1"/>
          </p:cNvSpPr>
          <p:nvPr/>
        </p:nvSpPr>
        <p:spPr bwMode="auto">
          <a:xfrm rot="2383732">
            <a:off x="3308350" y="3089696"/>
            <a:ext cx="1728788" cy="276999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cxnSp>
        <p:nvCxnSpPr>
          <p:cNvPr id="63" name="Straight Connector 42"/>
          <p:cNvCxnSpPr>
            <a:cxnSpLocks noChangeShapeType="1"/>
          </p:cNvCxnSpPr>
          <p:nvPr/>
        </p:nvCxnSpPr>
        <p:spPr bwMode="auto">
          <a:xfrm rot="16200000" flipV="1">
            <a:off x="2284121" y="3780241"/>
            <a:ext cx="1566863" cy="14876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43"/>
          <p:cNvSpPr txBox="1">
            <a:spLocks noChangeArrowheads="1"/>
          </p:cNvSpPr>
          <p:nvPr/>
        </p:nvSpPr>
        <p:spPr bwMode="auto">
          <a:xfrm rot="16200000">
            <a:off x="2262067" y="3622019"/>
            <a:ext cx="1296713" cy="2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pic>
        <p:nvPicPr>
          <p:cNvPr id="61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3337725"/>
            <a:ext cx="762000" cy="420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2" name="Picture 8" descr="MC900217318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9746" y="3229655"/>
            <a:ext cx="649065" cy="37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28"/>
          <p:cNvCxnSpPr>
            <a:cxnSpLocks noChangeShapeType="1"/>
            <a:endCxn id="34" idx="1"/>
          </p:cNvCxnSpPr>
          <p:nvPr/>
        </p:nvCxnSpPr>
        <p:spPr bwMode="auto">
          <a:xfrm flipV="1">
            <a:off x="1876374" y="4834833"/>
            <a:ext cx="1039867" cy="229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49"/>
          <p:cNvCxnSpPr>
            <a:cxnSpLocks noChangeShapeType="1"/>
          </p:cNvCxnSpPr>
          <p:nvPr/>
        </p:nvCxnSpPr>
        <p:spPr bwMode="auto">
          <a:xfrm rot="5400000" flipH="1" flipV="1">
            <a:off x="2015830" y="2836467"/>
            <a:ext cx="648295" cy="86360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Group 69"/>
          <p:cNvGrpSpPr/>
          <p:nvPr/>
        </p:nvGrpSpPr>
        <p:grpSpPr>
          <a:xfrm>
            <a:off x="3655625" y="2960254"/>
            <a:ext cx="3908272" cy="444073"/>
            <a:chOff x="3655625" y="3947010"/>
            <a:chExt cx="3908272" cy="592098"/>
          </a:xfrm>
        </p:grpSpPr>
        <p:sp>
          <p:nvSpPr>
            <p:cNvPr id="55" name="Freeform 67"/>
            <p:cNvSpPr>
              <a:spLocks/>
            </p:cNvSpPr>
            <p:nvPr/>
          </p:nvSpPr>
          <p:spPr bwMode="auto">
            <a:xfrm rot="787560">
              <a:off x="3655625" y="4222047"/>
              <a:ext cx="3908272" cy="317061"/>
            </a:xfrm>
            <a:custGeom>
              <a:avLst/>
              <a:gdLst>
                <a:gd name="T0" fmla="*/ 3908323 w 3908323"/>
                <a:gd name="T1" fmla="*/ 44245 h 317090"/>
                <a:gd name="T2" fmla="*/ 2389239 w 3908323"/>
                <a:gd name="T3" fmla="*/ 309716 h 317090"/>
                <a:gd name="T4" fmla="*/ 0 w 3908323"/>
                <a:gd name="T5" fmla="*/ 0 h 317090"/>
                <a:gd name="T6" fmla="*/ 0 60000 65536"/>
                <a:gd name="T7" fmla="*/ 0 60000 65536"/>
                <a:gd name="T8" fmla="*/ 0 60000 65536"/>
                <a:gd name="T9" fmla="*/ 0 w 3908323"/>
                <a:gd name="T10" fmla="*/ 0 h 317090"/>
                <a:gd name="T11" fmla="*/ 3908323 w 3908323"/>
                <a:gd name="T12" fmla="*/ 317090 h 317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8323" h="317090">
                  <a:moveTo>
                    <a:pt x="3908323" y="44245"/>
                  </a:moveTo>
                  <a:cubicBezTo>
                    <a:pt x="3474474" y="180667"/>
                    <a:pt x="3040626" y="317090"/>
                    <a:pt x="2389239" y="309716"/>
                  </a:cubicBezTo>
                  <a:cubicBezTo>
                    <a:pt x="1737852" y="302342"/>
                    <a:pt x="868926" y="151171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56" name="TextBox 68"/>
            <p:cNvSpPr txBox="1">
              <a:spLocks noChangeArrowheads="1"/>
            </p:cNvSpPr>
            <p:nvPr/>
          </p:nvSpPr>
          <p:spPr bwMode="auto">
            <a:xfrm rot="787560">
              <a:off x="3890619" y="3947010"/>
              <a:ext cx="367188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False Hello and DBD messages</a:t>
              </a:r>
            </a:p>
          </p:txBody>
        </p:sp>
      </p:grpSp>
      <p:sp>
        <p:nvSpPr>
          <p:cNvPr id="53" name="Cloud"/>
          <p:cNvSpPr>
            <a:spLocks noChangeAspect="1" noEditPoints="1" noChangeArrowheads="1"/>
          </p:cNvSpPr>
          <p:nvPr/>
        </p:nvSpPr>
        <p:spPr bwMode="auto">
          <a:xfrm>
            <a:off x="323853" y="4451331"/>
            <a:ext cx="1152525" cy="5786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>
                <a:solidFill>
                  <a:srgbClr val="40458C"/>
                </a:solidFill>
              </a:rPr>
              <a:t>     </a:t>
            </a: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23853" y="4377632"/>
            <a:ext cx="1323975" cy="73044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40458C"/>
                </a:solidFill>
              </a:rPr>
              <a:t>net 1</a:t>
            </a:r>
          </a:p>
        </p:txBody>
      </p:sp>
      <p:grpSp>
        <p:nvGrpSpPr>
          <p:cNvPr id="5" name="Group 68"/>
          <p:cNvGrpSpPr/>
          <p:nvPr/>
        </p:nvGrpSpPr>
        <p:grpSpPr>
          <a:xfrm>
            <a:off x="866739" y="2457451"/>
            <a:ext cx="1978062" cy="1891904"/>
            <a:chOff x="866739" y="3427811"/>
            <a:chExt cx="1978062" cy="2522538"/>
          </a:xfrm>
        </p:grpSpPr>
        <p:sp>
          <p:nvSpPr>
            <p:cNvPr id="39" name="TextBox 33"/>
            <p:cNvSpPr txBox="1">
              <a:spLocks noChangeArrowheads="1"/>
            </p:cNvSpPr>
            <p:nvPr/>
          </p:nvSpPr>
          <p:spPr bwMode="auto">
            <a:xfrm>
              <a:off x="866739" y="4154063"/>
              <a:ext cx="133350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phantom router</a:t>
              </a:r>
            </a:p>
          </p:txBody>
        </p:sp>
        <p:pic>
          <p:nvPicPr>
            <p:cNvPr id="59" name="Content Placeholder 3" descr="router.jpe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15043" y="4798300"/>
              <a:ext cx="761328" cy="5597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57" name="TextBox 50"/>
            <p:cNvSpPr txBox="1">
              <a:spLocks noChangeArrowheads="1"/>
            </p:cNvSpPr>
            <p:nvPr/>
          </p:nvSpPr>
          <p:spPr bwMode="auto">
            <a:xfrm rot="18833789">
              <a:off x="1382476" y="4153785"/>
              <a:ext cx="1728787" cy="27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 dirty="0">
                  <a:solidFill>
                    <a:srgbClr val="40458C"/>
                  </a:solidFill>
                </a:rPr>
                <a:t>adjacency</a:t>
              </a:r>
            </a:p>
          </p:txBody>
        </p:sp>
        <p:cxnSp>
          <p:nvCxnSpPr>
            <p:cNvPr id="52" name="Straight Connector 49"/>
            <p:cNvCxnSpPr>
              <a:cxnSpLocks noChangeShapeType="1"/>
            </p:cNvCxnSpPr>
            <p:nvPr/>
          </p:nvCxnSpPr>
          <p:spPr bwMode="auto">
            <a:xfrm flipV="1">
              <a:off x="977960" y="5358028"/>
              <a:ext cx="347939" cy="59232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49"/>
            <p:cNvCxnSpPr>
              <a:cxnSpLocks noChangeShapeType="1"/>
            </p:cNvCxnSpPr>
            <p:nvPr/>
          </p:nvCxnSpPr>
          <p:spPr bwMode="auto">
            <a:xfrm rot="5400000" flipH="1" flipV="1">
              <a:off x="1980804" y="3886597"/>
              <a:ext cx="864393" cy="863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511196" y="4448739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 </a:t>
            </a:r>
            <a:r>
              <a:rPr lang="en-US" dirty="0" err="1"/>
              <a:t>DoS</a:t>
            </a:r>
            <a:r>
              <a:rPr lang="en-US" dirty="0"/>
              <a:t> on net 1</a:t>
            </a:r>
          </a:p>
        </p:txBody>
      </p:sp>
    </p:spTree>
    <p:extLst>
      <p:ext uri="{BB962C8B-B14F-4D97-AF65-F5344CB8AC3E}">
        <p14:creationId xmlns:p14="http://schemas.microsoft.com/office/powerpoint/2010/main" val="9811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</p:txBody>
      </p:sp>
      <p:sp>
        <p:nvSpPr>
          <p:cNvPr id="1457155" name="Cloud"/>
          <p:cNvSpPr>
            <a:spLocks noChangeAspect="1" noEditPoints="1" noChangeArrowheads="1"/>
          </p:cNvSpPr>
          <p:nvPr/>
        </p:nvSpPr>
        <p:spPr bwMode="auto">
          <a:xfrm>
            <a:off x="609600" y="1143001"/>
            <a:ext cx="2895600" cy="1582341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1600200" y="1468041"/>
            <a:ext cx="7112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384300" y="1639491"/>
            <a:ext cx="5207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193800" y="2153841"/>
            <a:ext cx="9017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1219200" y="1925241"/>
            <a:ext cx="736600" cy="171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905000" y="1925241"/>
            <a:ext cx="9144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1981200" y="1582341"/>
            <a:ext cx="8382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108200" y="1468041"/>
            <a:ext cx="7112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768600" y="1639491"/>
            <a:ext cx="508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311400" y="2039541"/>
            <a:ext cx="508000" cy="342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990600" y="20395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1714500" y="18109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667000" y="19252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2667000" y="14680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1981200" y="13537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1219200" y="14680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71" name="Cloud"/>
          <p:cNvSpPr>
            <a:spLocks noChangeAspect="1" noEditPoints="1" noChangeArrowheads="1"/>
          </p:cNvSpPr>
          <p:nvPr/>
        </p:nvSpPr>
        <p:spPr bwMode="auto">
          <a:xfrm>
            <a:off x="5181600" y="1257301"/>
            <a:ext cx="2895600" cy="1582341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6172200" y="1582341"/>
            <a:ext cx="7112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956300" y="1753791"/>
            <a:ext cx="5207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5765800" y="2268141"/>
            <a:ext cx="9017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5791200" y="2039541"/>
            <a:ext cx="736600" cy="171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6477000" y="2039541"/>
            <a:ext cx="9144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6553200" y="1696641"/>
            <a:ext cx="8382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6680200" y="1582341"/>
            <a:ext cx="7112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340600" y="1753791"/>
            <a:ext cx="508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6883400" y="2153841"/>
            <a:ext cx="508000" cy="342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6553200" y="23824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6286500" y="19252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7239000" y="20395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7239000" y="15823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6553200" y="14680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5791200" y="1582341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87" name="Cloud"/>
          <p:cNvSpPr>
            <a:spLocks noChangeAspect="1" noEditPoints="1" noChangeArrowheads="1"/>
          </p:cNvSpPr>
          <p:nvPr/>
        </p:nvSpPr>
        <p:spPr bwMode="auto">
          <a:xfrm>
            <a:off x="2895600" y="3389710"/>
            <a:ext cx="2895600" cy="158234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3886200" y="3714750"/>
            <a:ext cx="7112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3670300" y="3886200"/>
            <a:ext cx="5207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3479800" y="4400550"/>
            <a:ext cx="9017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3505200" y="4171950"/>
            <a:ext cx="736600" cy="171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191000" y="4171950"/>
            <a:ext cx="9144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4267200" y="3829050"/>
            <a:ext cx="8382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394200" y="3714750"/>
            <a:ext cx="711200" cy="114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5054600" y="3886200"/>
            <a:ext cx="50800" cy="285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flipV="1">
            <a:off x="4597400" y="4286250"/>
            <a:ext cx="508000" cy="342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4267200" y="451485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3276600" y="428625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4000500" y="405765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4953000" y="417195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4953000" y="371475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4267200" y="360045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AutoShape 51"/>
          <p:cNvSpPr>
            <a:spLocks/>
          </p:cNvSpPr>
          <p:nvPr/>
        </p:nvSpPr>
        <p:spPr bwMode="auto">
          <a:xfrm rot="5400000">
            <a:off x="6393658" y="1950244"/>
            <a:ext cx="295275" cy="2109788"/>
          </a:xfrm>
          <a:prstGeom prst="rightBrace">
            <a:avLst>
              <a:gd name="adj1" fmla="val 446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172200" y="3886201"/>
            <a:ext cx="2667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latin typeface="Arial" charset="0"/>
              </a:rPr>
              <a:t>connected group of one or more Internet Protocol prefixes under a single routing policy (aka domain)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785815" y="3939779"/>
            <a:ext cx="1804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OSPF</a:t>
            </a:r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 flipV="1">
            <a:off x="2209800" y="4000500"/>
            <a:ext cx="1549400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2159000" y="4114800"/>
            <a:ext cx="1524000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2209800" y="2457450"/>
            <a:ext cx="1346200" cy="128706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 flipH="1">
            <a:off x="3760788" y="2268142"/>
            <a:ext cx="1879600" cy="1521619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 flipV="1">
            <a:off x="2311400" y="2268142"/>
            <a:ext cx="3251200" cy="132159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2895600" y="2400302"/>
            <a:ext cx="1804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BGP</a:t>
            </a:r>
          </a:p>
        </p:txBody>
      </p:sp>
      <p:sp>
        <p:nvSpPr>
          <p:cNvPr id="38972" name="Oval 60"/>
          <p:cNvSpPr>
            <a:spLocks noChangeArrowheads="1"/>
          </p:cNvSpPr>
          <p:nvPr/>
        </p:nvSpPr>
        <p:spPr bwMode="auto">
          <a:xfrm>
            <a:off x="3505200" y="3714750"/>
            <a:ext cx="381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Oval 61"/>
          <p:cNvSpPr>
            <a:spLocks noChangeArrowheads="1"/>
          </p:cNvSpPr>
          <p:nvPr/>
        </p:nvSpPr>
        <p:spPr bwMode="auto">
          <a:xfrm>
            <a:off x="5562600" y="2153841"/>
            <a:ext cx="381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Oval 62"/>
          <p:cNvSpPr>
            <a:spLocks noChangeArrowheads="1"/>
          </p:cNvSpPr>
          <p:nvPr/>
        </p:nvSpPr>
        <p:spPr bwMode="auto">
          <a:xfrm>
            <a:off x="1981200" y="2268141"/>
            <a:ext cx="381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5486400" y="3257550"/>
            <a:ext cx="266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/>
              <a:t>Autonomous System</a:t>
            </a: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115772" y="2646420"/>
            <a:ext cx="1606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 err="1"/>
              <a:t>earthlink.net</a:t>
            </a:r>
            <a:endParaRPr lang="en-US" dirty="0"/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4637234" y="1085851"/>
            <a:ext cx="1638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/>
              <a:t>Stanford.edu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260" y="2898859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(AS#4355)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62603" y="91440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(AS#32)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Routing Protocols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4000500"/>
          </a:xfrm>
        </p:spPr>
        <p:txBody>
          <a:bodyPr>
            <a:noAutofit/>
          </a:bodyPr>
          <a:lstStyle/>
          <a:p>
            <a:pPr eaLnBrk="1" hangingPunct="1">
              <a:spcBef>
                <a:spcPts val="2376"/>
              </a:spcBef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ARP (</a:t>
            </a:r>
            <a:r>
              <a:rPr lang="en-US" sz="16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resolution protocol):     IP </a:t>
            </a:r>
            <a:r>
              <a:rPr lang="en-US" sz="16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⟶ eth </a:t>
            </a:r>
            <a:r>
              <a:rPr lang="en-US" sz="16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b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Security issues:    (local network attacks)</a:t>
            </a:r>
          </a:p>
          <a:p>
            <a:pPr lvl="1" eaLnBrk="1" hangingPunct="1"/>
            <a:r>
              <a:rPr lang="en-US" sz="1400" dirty="0">
                <a:latin typeface="Tahoma" charset="0"/>
                <a:ea typeface="ＭＳ Ｐゴシック" charset="0"/>
              </a:rPr>
              <a:t>Node A can confuse gateway into sending it traffic for Node B</a:t>
            </a:r>
          </a:p>
          <a:p>
            <a:pPr lvl="1" eaLnBrk="1" hangingPunct="1"/>
            <a:r>
              <a:rPr lang="en-US" sz="1400" dirty="0">
                <a:latin typeface="Tahoma" charset="0"/>
                <a:ea typeface="ＭＳ Ｐゴシック" charset="0"/>
              </a:rPr>
              <a:t>By proxying traffic, node A can read/inject packets into B</a:t>
            </a:r>
            <a:r>
              <a:rPr lang="ja-JP" altLang="en-US" sz="1400" dirty="0">
                <a:latin typeface="Tahoma" charset="0"/>
                <a:ea typeface="ＭＳ Ｐゴシック" charset="0"/>
              </a:rPr>
              <a:t>’</a:t>
            </a:r>
            <a:r>
              <a:rPr lang="en-US" sz="1400" dirty="0">
                <a:latin typeface="Tahoma" charset="0"/>
                <a:ea typeface="ＭＳ Ｐゴシック" charset="0"/>
              </a:rPr>
              <a:t>s session       </a:t>
            </a:r>
            <a:r>
              <a:rPr lang="en-US" sz="1200" dirty="0">
                <a:latin typeface="Tahoma" charset="0"/>
                <a:ea typeface="ＭＳ Ｐゴシック" charset="0"/>
              </a:rPr>
              <a:t>(e.g. </a:t>
            </a:r>
            <a:r>
              <a:rPr lang="en-US" sz="1200" dirty="0" err="1">
                <a:latin typeface="Tahoma" charset="0"/>
                <a:ea typeface="ＭＳ Ｐゴシック" charset="0"/>
              </a:rPr>
              <a:t>WiFi</a:t>
            </a:r>
            <a:r>
              <a:rPr lang="en-US" sz="1200" dirty="0">
                <a:latin typeface="Tahoma" charset="0"/>
                <a:ea typeface="ＭＳ Ｐゴシック" charset="0"/>
              </a:rPr>
              <a:t> networks)</a:t>
            </a:r>
            <a:endParaRPr lang="en-US" sz="1400" dirty="0">
              <a:latin typeface="Tahoma" charset="0"/>
              <a:ea typeface="ＭＳ Ｐゴシック" charset="0"/>
            </a:endParaRPr>
          </a:p>
          <a:p>
            <a:pPr eaLnBrk="1" hangingPunct="1">
              <a:spcBef>
                <a:spcPts val="3200"/>
              </a:spcBef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OSPF:    used for routing within an AS</a:t>
            </a:r>
          </a:p>
          <a:p>
            <a:pPr eaLnBrk="1" hangingPunct="1">
              <a:spcBef>
                <a:spcPts val="3200"/>
              </a:spcBef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BGP:   routing between Autonomous Systems </a:t>
            </a:r>
            <a:b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Security issues:   unauthenticated route updates</a:t>
            </a:r>
          </a:p>
          <a:p>
            <a:pPr lvl="1" eaLnBrk="1" hangingPunct="1"/>
            <a:r>
              <a:rPr lang="en-US" sz="1400" dirty="0">
                <a:latin typeface="Tahoma" charset="0"/>
                <a:ea typeface="ＭＳ Ｐゴシック" charset="0"/>
              </a:rPr>
              <a:t>Anyone can cause entire Internet to send traffic for a victim IP to attacker’s address</a:t>
            </a:r>
          </a:p>
          <a:p>
            <a:pPr lvl="2" eaLnBrk="1" hangingPunct="1"/>
            <a:r>
              <a:rPr lang="en-US" sz="1600" dirty="0">
                <a:latin typeface="Tahoma" charset="0"/>
                <a:ea typeface="ＭＳ Ｐゴシック" charset="0"/>
              </a:rPr>
              <a:t>Example:   </a:t>
            </a:r>
            <a:r>
              <a:rPr lang="en-US" sz="1600" dirty="0" err="1">
                <a:latin typeface="Tahoma" charset="0"/>
                <a:ea typeface="ＭＳ Ｐゴシック" charset="0"/>
              </a:rPr>
              <a:t>Youtube</a:t>
            </a:r>
            <a:r>
              <a:rPr lang="en-US" sz="1600" dirty="0">
                <a:latin typeface="Tahoma" charset="0"/>
                <a:ea typeface="ＭＳ Ｐゴシック" charset="0"/>
              </a:rPr>
              <a:t>-Pakistan mishap  (see </a:t>
            </a:r>
            <a:r>
              <a:rPr lang="en-US" sz="1600" dirty="0" err="1">
                <a:latin typeface="Tahoma" charset="0"/>
                <a:ea typeface="ＭＳ Ｐゴシック" charset="0"/>
              </a:rPr>
              <a:t>DDoS</a:t>
            </a:r>
            <a:r>
              <a:rPr lang="en-US" sz="1600" dirty="0">
                <a:latin typeface="Tahoma" charset="0"/>
                <a:ea typeface="ＭＳ Ｐゴシック" charset="0"/>
              </a:rPr>
              <a:t> lecture)</a:t>
            </a:r>
          </a:p>
          <a:p>
            <a:pPr lvl="1" eaLnBrk="1" hangingPunct="1"/>
            <a:r>
              <a:rPr lang="en-US" sz="1400" dirty="0">
                <a:latin typeface="Tahoma" charset="0"/>
                <a:ea typeface="ＭＳ Ｐゴシック" charset="0"/>
              </a:rPr>
              <a:t>Anyone can hijack route to victim  (next slides)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BGP example            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D. </a:t>
            </a: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Wetherall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133600" y="2993231"/>
            <a:ext cx="60960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971800" y="2936081"/>
            <a:ext cx="609600" cy="514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705600" y="2307431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191000" y="2993231"/>
            <a:ext cx="53340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4191000" y="2193131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352800" y="23074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257800" y="207883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334000" y="350758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343400" y="1800673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943600" y="1800673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495800" y="3172273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6019800" y="3115122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2362200" y="3286573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2667000" y="1857823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1524000" y="2486473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3505200" y="2486473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79613" y="2919412"/>
            <a:ext cx="1912938" cy="671514"/>
            <a:chOff x="1247" y="2050"/>
            <a:chExt cx="1205" cy="564"/>
          </a:xfrm>
        </p:grpSpPr>
        <p:sp>
          <p:nvSpPr>
            <p:cNvPr id="41013" name="Text Box 21"/>
            <p:cNvSpPr txBox="1">
              <a:spLocks noChangeArrowheads="1"/>
            </p:cNvSpPr>
            <p:nvPr/>
          </p:nvSpPr>
          <p:spPr bwMode="auto">
            <a:xfrm>
              <a:off x="2255" y="2151"/>
              <a:ext cx="19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4" name="Text Box 22"/>
            <p:cNvSpPr txBox="1">
              <a:spLocks noChangeArrowheads="1"/>
            </p:cNvSpPr>
            <p:nvPr/>
          </p:nvSpPr>
          <p:spPr bwMode="auto">
            <a:xfrm>
              <a:off x="1247" y="2304"/>
              <a:ext cx="19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5" name="Freeform 23"/>
            <p:cNvSpPr>
              <a:spLocks/>
            </p:cNvSpPr>
            <p:nvPr/>
          </p:nvSpPr>
          <p:spPr bwMode="auto">
            <a:xfrm>
              <a:off x="1344" y="2103"/>
              <a:ext cx="384" cy="310"/>
            </a:xfrm>
            <a:custGeom>
              <a:avLst/>
              <a:gdLst>
                <a:gd name="T0" fmla="*/ 384 w 384"/>
                <a:gd name="T1" fmla="*/ 432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6" name="Freeform 24"/>
            <p:cNvSpPr>
              <a:spLocks/>
            </p:cNvSpPr>
            <p:nvPr/>
          </p:nvSpPr>
          <p:spPr bwMode="auto">
            <a:xfrm flipH="1">
              <a:off x="1872" y="2050"/>
              <a:ext cx="528" cy="310"/>
            </a:xfrm>
            <a:custGeom>
              <a:avLst/>
              <a:gdLst>
                <a:gd name="T0" fmla="*/ 6746 w 384"/>
                <a:gd name="T1" fmla="*/ 1225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29001" y="2078833"/>
            <a:ext cx="1754188" cy="1283494"/>
            <a:chOff x="2160" y="1344"/>
            <a:chExt cx="1105" cy="1078"/>
          </a:xfrm>
        </p:grpSpPr>
        <p:sp>
          <p:nvSpPr>
            <p:cNvPr id="41007" name="Text Box 26"/>
            <p:cNvSpPr txBox="1">
              <a:spLocks noChangeArrowheads="1"/>
            </p:cNvSpPr>
            <p:nvPr/>
          </p:nvSpPr>
          <p:spPr bwMode="auto">
            <a:xfrm>
              <a:off x="2255" y="1344"/>
              <a:ext cx="3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8" name="Text Box 27"/>
            <p:cNvSpPr txBox="1">
              <a:spLocks noChangeArrowheads="1"/>
            </p:cNvSpPr>
            <p:nvPr/>
          </p:nvSpPr>
          <p:spPr bwMode="auto">
            <a:xfrm>
              <a:off x="2783" y="1680"/>
              <a:ext cx="3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9" name="Text Box 28"/>
            <p:cNvSpPr txBox="1">
              <a:spLocks noChangeArrowheads="1"/>
            </p:cNvSpPr>
            <p:nvPr/>
          </p:nvSpPr>
          <p:spPr bwMode="auto">
            <a:xfrm>
              <a:off x="2947" y="2112"/>
              <a:ext cx="3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10" name="Freeform 29"/>
            <p:cNvSpPr>
              <a:spLocks/>
            </p:cNvSpPr>
            <p:nvPr/>
          </p:nvSpPr>
          <p:spPr bwMode="auto">
            <a:xfrm>
              <a:off x="2160" y="1527"/>
              <a:ext cx="264" cy="310"/>
            </a:xfrm>
            <a:custGeom>
              <a:avLst/>
              <a:gdLst>
                <a:gd name="T0" fmla="*/ 144 w 264"/>
                <a:gd name="T1" fmla="*/ 87 h 528"/>
                <a:gd name="T2" fmla="*/ 240 w 264"/>
                <a:gd name="T3" fmla="*/ 31 h 528"/>
                <a:gd name="T4" fmla="*/ 0 w 264"/>
                <a:gd name="T5" fmla="*/ 0 h 528"/>
                <a:gd name="T6" fmla="*/ 0 60000 65536"/>
                <a:gd name="T7" fmla="*/ 0 60000 65536"/>
                <a:gd name="T8" fmla="*/ 0 60000 65536"/>
                <a:gd name="T9" fmla="*/ 0 w 264"/>
                <a:gd name="T10" fmla="*/ 0 h 528"/>
                <a:gd name="T11" fmla="*/ 264 w 26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528">
                  <a:moveTo>
                    <a:pt x="144" y="528"/>
                  </a:moveTo>
                  <a:cubicBezTo>
                    <a:pt x="204" y="404"/>
                    <a:pt x="264" y="280"/>
                    <a:pt x="240" y="192"/>
                  </a:cubicBezTo>
                  <a:cubicBezTo>
                    <a:pt x="216" y="104"/>
                    <a:pt x="108" y="52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1" name="Freeform 30"/>
            <p:cNvSpPr>
              <a:spLocks/>
            </p:cNvSpPr>
            <p:nvPr/>
          </p:nvSpPr>
          <p:spPr bwMode="auto">
            <a:xfrm flipH="1" flipV="1">
              <a:off x="2640" y="2040"/>
              <a:ext cx="336" cy="310"/>
            </a:xfrm>
            <a:custGeom>
              <a:avLst/>
              <a:gdLst>
                <a:gd name="T0" fmla="*/ 116 w 384"/>
                <a:gd name="T1" fmla="*/ 53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2" name="Freeform 31"/>
            <p:cNvSpPr>
              <a:spLocks/>
            </p:cNvSpPr>
            <p:nvPr/>
          </p:nvSpPr>
          <p:spPr bwMode="auto">
            <a:xfrm flipH="1">
              <a:off x="2688" y="1488"/>
              <a:ext cx="192" cy="310"/>
            </a:xfrm>
            <a:custGeom>
              <a:avLst/>
              <a:gdLst>
                <a:gd name="T0" fmla="*/ 1 w 384"/>
                <a:gd name="T1" fmla="*/ 51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57803" y="1850231"/>
            <a:ext cx="769938" cy="1672828"/>
            <a:chOff x="3312" y="1152"/>
            <a:chExt cx="485" cy="1405"/>
          </a:xfrm>
        </p:grpSpPr>
        <p:sp>
          <p:nvSpPr>
            <p:cNvPr id="41003" name="Text Box 33"/>
            <p:cNvSpPr txBox="1">
              <a:spLocks noChangeArrowheads="1"/>
            </p:cNvSpPr>
            <p:nvPr/>
          </p:nvSpPr>
          <p:spPr bwMode="auto">
            <a:xfrm>
              <a:off x="3358" y="1152"/>
              <a:ext cx="4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3 2 7</a:t>
              </a:r>
            </a:p>
          </p:txBody>
        </p:sp>
        <p:sp>
          <p:nvSpPr>
            <p:cNvPr id="41004" name="Text Box 34"/>
            <p:cNvSpPr txBox="1">
              <a:spLocks noChangeArrowheads="1"/>
            </p:cNvSpPr>
            <p:nvPr/>
          </p:nvSpPr>
          <p:spPr bwMode="auto">
            <a:xfrm>
              <a:off x="3358" y="2247"/>
              <a:ext cx="4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6 2 7</a:t>
              </a:r>
            </a:p>
          </p:txBody>
        </p:sp>
        <p:sp>
          <p:nvSpPr>
            <p:cNvPr id="41005" name="Line 35"/>
            <p:cNvSpPr>
              <a:spLocks noChangeShapeType="1"/>
            </p:cNvSpPr>
            <p:nvPr/>
          </p:nvSpPr>
          <p:spPr bwMode="auto">
            <a:xfrm>
              <a:off x="3360" y="247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06" name="Line 36"/>
            <p:cNvSpPr>
              <a:spLocks noChangeShapeType="1"/>
            </p:cNvSpPr>
            <p:nvPr/>
          </p:nvSpPr>
          <p:spPr bwMode="auto">
            <a:xfrm>
              <a:off x="3312" y="1392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971801" y="2296718"/>
            <a:ext cx="2370138" cy="1340643"/>
            <a:chOff x="1872" y="1527"/>
            <a:chExt cx="1493" cy="1126"/>
          </a:xfrm>
        </p:grpSpPr>
        <p:sp>
          <p:nvSpPr>
            <p:cNvPr id="40997" name="Freeform 38"/>
            <p:cNvSpPr>
              <a:spLocks/>
            </p:cNvSpPr>
            <p:nvPr/>
          </p:nvSpPr>
          <p:spPr bwMode="auto">
            <a:xfrm>
              <a:off x="2784" y="1527"/>
              <a:ext cx="336" cy="310"/>
            </a:xfrm>
            <a:custGeom>
              <a:avLst/>
              <a:gdLst>
                <a:gd name="T0" fmla="*/ 0 w 336"/>
                <a:gd name="T1" fmla="*/ 384 h 384"/>
                <a:gd name="T2" fmla="*/ 96 w 336"/>
                <a:gd name="T3" fmla="*/ 144 h 384"/>
                <a:gd name="T4" fmla="*/ 336 w 336"/>
                <a:gd name="T5" fmla="*/ 0 h 384"/>
                <a:gd name="T6" fmla="*/ 0 60000 65536"/>
                <a:gd name="T7" fmla="*/ 0 60000 65536"/>
                <a:gd name="T8" fmla="*/ 0 60000 65536"/>
                <a:gd name="T9" fmla="*/ 0 w 336"/>
                <a:gd name="T10" fmla="*/ 0 h 384"/>
                <a:gd name="T11" fmla="*/ 336 w 33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84">
                  <a:moveTo>
                    <a:pt x="0" y="384"/>
                  </a:moveTo>
                  <a:cubicBezTo>
                    <a:pt x="20" y="296"/>
                    <a:pt x="40" y="208"/>
                    <a:pt x="96" y="144"/>
                  </a:cubicBezTo>
                  <a:cubicBezTo>
                    <a:pt x="152" y="80"/>
                    <a:pt x="244" y="40"/>
                    <a:pt x="3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2160" y="1527"/>
              <a:ext cx="288" cy="310"/>
            </a:xfrm>
            <a:custGeom>
              <a:avLst/>
              <a:gdLst>
                <a:gd name="T0" fmla="*/ 288 w 288"/>
                <a:gd name="T1" fmla="*/ 336 h 336"/>
                <a:gd name="T2" fmla="*/ 0 w 288"/>
                <a:gd name="T3" fmla="*/ 0 h 336"/>
                <a:gd name="T4" fmla="*/ 0 60000 65536"/>
                <a:gd name="T5" fmla="*/ 0 60000 65536"/>
                <a:gd name="T6" fmla="*/ 0 w 288"/>
                <a:gd name="T7" fmla="*/ 0 h 336"/>
                <a:gd name="T8" fmla="*/ 288 w 288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336">
                  <a:moveTo>
                    <a:pt x="288" y="336"/>
                  </a:moveTo>
                  <a:cubicBezTo>
                    <a:pt x="288" y="336"/>
                    <a:pt x="144" y="168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9" name="Freeform 40"/>
            <p:cNvSpPr>
              <a:spLocks/>
            </p:cNvSpPr>
            <p:nvPr/>
          </p:nvSpPr>
          <p:spPr bwMode="auto">
            <a:xfrm>
              <a:off x="1872" y="2055"/>
              <a:ext cx="432" cy="310"/>
            </a:xfrm>
            <a:custGeom>
              <a:avLst/>
              <a:gdLst>
                <a:gd name="T0" fmla="*/ 432 w 432"/>
                <a:gd name="T1" fmla="*/ 0 h 480"/>
                <a:gd name="T2" fmla="*/ 0 w 432"/>
                <a:gd name="T3" fmla="*/ 480 h 480"/>
                <a:gd name="T4" fmla="*/ 0 60000 65536"/>
                <a:gd name="T5" fmla="*/ 0 60000 65536"/>
                <a:gd name="T6" fmla="*/ 0 w 432"/>
                <a:gd name="T7" fmla="*/ 0 h 480"/>
                <a:gd name="T8" fmla="*/ 432 w 432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0">
                  <a:moveTo>
                    <a:pt x="432" y="0"/>
                  </a:moveTo>
                  <a:cubicBezTo>
                    <a:pt x="432" y="0"/>
                    <a:pt x="216" y="240"/>
                    <a:pt x="0" y="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00" name="Text Box 41"/>
            <p:cNvSpPr txBox="1">
              <a:spLocks noChangeArrowheads="1"/>
            </p:cNvSpPr>
            <p:nvPr/>
          </p:nvSpPr>
          <p:spPr bwMode="auto">
            <a:xfrm>
              <a:off x="2926" y="1536"/>
              <a:ext cx="4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1" name="Text Box 42"/>
            <p:cNvSpPr txBox="1">
              <a:spLocks noChangeArrowheads="1"/>
            </p:cNvSpPr>
            <p:nvPr/>
          </p:nvSpPr>
          <p:spPr bwMode="auto">
            <a:xfrm>
              <a:off x="2254" y="1536"/>
              <a:ext cx="4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2" name="Text Box 43"/>
            <p:cNvSpPr txBox="1">
              <a:spLocks noChangeArrowheads="1"/>
            </p:cNvSpPr>
            <p:nvPr/>
          </p:nvSpPr>
          <p:spPr bwMode="auto">
            <a:xfrm>
              <a:off x="1966" y="2343"/>
              <a:ext cx="4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139825" y="2296717"/>
            <a:ext cx="5253038" cy="1112044"/>
            <a:chOff x="718" y="1527"/>
            <a:chExt cx="3309" cy="934"/>
          </a:xfrm>
        </p:grpSpPr>
        <p:sp>
          <p:nvSpPr>
            <p:cNvPr id="40993" name="Freeform 45"/>
            <p:cNvSpPr>
              <a:spLocks/>
            </p:cNvSpPr>
            <p:nvPr/>
          </p:nvSpPr>
          <p:spPr bwMode="auto">
            <a:xfrm>
              <a:off x="3200" y="1527"/>
              <a:ext cx="736" cy="310"/>
            </a:xfrm>
            <a:custGeom>
              <a:avLst/>
              <a:gdLst>
                <a:gd name="T0" fmla="*/ 64 w 736"/>
                <a:gd name="T1" fmla="*/ 0 h 1"/>
                <a:gd name="T2" fmla="*/ 112 w 736"/>
                <a:gd name="T3" fmla="*/ 0 h 1"/>
                <a:gd name="T4" fmla="*/ 736 w 736"/>
                <a:gd name="T5" fmla="*/ 0 h 1"/>
                <a:gd name="T6" fmla="*/ 0 60000 65536"/>
                <a:gd name="T7" fmla="*/ 0 60000 65536"/>
                <a:gd name="T8" fmla="*/ 0 60000 65536"/>
                <a:gd name="T9" fmla="*/ 0 w 736"/>
                <a:gd name="T10" fmla="*/ 0 h 1"/>
                <a:gd name="T11" fmla="*/ 736 w 73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1">
                  <a:moveTo>
                    <a:pt x="64" y="0"/>
                  </a:moveTo>
                  <a:cubicBezTo>
                    <a:pt x="32" y="0"/>
                    <a:pt x="0" y="0"/>
                    <a:pt x="112" y="0"/>
                  </a:cubicBezTo>
                  <a:cubicBezTo>
                    <a:pt x="224" y="0"/>
                    <a:pt x="480" y="0"/>
                    <a:pt x="7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4" name="Freeform 46"/>
            <p:cNvSpPr>
              <a:spLocks/>
            </p:cNvSpPr>
            <p:nvPr/>
          </p:nvSpPr>
          <p:spPr bwMode="auto">
            <a:xfrm>
              <a:off x="1248" y="2151"/>
              <a:ext cx="432" cy="310"/>
            </a:xfrm>
            <a:custGeom>
              <a:avLst/>
              <a:gdLst>
                <a:gd name="T0" fmla="*/ 432 w 432"/>
                <a:gd name="T1" fmla="*/ 432 h 432"/>
                <a:gd name="T2" fmla="*/ 0 w 432"/>
                <a:gd name="T3" fmla="*/ 0 h 432"/>
                <a:gd name="T4" fmla="*/ 0 60000 65536"/>
                <a:gd name="T5" fmla="*/ 0 60000 65536"/>
                <a:gd name="T6" fmla="*/ 0 w 432"/>
                <a:gd name="T7" fmla="*/ 0 h 432"/>
                <a:gd name="T8" fmla="*/ 432 w 432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32">
                  <a:moveTo>
                    <a:pt x="432" y="432"/>
                  </a:moveTo>
                  <a:cubicBezTo>
                    <a:pt x="432" y="432"/>
                    <a:pt x="216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5" name="Text Box 47"/>
            <p:cNvSpPr txBox="1">
              <a:spLocks noChangeArrowheads="1"/>
            </p:cNvSpPr>
            <p:nvPr/>
          </p:nvSpPr>
          <p:spPr bwMode="auto">
            <a:xfrm>
              <a:off x="3466" y="1527"/>
              <a:ext cx="56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3 2 6 5</a:t>
              </a:r>
            </a:p>
          </p:txBody>
        </p:sp>
        <p:sp>
          <p:nvSpPr>
            <p:cNvPr id="40996" name="Text Box 48"/>
            <p:cNvSpPr txBox="1">
              <a:spLocks noChangeArrowheads="1"/>
            </p:cNvSpPr>
            <p:nvPr/>
          </p:nvSpPr>
          <p:spPr bwMode="auto">
            <a:xfrm>
              <a:off x="718" y="2112"/>
              <a:ext cx="56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7 2 6 5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419604" y="2753919"/>
            <a:ext cx="611188" cy="483394"/>
            <a:chOff x="2784" y="1911"/>
            <a:chExt cx="385" cy="406"/>
          </a:xfrm>
        </p:grpSpPr>
        <p:sp>
          <p:nvSpPr>
            <p:cNvPr id="40991" name="Freeform 50"/>
            <p:cNvSpPr>
              <a:spLocks/>
            </p:cNvSpPr>
            <p:nvPr/>
          </p:nvSpPr>
          <p:spPr bwMode="auto">
            <a:xfrm>
              <a:off x="2784" y="2007"/>
              <a:ext cx="240" cy="310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0 h 432"/>
                <a:gd name="T4" fmla="*/ 0 60000 65536"/>
                <a:gd name="T5" fmla="*/ 0 60000 65536"/>
                <a:gd name="T6" fmla="*/ 0 w 240"/>
                <a:gd name="T7" fmla="*/ 0 h 432"/>
                <a:gd name="T8" fmla="*/ 240 w 24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32">
                  <a:moveTo>
                    <a:pt x="240" y="432"/>
                  </a:moveTo>
                  <a:cubicBezTo>
                    <a:pt x="240" y="432"/>
                    <a:pt x="120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2" name="Text Box 51"/>
            <p:cNvSpPr txBox="1">
              <a:spLocks noChangeArrowheads="1"/>
            </p:cNvSpPr>
            <p:nvPr/>
          </p:nvSpPr>
          <p:spPr bwMode="auto">
            <a:xfrm>
              <a:off x="2851" y="1911"/>
              <a:ext cx="3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6 5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187953" y="2191942"/>
            <a:ext cx="2141538" cy="1797843"/>
            <a:chOff x="3115" y="1479"/>
            <a:chExt cx="1349" cy="1510"/>
          </a:xfrm>
        </p:grpSpPr>
        <p:sp>
          <p:nvSpPr>
            <p:cNvPr id="40987" name="Freeform 53"/>
            <p:cNvSpPr>
              <a:spLocks/>
            </p:cNvSpPr>
            <p:nvPr/>
          </p:nvSpPr>
          <p:spPr bwMode="auto">
            <a:xfrm>
              <a:off x="4272" y="1479"/>
              <a:ext cx="1" cy="310"/>
            </a:xfrm>
            <a:custGeom>
              <a:avLst/>
              <a:gdLst>
                <a:gd name="T0" fmla="*/ 0 w 1"/>
                <a:gd name="T1" fmla="*/ 912 h 912"/>
                <a:gd name="T2" fmla="*/ 0 w 1"/>
                <a:gd name="T3" fmla="*/ 0 h 912"/>
                <a:gd name="T4" fmla="*/ 0 60000 65536"/>
                <a:gd name="T5" fmla="*/ 0 60000 65536"/>
                <a:gd name="T6" fmla="*/ 0 w 1"/>
                <a:gd name="T7" fmla="*/ 0 h 912"/>
                <a:gd name="T8" fmla="*/ 1 w 1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2">
                  <a:moveTo>
                    <a:pt x="0" y="912"/>
                  </a:moveTo>
                  <a:cubicBezTo>
                    <a:pt x="0" y="532"/>
                    <a:pt x="0" y="1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8" name="Freeform 54"/>
            <p:cNvSpPr>
              <a:spLocks/>
            </p:cNvSpPr>
            <p:nvPr/>
          </p:nvSpPr>
          <p:spPr bwMode="auto">
            <a:xfrm>
              <a:off x="3168" y="2535"/>
              <a:ext cx="720" cy="310"/>
            </a:xfrm>
            <a:custGeom>
              <a:avLst/>
              <a:gdLst>
                <a:gd name="T0" fmla="*/ 720 w 720"/>
                <a:gd name="T1" fmla="*/ 0 h 96"/>
                <a:gd name="T2" fmla="*/ 192 w 720"/>
                <a:gd name="T3" fmla="*/ 48 h 96"/>
                <a:gd name="T4" fmla="*/ 0 w 720"/>
                <a:gd name="T5" fmla="*/ 96 h 96"/>
                <a:gd name="T6" fmla="*/ 0 60000 65536"/>
                <a:gd name="T7" fmla="*/ 0 60000 65536"/>
                <a:gd name="T8" fmla="*/ 0 60000 65536"/>
                <a:gd name="T9" fmla="*/ 0 w 720"/>
                <a:gd name="T10" fmla="*/ 0 h 96"/>
                <a:gd name="T11" fmla="*/ 720 w 7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6">
                  <a:moveTo>
                    <a:pt x="720" y="0"/>
                  </a:moveTo>
                  <a:cubicBezTo>
                    <a:pt x="516" y="16"/>
                    <a:pt x="312" y="32"/>
                    <a:pt x="192" y="48"/>
                  </a:cubicBezTo>
                  <a:cubicBezTo>
                    <a:pt x="72" y="64"/>
                    <a:pt x="36" y="80"/>
                    <a:pt x="0" y="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9" name="Text Box 55"/>
            <p:cNvSpPr txBox="1">
              <a:spLocks noChangeArrowheads="1"/>
            </p:cNvSpPr>
            <p:nvPr/>
          </p:nvSpPr>
          <p:spPr bwMode="auto">
            <a:xfrm>
              <a:off x="4267" y="1575"/>
              <a:ext cx="19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3115" y="2679"/>
              <a:ext cx="19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Security Issues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00150"/>
            <a:ext cx="8610600" cy="37719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sz="1800" dirty="0">
                <a:latin typeface="Tahoma" charset="0"/>
                <a:ea typeface="ＭＳ Ｐゴシック" charset="0"/>
              </a:rPr>
              <a:t>BGP path attestations are un-authenticated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Anyone can inject advertisements for arbitrary routes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Advertisement will propagate everywhere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Used for </a:t>
            </a:r>
            <a:r>
              <a:rPr lang="en-US" sz="1600" dirty="0" err="1">
                <a:latin typeface="Tahoma" charset="0"/>
                <a:ea typeface="ＭＳ Ｐゴシック" charset="0"/>
              </a:rPr>
              <a:t>DoS</a:t>
            </a:r>
            <a:r>
              <a:rPr lang="en-US" sz="1600" dirty="0">
                <a:latin typeface="Tahoma" charset="0"/>
                <a:ea typeface="ＭＳ Ｐゴシック" charset="0"/>
              </a:rPr>
              <a:t>, spam, and eavesdropping   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Often a result of human error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Tahoma" charset="0"/>
                <a:ea typeface="ＭＳ Ｐゴシック" charset="0"/>
              </a:rPr>
              <a:t>Solutions:</a:t>
            </a:r>
          </a:p>
          <a:p>
            <a:pPr eaLnBrk="1" hangingPunct="1">
              <a:buFont typeface="Arial"/>
              <a:buChar char="•"/>
              <a:tabLst>
                <a:tab pos="635000" algn="l"/>
              </a:tabLst>
            </a:pPr>
            <a:r>
              <a:rPr lang="en-US" sz="1800" dirty="0">
                <a:latin typeface="Tahoma" charset="0"/>
                <a:ea typeface="ＭＳ Ｐゴシック" charset="0"/>
              </a:rPr>
              <a:t>RPKI:   AS obtains a certificate (ROA) from RIR and </a:t>
            </a:r>
            <a:br>
              <a:rPr lang="en-US" sz="1800" dirty="0">
                <a:latin typeface="Tahoma" charset="0"/>
                <a:ea typeface="ＭＳ Ｐゴシック" charset="0"/>
              </a:rPr>
            </a:br>
            <a:r>
              <a:rPr lang="en-US" sz="1800" dirty="0">
                <a:latin typeface="Tahoma" charset="0"/>
                <a:ea typeface="ＭＳ Ｐゴシック" charset="0"/>
              </a:rPr>
              <a:t>	attaches ROA to path advertisements.   </a:t>
            </a:r>
            <a:br>
              <a:rPr lang="en-US" sz="1800" dirty="0">
                <a:latin typeface="Tahoma" charset="0"/>
                <a:ea typeface="ＭＳ Ｐゴシック" charset="0"/>
              </a:rPr>
            </a:br>
            <a:r>
              <a:rPr lang="en-US" sz="1800" dirty="0">
                <a:latin typeface="Tahoma" charset="0"/>
                <a:ea typeface="ＭＳ Ｐゴシック" charset="0"/>
              </a:rPr>
              <a:t>	Advertisements without a valid ROA are ignored.</a:t>
            </a:r>
            <a:br>
              <a:rPr lang="en-US" sz="1800" dirty="0">
                <a:latin typeface="Tahoma" charset="0"/>
                <a:ea typeface="ＭＳ Ｐゴシック" charset="0"/>
              </a:rPr>
            </a:br>
            <a:r>
              <a:rPr lang="en-US" sz="1800" dirty="0">
                <a:latin typeface="Tahoma" charset="0"/>
                <a:ea typeface="ＭＳ Ｐゴシック" charset="0"/>
              </a:rPr>
              <a:t>	Defends against a malicious AS   </a:t>
            </a:r>
            <a:r>
              <a:rPr lang="en-US" sz="1600" dirty="0">
                <a:latin typeface="Tahoma" charset="0"/>
                <a:ea typeface="ＭＳ Ｐゴシック" charset="0"/>
              </a:rPr>
              <a:t>(but not a network attacker)</a:t>
            </a:r>
          </a:p>
          <a:p>
            <a:pPr eaLnBrk="1" hangingPunct="1">
              <a:buFont typeface="Arial"/>
              <a:buChar char="•"/>
              <a:tabLst>
                <a:tab pos="635000" algn="l"/>
              </a:tabLst>
            </a:pPr>
            <a:r>
              <a:rPr lang="en-US" sz="1800" dirty="0">
                <a:latin typeface="Tahoma" charset="0"/>
                <a:ea typeface="ＭＳ Ｐゴシック" charset="0"/>
              </a:rPr>
              <a:t>ROA = Route Origination Authorization</a:t>
            </a:r>
          </a:p>
          <a:p>
            <a:pPr eaLnBrk="1" hangingPunct="1">
              <a:buFont typeface="Arial"/>
              <a:buChar char="•"/>
              <a:tabLst>
                <a:tab pos="635000" algn="l"/>
              </a:tabLst>
            </a:pPr>
            <a:r>
              <a:rPr lang="en-US" sz="1800" dirty="0">
                <a:latin typeface="Tahoma" charset="0"/>
                <a:ea typeface="ＭＳ Ｐゴシック" charset="0"/>
              </a:rPr>
              <a:t>RIR= Regional Internet Registry</a:t>
            </a:r>
          </a:p>
          <a:p>
            <a:pPr eaLnBrk="1" hangingPunct="1">
              <a:spcBef>
                <a:spcPts val="1776"/>
              </a:spcBef>
              <a:buFont typeface="Arial"/>
              <a:buChar char="•"/>
            </a:pPr>
            <a:r>
              <a:rPr lang="en-US" sz="1800" dirty="0">
                <a:latin typeface="Tahoma" charset="0"/>
                <a:ea typeface="ＭＳ Ｐゴシック" charset="0"/>
              </a:rPr>
              <a:t>SBGP:  sign every hop of a path advertisement</a:t>
            </a:r>
          </a:p>
          <a:p>
            <a:pPr marL="0" indent="0" eaLnBrk="1" hangingPunct="1">
              <a:buNone/>
            </a:pPr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path hijack  </a:t>
            </a:r>
            <a:r>
              <a:rPr lang="en-US" sz="2000" dirty="0"/>
              <a:t>(source: </a:t>
            </a:r>
            <a:r>
              <a:rPr lang="en-US" sz="2000" dirty="0" err="1"/>
              <a:t>Renesys</a:t>
            </a:r>
            <a:r>
              <a:rPr lang="en-US" sz="2000" dirty="0"/>
              <a:t>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8077200" cy="800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Feb 2013:    Guadalajara ⟶ Washington DC  via Belarus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t="19033" b="13034"/>
          <a:stretch/>
        </p:blipFill>
        <p:spPr>
          <a:xfrm>
            <a:off x="762000" y="1755322"/>
            <a:ext cx="6781800" cy="167367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3486150"/>
            <a:ext cx="8001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Normally:    </a:t>
            </a:r>
            <a:r>
              <a:rPr lang="en-US" sz="1800" dirty="0" err="1"/>
              <a:t>Alestra</a:t>
            </a:r>
            <a:r>
              <a:rPr lang="en-US" sz="1800" dirty="0"/>
              <a:t> (Mexico) ⟶ PCCW (Texas) ⟶ Qwest (DC)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1800" dirty="0"/>
              <a:t>Reverse route (DC ⟶ Guadalajara) is unaffected:</a:t>
            </a:r>
          </a:p>
          <a:p>
            <a:pPr>
              <a:buFont typeface="Arial"/>
              <a:buChar char="•"/>
            </a:pPr>
            <a:r>
              <a:rPr lang="en-US" sz="1800" dirty="0"/>
              <a:t>Person browsing the Web in DC cannot tell by </a:t>
            </a:r>
            <a:r>
              <a:rPr lang="en-US" sz="1800" i="1" dirty="0" err="1"/>
              <a:t>traceroute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that HTTP responses are routed through Moscow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720810" y="2057402"/>
            <a:ext cx="1165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</a:t>
            </a:r>
            <a:br>
              <a:rPr lang="en-US" dirty="0"/>
            </a:br>
            <a:r>
              <a:rPr lang="en-US" dirty="0"/>
              <a:t>in effect</a:t>
            </a:r>
          </a:p>
          <a:p>
            <a:pPr algn="ctr"/>
            <a:r>
              <a:rPr lang="en-US" dirty="0"/>
              <a:t>for several</a:t>
            </a:r>
            <a:br>
              <a:rPr lang="en-US" dirty="0"/>
            </a:br>
            <a:r>
              <a:rPr lang="en-US" dirty="0"/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23028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  </a:t>
            </a:r>
            <a:r>
              <a:rPr lang="en-US" sz="2800" dirty="0"/>
              <a:t>routing inside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Link State Advertisements  (LSA):</a:t>
            </a:r>
          </a:p>
          <a:p>
            <a:pPr>
              <a:buFont typeface="Arial"/>
              <a:buChar char="•"/>
            </a:pPr>
            <a:r>
              <a:rPr lang="en-US" sz="2400" dirty="0"/>
              <a:t>Flooded throughout AS so that all routers in the AS have a complete view of the AS topology</a:t>
            </a:r>
          </a:p>
          <a:p>
            <a:pPr>
              <a:buFont typeface="Arial"/>
              <a:buChar char="•"/>
            </a:pPr>
            <a:r>
              <a:rPr lang="en-US" sz="2400" dirty="0"/>
              <a:t>Transmission:   IP datagrams,  protocol = 89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Neighbor discovery:</a:t>
            </a:r>
          </a:p>
          <a:p>
            <a:pPr>
              <a:buFont typeface="Arial"/>
              <a:buChar char="•"/>
            </a:pPr>
            <a:r>
              <a:rPr lang="en-US" sz="2400" dirty="0"/>
              <a:t>Routers dynamically discover direct neighbors on attached links  ---  sets up an “adjacency”</a:t>
            </a:r>
          </a:p>
          <a:p>
            <a:pPr>
              <a:buFont typeface="Arial"/>
              <a:buChar char="•"/>
            </a:pPr>
            <a:r>
              <a:rPr lang="en-US" sz="2400" dirty="0"/>
              <a:t>Once setup, they exchange their LSA databases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77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189820" y="1364626"/>
            <a:ext cx="6828676" cy="3264524"/>
            <a:chOff x="1476375" y="1648143"/>
            <a:chExt cx="6828676" cy="4352699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1476375" y="3581400"/>
              <a:ext cx="839788" cy="66833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pic>
          <p:nvPicPr>
            <p:cNvPr id="6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4613" y="375285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250" y="505301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3175" y="247650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3325" y="348456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3049588" y="2476500"/>
              <a:ext cx="763587" cy="111125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940050" y="4047238"/>
              <a:ext cx="1092200" cy="111601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4359274" y="3802580"/>
              <a:ext cx="737395" cy="127047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 flipV="1">
              <a:off x="4112419" y="2786063"/>
              <a:ext cx="957262" cy="72866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2965450" y="2786063"/>
              <a:ext cx="927894" cy="1016511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5395913" y="3619499"/>
              <a:ext cx="1116559" cy="142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92300" y="4244179"/>
              <a:ext cx="3175" cy="33655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49439" y="3259137"/>
              <a:ext cx="0" cy="336549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316163" y="3933031"/>
              <a:ext cx="294481" cy="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9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2922588"/>
              <a:ext cx="388937" cy="34131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4583113"/>
              <a:ext cx="388937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630988" y="3005138"/>
              <a:ext cx="1587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656705" y="204152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23" name="Content Placeholder 3" descr="router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4305" y="1704975"/>
              <a:ext cx="3873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Cloud"/>
            <p:cNvSpPr>
              <a:spLocks noChangeAspect="1" noEditPoints="1" noChangeArrowheads="1"/>
            </p:cNvSpPr>
            <p:nvPr/>
          </p:nvSpPr>
          <p:spPr bwMode="auto">
            <a:xfrm>
              <a:off x="6215063" y="2362200"/>
              <a:ext cx="839787" cy="669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4811951" y="5045075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421421" y="5278438"/>
              <a:ext cx="390530" cy="15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775" y="2276475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1836896" y="1842769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2413953" y="2115660"/>
              <a:ext cx="357822" cy="239396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738438" y="1973898"/>
              <a:ext cx="50323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Ra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215062" y="4130741"/>
              <a:ext cx="1056869" cy="1600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LSA DB:</a:t>
              </a:r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/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726307" y="2174556"/>
              <a:ext cx="50323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err="1"/>
                <a:t>Rb</a:t>
              </a:r>
              <a:endParaRPr lang="en-US" dirty="0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6956972" y="5194366"/>
              <a:ext cx="1087437" cy="498475"/>
              <a:chOff x="4785" y="3049"/>
              <a:chExt cx="685" cy="314"/>
            </a:xfrm>
          </p:grpSpPr>
          <p:pic>
            <p:nvPicPr>
              <p:cNvPr id="93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29" y="3203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94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85" y="3249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95" name="Line 47"/>
              <p:cNvSpPr>
                <a:spLocks noChangeShapeType="1"/>
              </p:cNvSpPr>
              <p:nvPr/>
            </p:nvSpPr>
            <p:spPr bwMode="auto">
              <a:xfrm flipH="1" flipV="1">
                <a:off x="5158" y="3049"/>
                <a:ext cx="193" cy="15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V="1">
                <a:off x="4892" y="3067"/>
                <a:ext cx="188" cy="1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3644105" y="1801335"/>
              <a:ext cx="936626" cy="424815"/>
              <a:chOff x="3644105" y="1801335"/>
              <a:chExt cx="936626" cy="424815"/>
            </a:xfrm>
          </p:grpSpPr>
          <p:sp>
            <p:nvSpPr>
              <p:cNvPr id="91" name="מלבן מעוגל 8"/>
              <p:cNvSpPr/>
              <p:nvPr/>
            </p:nvSpPr>
            <p:spPr>
              <a:xfrm>
                <a:off x="3644105" y="1801335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3644106" y="1815780"/>
                <a:ext cx="936625" cy="410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err="1"/>
                  <a:t>Rb</a:t>
                </a:r>
                <a:r>
                  <a:rPr lang="en-US" sz="1400" dirty="0"/>
                  <a:t> LSA</a:t>
                </a:r>
              </a:p>
            </p:txBody>
          </p:sp>
        </p:grp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372225" y="3644900"/>
              <a:ext cx="50323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R3</a:t>
              </a:r>
            </a:p>
          </p:txBody>
        </p:sp>
        <p:grpSp>
          <p:nvGrpSpPr>
            <p:cNvPr id="33" name="Group 55"/>
            <p:cNvGrpSpPr>
              <a:grpSpLocks/>
            </p:cNvGrpSpPr>
            <p:nvPr/>
          </p:nvGrpSpPr>
          <p:grpSpPr bwMode="auto">
            <a:xfrm>
              <a:off x="6294989" y="4575241"/>
              <a:ext cx="1408114" cy="647700"/>
              <a:chOff x="4368" y="2659"/>
              <a:chExt cx="887" cy="408"/>
            </a:xfrm>
          </p:grpSpPr>
          <p:grpSp>
            <p:nvGrpSpPr>
              <p:cNvPr id="34" name="Group 56"/>
              <p:cNvGrpSpPr>
                <a:grpSpLocks/>
              </p:cNvGrpSpPr>
              <p:nvPr/>
            </p:nvGrpSpPr>
            <p:grpSpPr bwMode="auto">
              <a:xfrm>
                <a:off x="4422" y="2659"/>
                <a:ext cx="833" cy="408"/>
                <a:chOff x="4422" y="2659"/>
                <a:chExt cx="833" cy="408"/>
              </a:xfrm>
            </p:grpSpPr>
            <p:pic>
              <p:nvPicPr>
                <p:cNvPr id="84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035" y="2920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85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75" y="2844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sp>
              <p:nvSpPr>
                <p:cNvPr id="86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4422" y="2659"/>
                  <a:ext cx="244" cy="20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sx="1000" sy="1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/>
                    <a:t>     </a:t>
                  </a:r>
                </a:p>
              </p:txBody>
            </p:sp>
            <p:sp>
              <p:nvSpPr>
                <p:cNvPr id="87" name="Line 59"/>
                <p:cNvSpPr>
                  <a:spLocks noChangeShapeType="1"/>
                </p:cNvSpPr>
                <p:nvPr/>
              </p:nvSpPr>
              <p:spPr bwMode="auto">
                <a:xfrm>
                  <a:off x="4640" y="2791"/>
                  <a:ext cx="145" cy="79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71" y="2716"/>
                  <a:ext cx="241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/>
                    <a:t>Ra</a:t>
                  </a:r>
                </a:p>
              </p:txBody>
            </p:sp>
            <p:sp>
              <p:nvSpPr>
                <p:cNvPr id="89" name="Line 61"/>
                <p:cNvSpPr>
                  <a:spLocks noChangeShapeType="1"/>
                </p:cNvSpPr>
                <p:nvPr/>
              </p:nvSpPr>
              <p:spPr bwMode="auto">
                <a:xfrm>
                  <a:off x="4926" y="2955"/>
                  <a:ext cx="113" cy="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983" y="2753"/>
                  <a:ext cx="272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err="1"/>
                    <a:t>Rb</a:t>
                  </a:r>
                  <a:endParaRPr lang="en-US" sz="1000" dirty="0"/>
                </a:p>
              </p:txBody>
            </p:sp>
          </p:grpSp>
          <p:sp>
            <p:nvSpPr>
              <p:cNvPr id="83" name="Text Box 64"/>
              <p:cNvSpPr txBox="1">
                <a:spLocks noChangeArrowheads="1"/>
              </p:cNvSpPr>
              <p:nvPr/>
            </p:nvSpPr>
            <p:spPr bwMode="auto">
              <a:xfrm>
                <a:off x="4368" y="2684"/>
                <a:ext cx="31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800" dirty="0"/>
                  <a:t>Net-1</a:t>
                </a:r>
              </a:p>
            </p:txBody>
          </p:sp>
        </p:grpSp>
        <p:sp>
          <p:nvSpPr>
            <p:cNvPr id="37" name="Text Box 104"/>
            <p:cNvSpPr txBox="1">
              <a:spLocks noChangeArrowheads="1"/>
            </p:cNvSpPr>
            <p:nvPr/>
          </p:nvSpPr>
          <p:spPr bwMode="auto">
            <a:xfrm>
              <a:off x="1699736" y="1915476"/>
              <a:ext cx="7191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Net-1</a:t>
              </a:r>
            </a:p>
          </p:txBody>
        </p:sp>
        <p:grpSp>
          <p:nvGrpSpPr>
            <p:cNvPr id="36" name="Group 46"/>
            <p:cNvGrpSpPr>
              <a:grpSpLocks/>
            </p:cNvGrpSpPr>
            <p:nvPr/>
          </p:nvGrpSpPr>
          <p:grpSpPr bwMode="auto">
            <a:xfrm>
              <a:off x="1945333" y="2010380"/>
              <a:ext cx="4629051" cy="2948365"/>
              <a:chOff x="1493" y="2704"/>
              <a:chExt cx="1924" cy="1193"/>
            </a:xfrm>
          </p:grpSpPr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2109" y="2704"/>
                <a:ext cx="1308" cy="582"/>
              </a:xfrm>
              <a:custGeom>
                <a:avLst/>
                <a:gdLst>
                  <a:gd name="T0" fmla="*/ 0 w 1308"/>
                  <a:gd name="T1" fmla="*/ 91 h 582"/>
                  <a:gd name="T2" fmla="*/ 317 w 1308"/>
                  <a:gd name="T3" fmla="*/ 136 h 582"/>
                  <a:gd name="T4" fmla="*/ 771 w 1308"/>
                  <a:gd name="T5" fmla="*/ 499 h 582"/>
                  <a:gd name="T6" fmla="*/ 1225 w 1308"/>
                  <a:gd name="T7" fmla="*/ 499 h 582"/>
                  <a:gd name="T8" fmla="*/ 1270 w 1308"/>
                  <a:gd name="T9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8" h="582">
                    <a:moveTo>
                      <a:pt x="0" y="91"/>
                    </a:moveTo>
                    <a:cubicBezTo>
                      <a:pt x="94" y="79"/>
                      <a:pt x="189" y="68"/>
                      <a:pt x="317" y="136"/>
                    </a:cubicBezTo>
                    <a:cubicBezTo>
                      <a:pt x="445" y="204"/>
                      <a:pt x="620" y="439"/>
                      <a:pt x="771" y="499"/>
                    </a:cubicBezTo>
                    <a:cubicBezTo>
                      <a:pt x="922" y="559"/>
                      <a:pt x="1142" y="582"/>
                      <a:pt x="1225" y="499"/>
                    </a:cubicBezTo>
                    <a:cubicBezTo>
                      <a:pt x="1308" y="416"/>
                      <a:pt x="1289" y="208"/>
                      <a:pt x="127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511" y="2939"/>
                <a:ext cx="1043" cy="484"/>
              </a:xfrm>
              <a:custGeom>
                <a:avLst/>
                <a:gdLst>
                  <a:gd name="T0" fmla="*/ 1043 w 1043"/>
                  <a:gd name="T1" fmla="*/ 0 h 484"/>
                  <a:gd name="T2" fmla="*/ 590 w 1043"/>
                  <a:gd name="T3" fmla="*/ 408 h 484"/>
                  <a:gd name="T4" fmla="*/ 91 w 1043"/>
                  <a:gd name="T5" fmla="*/ 454 h 484"/>
                  <a:gd name="T6" fmla="*/ 46 w 1043"/>
                  <a:gd name="T7" fmla="*/ 27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3" h="484">
                    <a:moveTo>
                      <a:pt x="1043" y="0"/>
                    </a:moveTo>
                    <a:cubicBezTo>
                      <a:pt x="896" y="166"/>
                      <a:pt x="749" y="332"/>
                      <a:pt x="590" y="408"/>
                    </a:cubicBezTo>
                    <a:cubicBezTo>
                      <a:pt x="431" y="484"/>
                      <a:pt x="182" y="477"/>
                      <a:pt x="91" y="454"/>
                    </a:cubicBezTo>
                    <a:cubicBezTo>
                      <a:pt x="0" y="431"/>
                      <a:pt x="23" y="351"/>
                      <a:pt x="46" y="272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1493" y="3407"/>
                <a:ext cx="234" cy="299"/>
              </a:xfrm>
              <a:custGeom>
                <a:avLst/>
                <a:gdLst>
                  <a:gd name="T0" fmla="*/ 212 w 212"/>
                  <a:gd name="T1" fmla="*/ 0 h 317"/>
                  <a:gd name="T2" fmla="*/ 30 w 212"/>
                  <a:gd name="T3" fmla="*/ 90 h 317"/>
                  <a:gd name="T4" fmla="*/ 30 w 212"/>
                  <a:gd name="T5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" h="317">
                    <a:moveTo>
                      <a:pt x="212" y="0"/>
                    </a:moveTo>
                    <a:cubicBezTo>
                      <a:pt x="136" y="18"/>
                      <a:pt x="60" y="37"/>
                      <a:pt x="30" y="90"/>
                    </a:cubicBezTo>
                    <a:cubicBezTo>
                      <a:pt x="0" y="143"/>
                      <a:pt x="15" y="230"/>
                      <a:pt x="30" y="317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965" y="3344"/>
                <a:ext cx="461" cy="553"/>
              </a:xfrm>
              <a:custGeom>
                <a:avLst/>
                <a:gdLst>
                  <a:gd name="T0" fmla="*/ 144 w 461"/>
                  <a:gd name="T1" fmla="*/ 0 h 545"/>
                  <a:gd name="T2" fmla="*/ 53 w 461"/>
                  <a:gd name="T3" fmla="*/ 136 h 545"/>
                  <a:gd name="T4" fmla="*/ 461 w 461"/>
                  <a:gd name="T5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545">
                    <a:moveTo>
                      <a:pt x="144" y="0"/>
                    </a:moveTo>
                    <a:cubicBezTo>
                      <a:pt x="72" y="22"/>
                      <a:pt x="0" y="45"/>
                      <a:pt x="53" y="136"/>
                    </a:cubicBezTo>
                    <a:cubicBezTo>
                      <a:pt x="106" y="227"/>
                      <a:pt x="283" y="386"/>
                      <a:pt x="461" y="545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2472" y="3075"/>
                <a:ext cx="310" cy="771"/>
              </a:xfrm>
              <a:custGeom>
                <a:avLst/>
                <a:gdLst>
                  <a:gd name="T0" fmla="*/ 227 w 310"/>
                  <a:gd name="T1" fmla="*/ 0 h 771"/>
                  <a:gd name="T2" fmla="*/ 272 w 310"/>
                  <a:gd name="T3" fmla="*/ 272 h 771"/>
                  <a:gd name="T4" fmla="*/ 0 w 310"/>
                  <a:gd name="T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0" h="771">
                    <a:moveTo>
                      <a:pt x="227" y="0"/>
                    </a:moveTo>
                    <a:cubicBezTo>
                      <a:pt x="268" y="72"/>
                      <a:pt x="310" y="144"/>
                      <a:pt x="272" y="272"/>
                    </a:cubicBezTo>
                    <a:cubicBezTo>
                      <a:pt x="234" y="400"/>
                      <a:pt x="117" y="585"/>
                      <a:pt x="0" y="771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9" name="הסבר מלבני מעוגל 6"/>
            <p:cNvSpPr/>
            <p:nvPr/>
          </p:nvSpPr>
          <p:spPr>
            <a:xfrm rot="10800000" flipH="1">
              <a:off x="5925356" y="4227604"/>
              <a:ext cx="2379695" cy="1773238"/>
            </a:xfrm>
            <a:prstGeom prst="wedgeRoundRectCallou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38" name="Group 100"/>
            <p:cNvGrpSpPr>
              <a:grpSpLocks/>
            </p:cNvGrpSpPr>
            <p:nvPr/>
          </p:nvGrpSpPr>
          <p:grpSpPr bwMode="auto">
            <a:xfrm>
              <a:off x="1815465" y="2133600"/>
              <a:ext cx="4932363" cy="2803525"/>
              <a:chOff x="1134" y="1344"/>
              <a:chExt cx="3107" cy="1766"/>
            </a:xfrm>
          </p:grpSpPr>
          <p:sp>
            <p:nvSpPr>
              <p:cNvPr id="71" name="Freeform 85"/>
              <p:cNvSpPr>
                <a:spLocks/>
              </p:cNvSpPr>
              <p:nvPr/>
            </p:nvSpPr>
            <p:spPr bwMode="auto">
              <a:xfrm>
                <a:off x="1474" y="1480"/>
                <a:ext cx="862" cy="264"/>
              </a:xfrm>
              <a:custGeom>
                <a:avLst/>
                <a:gdLst>
                  <a:gd name="T0" fmla="*/ 862 w 862"/>
                  <a:gd name="T1" fmla="*/ 226 h 264"/>
                  <a:gd name="T2" fmla="*/ 408 w 862"/>
                  <a:gd name="T3" fmla="*/ 226 h 264"/>
                  <a:gd name="T4" fmla="*/ 0 w 862"/>
                  <a:gd name="T5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264">
                    <a:moveTo>
                      <a:pt x="862" y="226"/>
                    </a:moveTo>
                    <a:cubicBezTo>
                      <a:pt x="707" y="245"/>
                      <a:pt x="552" y="264"/>
                      <a:pt x="408" y="226"/>
                    </a:cubicBezTo>
                    <a:cubicBezTo>
                      <a:pt x="264" y="188"/>
                      <a:pt x="132" y="9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86"/>
              <p:cNvSpPr>
                <a:spLocks/>
              </p:cNvSpPr>
              <p:nvPr/>
            </p:nvSpPr>
            <p:spPr bwMode="auto">
              <a:xfrm>
                <a:off x="1134" y="1752"/>
                <a:ext cx="1202" cy="619"/>
              </a:xfrm>
              <a:custGeom>
                <a:avLst/>
                <a:gdLst>
                  <a:gd name="T0" fmla="*/ 1202 w 1202"/>
                  <a:gd name="T1" fmla="*/ 0 h 619"/>
                  <a:gd name="T2" fmla="*/ 748 w 1202"/>
                  <a:gd name="T3" fmla="*/ 499 h 619"/>
                  <a:gd name="T4" fmla="*/ 113 w 1202"/>
                  <a:gd name="T5" fmla="*/ 589 h 619"/>
                  <a:gd name="T6" fmla="*/ 68 w 1202"/>
                  <a:gd name="T7" fmla="*/ 31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619">
                    <a:moveTo>
                      <a:pt x="1202" y="0"/>
                    </a:moveTo>
                    <a:cubicBezTo>
                      <a:pt x="1065" y="200"/>
                      <a:pt x="929" y="401"/>
                      <a:pt x="748" y="499"/>
                    </a:cubicBezTo>
                    <a:cubicBezTo>
                      <a:pt x="567" y="597"/>
                      <a:pt x="226" y="619"/>
                      <a:pt x="113" y="589"/>
                    </a:cubicBezTo>
                    <a:cubicBezTo>
                      <a:pt x="0" y="559"/>
                      <a:pt x="34" y="438"/>
                      <a:pt x="68" y="317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88"/>
              <p:cNvSpPr>
                <a:spLocks/>
              </p:cNvSpPr>
              <p:nvPr/>
            </p:nvSpPr>
            <p:spPr bwMode="auto">
              <a:xfrm>
                <a:off x="1233" y="2347"/>
                <a:ext cx="278" cy="501"/>
              </a:xfrm>
              <a:custGeom>
                <a:avLst/>
                <a:gdLst>
                  <a:gd name="T0" fmla="*/ 590 w 590"/>
                  <a:gd name="T1" fmla="*/ 0 h 544"/>
                  <a:gd name="T2" fmla="*/ 91 w 590"/>
                  <a:gd name="T3" fmla="*/ 136 h 544"/>
                  <a:gd name="T4" fmla="*/ 45 w 590"/>
                  <a:gd name="T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0" h="544">
                    <a:moveTo>
                      <a:pt x="590" y="0"/>
                    </a:moveTo>
                    <a:cubicBezTo>
                      <a:pt x="386" y="22"/>
                      <a:pt x="182" y="45"/>
                      <a:pt x="91" y="136"/>
                    </a:cubicBezTo>
                    <a:cubicBezTo>
                      <a:pt x="0" y="227"/>
                      <a:pt x="22" y="385"/>
                      <a:pt x="45" y="544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89"/>
              <p:cNvSpPr>
                <a:spLocks/>
              </p:cNvSpPr>
              <p:nvPr/>
            </p:nvSpPr>
            <p:spPr bwMode="auto">
              <a:xfrm rot="21226437">
                <a:off x="1838" y="2201"/>
                <a:ext cx="740" cy="901"/>
              </a:xfrm>
              <a:custGeom>
                <a:avLst/>
                <a:gdLst>
                  <a:gd name="T0" fmla="*/ 144 w 733"/>
                  <a:gd name="T1" fmla="*/ 0 h 908"/>
                  <a:gd name="T2" fmla="*/ 98 w 733"/>
                  <a:gd name="T3" fmla="*/ 182 h 908"/>
                  <a:gd name="T4" fmla="*/ 733 w 733"/>
                  <a:gd name="T5" fmla="*/ 908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3" h="908">
                    <a:moveTo>
                      <a:pt x="144" y="0"/>
                    </a:moveTo>
                    <a:cubicBezTo>
                      <a:pt x="72" y="15"/>
                      <a:pt x="0" y="31"/>
                      <a:pt x="98" y="182"/>
                    </a:cubicBezTo>
                    <a:cubicBezTo>
                      <a:pt x="196" y="333"/>
                      <a:pt x="464" y="620"/>
                      <a:pt x="733" y="908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91"/>
              <p:cNvSpPr>
                <a:spLocks/>
              </p:cNvSpPr>
              <p:nvPr/>
            </p:nvSpPr>
            <p:spPr bwMode="auto">
              <a:xfrm>
                <a:off x="2699" y="1344"/>
                <a:ext cx="1542" cy="853"/>
              </a:xfrm>
              <a:custGeom>
                <a:avLst/>
                <a:gdLst>
                  <a:gd name="T0" fmla="*/ 0 w 1542"/>
                  <a:gd name="T1" fmla="*/ 362 h 853"/>
                  <a:gd name="T2" fmla="*/ 635 w 1542"/>
                  <a:gd name="T3" fmla="*/ 771 h 853"/>
                  <a:gd name="T4" fmla="*/ 1360 w 1542"/>
                  <a:gd name="T5" fmla="*/ 725 h 853"/>
                  <a:gd name="T6" fmla="*/ 1542 w 1542"/>
                  <a:gd name="T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853">
                    <a:moveTo>
                      <a:pt x="0" y="362"/>
                    </a:moveTo>
                    <a:cubicBezTo>
                      <a:pt x="204" y="536"/>
                      <a:pt x="408" y="710"/>
                      <a:pt x="635" y="771"/>
                    </a:cubicBezTo>
                    <a:cubicBezTo>
                      <a:pt x="862" y="832"/>
                      <a:pt x="1209" y="853"/>
                      <a:pt x="1360" y="725"/>
                    </a:cubicBezTo>
                    <a:cubicBezTo>
                      <a:pt x="1511" y="597"/>
                      <a:pt x="1526" y="298"/>
                      <a:pt x="1542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92"/>
              <p:cNvSpPr>
                <a:spLocks/>
              </p:cNvSpPr>
              <p:nvPr/>
            </p:nvSpPr>
            <p:spPr bwMode="auto">
              <a:xfrm>
                <a:off x="2690" y="1885"/>
                <a:ext cx="446" cy="1225"/>
              </a:xfrm>
              <a:custGeom>
                <a:avLst/>
                <a:gdLst>
                  <a:gd name="T0" fmla="*/ 226 w 446"/>
                  <a:gd name="T1" fmla="*/ 0 h 1225"/>
                  <a:gd name="T2" fmla="*/ 408 w 446"/>
                  <a:gd name="T3" fmla="*/ 363 h 1225"/>
                  <a:gd name="T4" fmla="*/ 0 w 446"/>
                  <a:gd name="T5" fmla="*/ 1225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6" h="1225">
                    <a:moveTo>
                      <a:pt x="226" y="0"/>
                    </a:moveTo>
                    <a:cubicBezTo>
                      <a:pt x="336" y="79"/>
                      <a:pt x="446" y="159"/>
                      <a:pt x="408" y="363"/>
                    </a:cubicBezTo>
                    <a:cubicBezTo>
                      <a:pt x="370" y="567"/>
                      <a:pt x="185" y="896"/>
                      <a:pt x="0" y="1225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2547938" y="1648143"/>
              <a:ext cx="945607" cy="426660"/>
              <a:chOff x="2547938" y="1648143"/>
              <a:chExt cx="945607" cy="426660"/>
            </a:xfrm>
          </p:grpSpPr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>
                <a:off x="2556920" y="1664434"/>
                <a:ext cx="936625" cy="410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/>
                  <a:t>Ra LSA</a:t>
                </a:r>
              </a:p>
            </p:txBody>
          </p:sp>
          <p:sp>
            <p:nvSpPr>
              <p:cNvPr id="70" name="מלבן מעוגל 152"/>
              <p:cNvSpPr/>
              <p:nvPr/>
            </p:nvSpPr>
            <p:spPr>
              <a:xfrm>
                <a:off x="2547938" y="1648143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2472" y="3448727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79565" y="302450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grpSp>
          <p:nvGrpSpPr>
            <p:cNvPr id="41" name="Group 43"/>
            <p:cNvGrpSpPr/>
            <p:nvPr/>
          </p:nvGrpSpPr>
          <p:grpSpPr>
            <a:xfrm>
              <a:off x="6289274" y="4566920"/>
              <a:ext cx="1749420" cy="1117600"/>
              <a:chOff x="6594472" y="5674991"/>
              <a:chExt cx="1749420" cy="1117600"/>
            </a:xfrm>
          </p:grpSpPr>
          <p:grpSp>
            <p:nvGrpSpPr>
              <p:cNvPr id="44" name="Group 44"/>
              <p:cNvGrpSpPr/>
              <p:nvPr/>
            </p:nvGrpSpPr>
            <p:grpSpPr>
              <a:xfrm>
                <a:off x="6594472" y="5674991"/>
                <a:ext cx="1749420" cy="1117600"/>
                <a:chOff x="6397221" y="5591812"/>
                <a:chExt cx="1749420" cy="1117600"/>
              </a:xfrm>
            </p:grpSpPr>
            <p:grpSp>
              <p:nvGrpSpPr>
                <p:cNvPr id="45" name="Group 47"/>
                <p:cNvGrpSpPr/>
                <p:nvPr/>
              </p:nvGrpSpPr>
              <p:grpSpPr>
                <a:xfrm>
                  <a:off x="6397221" y="5591812"/>
                  <a:ext cx="1749420" cy="1117600"/>
                  <a:chOff x="6447389" y="4697161"/>
                  <a:chExt cx="1749420" cy="1117600"/>
                </a:xfrm>
              </p:grpSpPr>
              <p:grpSp>
                <p:nvGrpSpPr>
                  <p:cNvPr id="4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109372" y="5316286"/>
                    <a:ext cx="1087437" cy="498475"/>
                    <a:chOff x="4785" y="3049"/>
                    <a:chExt cx="685" cy="314"/>
                  </a:xfrm>
                </p:grpSpPr>
                <p:pic>
                  <p:nvPicPr>
                    <p:cNvPr id="65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5329" y="3203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pic>
                  <p:nvPicPr>
                    <p:cNvPr id="66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785" y="3249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sp>
                  <p:nvSpPr>
                    <p:cNvPr id="67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158" y="3049"/>
                      <a:ext cx="193" cy="154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2" y="3067"/>
                      <a:ext cx="188" cy="182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447389" y="4697161"/>
                    <a:ext cx="1408114" cy="647700"/>
                    <a:chOff x="4368" y="2659"/>
                    <a:chExt cx="887" cy="408"/>
                  </a:xfrm>
                </p:grpSpPr>
                <p:grpSp>
                  <p:nvGrpSpPr>
                    <p:cNvPr id="55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22" y="2659"/>
                      <a:ext cx="833" cy="408"/>
                      <a:chOff x="4422" y="2659"/>
                      <a:chExt cx="833" cy="408"/>
                    </a:xfrm>
                  </p:grpSpPr>
                  <p:pic>
                    <p:nvPicPr>
                      <p:cNvPr id="58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" y="2920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pic>
                    <p:nvPicPr>
                      <p:cNvPr id="59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" y="2844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sp>
                    <p:nvSpPr>
                      <p:cNvPr id="60" name="Cloud"/>
                      <p:cNvSpPr>
                        <a:spLocks noChangeAspect="1" noEditPoints="1" noChangeArrowheads="1"/>
                      </p:cNvSpPr>
                      <p:nvPr/>
                    </p:nvSpPr>
                    <p:spPr bwMode="auto">
                      <a:xfrm>
                        <a:off x="4422" y="2659"/>
                        <a:ext cx="244" cy="202"/>
                      </a:xfrm>
                      <a:custGeom>
                        <a:avLst/>
                        <a:gdLst>
                          <a:gd name="T0" fmla="*/ 67 w 21600"/>
                          <a:gd name="T1" fmla="*/ 10800 h 21600"/>
                          <a:gd name="T2" fmla="*/ 10800 w 21600"/>
                          <a:gd name="T3" fmla="*/ 21577 h 21600"/>
                          <a:gd name="T4" fmla="*/ 21582 w 21600"/>
                          <a:gd name="T5" fmla="*/ 10800 h 21600"/>
                          <a:gd name="T6" fmla="*/ 10800 w 21600"/>
                          <a:gd name="T7" fmla="*/ 1235 h 21600"/>
                          <a:gd name="T8" fmla="*/ 2977 w 21600"/>
                          <a:gd name="T9" fmla="*/ 3262 h 21600"/>
                          <a:gd name="T10" fmla="*/ 17087 w 21600"/>
                          <a:gd name="T11" fmla="*/ 17337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 extrusionOk="0">
                            <a:moveTo>
                              <a:pt x="1949" y="7180"/>
                            </a:moveTo>
                            <a:cubicBezTo>
                              <a:pt x="841" y="7336"/>
                              <a:pt x="0" y="8613"/>
                              <a:pt x="0" y="10137"/>
                            </a:cubicBezTo>
                            <a:cubicBezTo>
                              <a:pt x="-1" y="11192"/>
                              <a:pt x="409" y="12169"/>
                              <a:pt x="1074" y="12702"/>
                            </a:cubicBezTo>
                            <a:lnTo>
                              <a:pt x="1063" y="12668"/>
                            </a:lnTo>
                            <a:cubicBezTo>
                              <a:pt x="685" y="13217"/>
                              <a:pt x="475" y="13940"/>
                              <a:pt x="475" y="14690"/>
                            </a:cubicBezTo>
                            <a:cubicBezTo>
                              <a:pt x="475" y="16325"/>
                              <a:pt x="1451" y="17650"/>
                              <a:pt x="2655" y="17650"/>
                            </a:cubicBezTo>
                            <a:cubicBezTo>
                              <a:pt x="2739" y="17650"/>
                              <a:pt x="2824" y="17643"/>
                              <a:pt x="2909" y="17629"/>
                            </a:cubicBezTo>
                            <a:lnTo>
                              <a:pt x="2897" y="17649"/>
                            </a:lnTo>
                            <a:cubicBezTo>
                              <a:pt x="3585" y="19288"/>
                              <a:pt x="4863" y="20300"/>
                              <a:pt x="6247" y="20300"/>
                            </a:cubicBezTo>
                            <a:cubicBezTo>
                              <a:pt x="6947" y="20299"/>
                              <a:pt x="7635" y="20039"/>
                              <a:pt x="8235" y="19546"/>
                            </a:cubicBezTo>
                            <a:lnTo>
                              <a:pt x="8229" y="19550"/>
                            </a:lnTo>
                            <a:cubicBezTo>
                              <a:pt x="8855" y="20829"/>
                              <a:pt x="9908" y="21597"/>
                              <a:pt x="11036" y="21597"/>
                            </a:cubicBezTo>
                            <a:cubicBezTo>
                              <a:pt x="12523" y="21596"/>
                              <a:pt x="13836" y="20267"/>
                              <a:pt x="14267" y="18324"/>
                            </a:cubicBezTo>
                            <a:lnTo>
                              <a:pt x="14270" y="18350"/>
                            </a:lnTo>
                            <a:cubicBezTo>
                              <a:pt x="14730" y="18740"/>
                              <a:pt x="15260" y="18947"/>
                              <a:pt x="15802" y="18947"/>
                            </a:cubicBezTo>
                            <a:cubicBezTo>
                              <a:pt x="17390" y="18946"/>
                              <a:pt x="18682" y="17205"/>
                              <a:pt x="18694" y="15045"/>
                            </a:cubicBezTo>
                            <a:lnTo>
                              <a:pt x="18689" y="15035"/>
                            </a:lnTo>
                            <a:cubicBezTo>
                              <a:pt x="20357" y="14710"/>
                              <a:pt x="21597" y="12765"/>
                              <a:pt x="21597" y="10472"/>
                            </a:cubicBezTo>
                            <a:cubicBezTo>
                              <a:pt x="21597" y="9456"/>
                              <a:pt x="21350" y="8469"/>
                              <a:pt x="20896" y="7663"/>
                            </a:cubicBezTo>
                            <a:lnTo>
                              <a:pt x="20889" y="7661"/>
                            </a:lnTo>
                            <a:cubicBezTo>
                              <a:pt x="21031" y="7208"/>
                              <a:pt x="21105" y="6721"/>
                              <a:pt x="21105" y="6228"/>
                            </a:cubicBezTo>
                            <a:cubicBezTo>
                              <a:pt x="21105" y="4588"/>
                              <a:pt x="20299" y="3150"/>
                              <a:pt x="19139" y="2719"/>
                            </a:cubicBezTo>
                            <a:lnTo>
                              <a:pt x="19148" y="2712"/>
                            </a:lnTo>
                            <a:cubicBezTo>
                              <a:pt x="18940" y="1142"/>
                              <a:pt x="17933" y="0"/>
                              <a:pt x="16758" y="0"/>
                            </a:cubicBezTo>
                            <a:cubicBezTo>
                              <a:pt x="16044" y="-1"/>
                              <a:pt x="15367" y="426"/>
                              <a:pt x="14905" y="1165"/>
                            </a:cubicBezTo>
                            <a:lnTo>
                              <a:pt x="14909" y="1170"/>
                            </a:lnTo>
                            <a:cubicBezTo>
                              <a:pt x="14497" y="432"/>
                              <a:pt x="13855" y="0"/>
                              <a:pt x="13174" y="0"/>
                            </a:cubicBezTo>
                            <a:cubicBezTo>
                              <a:pt x="12347" y="-1"/>
                              <a:pt x="11590" y="637"/>
                              <a:pt x="11221" y="1645"/>
                            </a:cubicBezTo>
                            <a:lnTo>
                              <a:pt x="11229" y="1694"/>
                            </a:lnTo>
                            <a:cubicBezTo>
                              <a:pt x="10730" y="1024"/>
                              <a:pt x="10058" y="650"/>
                              <a:pt x="9358" y="650"/>
                            </a:cubicBezTo>
                            <a:cubicBezTo>
                              <a:pt x="8372" y="649"/>
                              <a:pt x="7466" y="1391"/>
                              <a:pt x="7003" y="2578"/>
                            </a:cubicBezTo>
                            <a:lnTo>
                              <a:pt x="6995" y="2602"/>
                            </a:lnTo>
                            <a:cubicBezTo>
                              <a:pt x="6477" y="2189"/>
                              <a:pt x="5888" y="1972"/>
                              <a:pt x="5288" y="1972"/>
                            </a:cubicBezTo>
                            <a:cubicBezTo>
                              <a:pt x="3423" y="1972"/>
                              <a:pt x="1912" y="4029"/>
                              <a:pt x="1912" y="6567"/>
                            </a:cubicBezTo>
                            <a:cubicBezTo>
                              <a:pt x="1911" y="6774"/>
                              <a:pt x="1922" y="6981"/>
                              <a:pt x="1942" y="7186"/>
                            </a:cubicBezTo>
                            <a:close/>
                          </a:path>
                          <a:path w="21600" h="21600" fill="none" extrusionOk="0">
                            <a:moveTo>
                              <a:pt x="1074" y="12702"/>
                            </a:moveTo>
                            <a:cubicBezTo>
                              <a:pt x="1407" y="12969"/>
                              <a:pt x="1786" y="13110"/>
                              <a:pt x="2172" y="13110"/>
                            </a:cubicBezTo>
                            <a:cubicBezTo>
                              <a:pt x="2228" y="13109"/>
                              <a:pt x="2285" y="13107"/>
                              <a:pt x="2341" y="13101"/>
                            </a:cubicBezTo>
                          </a:path>
                          <a:path w="21600" h="21600" fill="none" extrusionOk="0">
                            <a:moveTo>
                              <a:pt x="2909" y="17629"/>
                            </a:moveTo>
                            <a:cubicBezTo>
                              <a:pt x="3099" y="17599"/>
                              <a:pt x="3285" y="17535"/>
                              <a:pt x="3463" y="17439"/>
                            </a:cubicBezTo>
                          </a:path>
                          <a:path w="21600" h="21600" fill="none" extrusionOk="0">
                            <a:moveTo>
                              <a:pt x="7895" y="18680"/>
                            </a:moveTo>
                            <a:cubicBezTo>
                              <a:pt x="7983" y="18985"/>
                              <a:pt x="8095" y="19277"/>
                              <a:pt x="8229" y="19550"/>
                            </a:cubicBezTo>
                          </a:path>
                          <a:path w="21600" h="21600" fill="none" extrusionOk="0">
                            <a:moveTo>
                              <a:pt x="14267" y="18324"/>
                            </a:moveTo>
                            <a:cubicBezTo>
                              <a:pt x="14336" y="18013"/>
                              <a:pt x="14380" y="17693"/>
                              <a:pt x="14400" y="17370"/>
                            </a:cubicBezTo>
                          </a:path>
                          <a:path w="21600" h="21600" fill="none" extrusionOk="0">
                            <a:moveTo>
                              <a:pt x="18694" y="15045"/>
                            </a:moveTo>
                            <a:cubicBezTo>
                              <a:pt x="18694" y="15034"/>
                              <a:pt x="18695" y="15024"/>
                              <a:pt x="18695" y="15013"/>
                            </a:cubicBezTo>
                            <a:cubicBezTo>
                              <a:pt x="18695" y="13508"/>
                              <a:pt x="18063" y="12136"/>
                              <a:pt x="17069" y="11477"/>
                            </a:cubicBezTo>
                          </a:path>
                          <a:path w="21600" h="21600" fill="none" extrusionOk="0">
                            <a:moveTo>
                              <a:pt x="20165" y="8999"/>
                            </a:moveTo>
                            <a:cubicBezTo>
                              <a:pt x="20479" y="8635"/>
                              <a:pt x="20726" y="8177"/>
                              <a:pt x="20889" y="7661"/>
                            </a:cubicBezTo>
                          </a:path>
                          <a:path w="21600" h="21600" fill="none" extrusionOk="0">
                            <a:moveTo>
                              <a:pt x="19186" y="3344"/>
                            </a:moveTo>
                            <a:cubicBezTo>
                              <a:pt x="19186" y="3328"/>
                              <a:pt x="19187" y="3313"/>
                              <a:pt x="19187" y="3297"/>
                            </a:cubicBezTo>
                            <a:cubicBezTo>
                              <a:pt x="19187" y="3101"/>
                              <a:pt x="19174" y="2905"/>
                              <a:pt x="19148" y="2712"/>
                            </a:cubicBezTo>
                          </a:path>
                          <a:path w="21600" h="21600" fill="none" extrusionOk="0">
                            <a:moveTo>
                              <a:pt x="14905" y="1165"/>
                            </a:moveTo>
                            <a:cubicBezTo>
                              <a:pt x="14754" y="1408"/>
                              <a:pt x="14629" y="1679"/>
                              <a:pt x="14535" y="1971"/>
                            </a:cubicBezTo>
                          </a:path>
                          <a:path w="21600" h="21600" fill="none" extrusionOk="0">
                            <a:moveTo>
                              <a:pt x="11221" y="1645"/>
                            </a:moveTo>
                            <a:cubicBezTo>
                              <a:pt x="11140" y="1866"/>
                              <a:pt x="11080" y="2099"/>
                              <a:pt x="11041" y="2340"/>
                            </a:cubicBezTo>
                          </a:path>
                          <a:path w="21600" h="21600" fill="none" extrusionOk="0">
                            <a:moveTo>
                              <a:pt x="7645" y="3276"/>
                            </a:moveTo>
                            <a:cubicBezTo>
                              <a:pt x="7449" y="3016"/>
                              <a:pt x="7231" y="2790"/>
                              <a:pt x="6995" y="2602"/>
                            </a:cubicBezTo>
                          </a:path>
                          <a:path w="21600" h="21600" fill="none" extrusionOk="0">
                            <a:moveTo>
                              <a:pt x="1942" y="7186"/>
                            </a:moveTo>
                            <a:cubicBezTo>
                              <a:pt x="1966" y="7426"/>
                              <a:pt x="2004" y="7663"/>
                              <a:pt x="2056" y="7895"/>
                            </a:cubicBezTo>
                          </a:path>
                        </a:pathLst>
                      </a:cu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sx="1000" sy="1000" algn="ctr" rotWithShape="0">
                          <a:srgbClr val="80808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  <a:defRPr/>
                        </a:pPr>
                        <a:r>
                          <a:rPr lang="en-US"/>
                          <a:t>     </a:t>
                        </a:r>
                      </a:p>
                    </p:txBody>
                  </p:sp>
                  <p:sp>
                    <p:nvSpPr>
                      <p:cNvPr id="61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40" y="2791"/>
                        <a:ext cx="145" cy="7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1" y="2716"/>
                        <a:ext cx="241" cy="2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/>
                          <a:t>Ra</a:t>
                        </a:r>
                      </a:p>
                    </p:txBody>
                  </p:sp>
                  <p:sp>
                    <p:nvSpPr>
                      <p:cNvPr id="63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26" y="2955"/>
                        <a:ext cx="113" cy="44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83" y="2753"/>
                        <a:ext cx="272" cy="2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err="1"/>
                          <a:t>Rb</a:t>
                        </a:r>
                        <a:endParaRPr lang="en-US" sz="1000" dirty="0"/>
                      </a:p>
                    </p:txBody>
                  </p:sp>
                </p:grpSp>
                <p:sp>
                  <p:nvSpPr>
                    <p:cNvPr id="57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2684"/>
                      <a:ext cx="317" cy="18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r>
                        <a:rPr lang="en-US" sz="800" dirty="0"/>
                        <a:t>Net-1</a:t>
                      </a:r>
                    </a:p>
                  </p:txBody>
                </p:sp>
              </p:grp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023112" y="6016623"/>
                  <a:ext cx="397949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3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94600" y="5862883"/>
                  <a:ext cx="397949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2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145887" y="5867651"/>
                  <a:ext cx="397949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284003" y="6178413"/>
                  <a:ext cx="397949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3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83579" y="6072437"/>
                  <a:ext cx="397949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1</a:t>
                  </a: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904161" y="6329740"/>
                <a:ext cx="397949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37414" y="6394378"/>
                <a:ext cx="397949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1</a:t>
                </a:r>
              </a:p>
            </p:txBody>
          </p:sp>
        </p:grpSp>
      </p:grpSp>
      <p:sp>
        <p:nvSpPr>
          <p:cNvPr id="97" name="Title 96"/>
          <p:cNvSpPr>
            <a:spLocks noGrp="1"/>
          </p:cNvSpPr>
          <p:nvPr>
            <p:ph type="title"/>
          </p:nvPr>
        </p:nvSpPr>
        <p:spPr>
          <a:xfrm>
            <a:off x="609600" y="1143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LSA from Ra and </a:t>
            </a:r>
            <a:r>
              <a:rPr lang="en-US" dirty="0" err="1"/>
              <a:t>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39433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sz="1800" dirty="0"/>
              <a:t>OSPF message integrity  (unlike BGP)</a:t>
            </a:r>
          </a:p>
          <a:p>
            <a:pPr lvl="1" eaLnBrk="1" hangingPunct="1">
              <a:defRPr/>
            </a:pPr>
            <a:r>
              <a:rPr lang="en-US" sz="2000" dirty="0"/>
              <a:t>Every link can have its own shared secret</a:t>
            </a:r>
          </a:p>
          <a:p>
            <a:pPr lvl="1" eaLnBrk="1" hangingPunct="1">
              <a:defRPr/>
            </a:pPr>
            <a:r>
              <a:rPr lang="en-US" sz="2000" dirty="0"/>
              <a:t>Unfortunately, OSPF uses an insecure MAC:</a:t>
            </a:r>
          </a:p>
          <a:p>
            <a:pPr marL="914400" lvl="2" indent="0" eaLnBrk="1" hangingPunct="1">
              <a:buNone/>
              <a:defRPr/>
            </a:pPr>
            <a:r>
              <a:rPr lang="en-US" sz="1800" dirty="0"/>
              <a:t>	  MAC(</a:t>
            </a:r>
            <a:r>
              <a:rPr lang="en-US" sz="1800" dirty="0" err="1"/>
              <a:t>k,m</a:t>
            </a:r>
            <a:r>
              <a:rPr lang="en-US" sz="1800" dirty="0"/>
              <a:t>) = MD5(data </a:t>
            </a:r>
            <a:r>
              <a:rPr lang="en-US" sz="1800" dirty="0" err="1"/>
              <a:t>ll</a:t>
            </a:r>
            <a:r>
              <a:rPr lang="en-US" sz="1800" dirty="0"/>
              <a:t> key </a:t>
            </a:r>
            <a:r>
              <a:rPr lang="en-US" sz="1800" dirty="0" err="1"/>
              <a:t>ll</a:t>
            </a:r>
            <a:r>
              <a:rPr lang="en-US" sz="1800" dirty="0"/>
              <a:t> pad </a:t>
            </a:r>
            <a:r>
              <a:rPr lang="en-US" sz="1800" dirty="0" err="1"/>
              <a:t>ll</a:t>
            </a:r>
            <a:r>
              <a:rPr lang="en-US" sz="1800" dirty="0"/>
              <a:t> </a:t>
            </a:r>
            <a:r>
              <a:rPr lang="en-US" sz="1800" dirty="0" err="1"/>
              <a:t>len</a:t>
            </a:r>
            <a:r>
              <a:rPr lang="en-US" sz="1800" dirty="0"/>
              <a:t>)</a:t>
            </a:r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1800" dirty="0"/>
              <a:t>Every LSA is flooded throughout the AS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1600" dirty="0"/>
              <a:t>If a single malicious router, valid LSAs may still reach destination.</a:t>
            </a:r>
          </a:p>
          <a:p>
            <a:pPr eaLnBrk="1" hangingPunct="1">
              <a:spcBef>
                <a:spcPts val="2424"/>
              </a:spcBef>
              <a:buFont typeface="Arial"/>
              <a:buChar char="•"/>
              <a:defRPr/>
            </a:pPr>
            <a:r>
              <a:rPr lang="en-US" sz="1800" dirty="0"/>
              <a:t>The “fight back” mechanism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1600" dirty="0"/>
              <a:t>If a router receives its own LSA with a newer timestamp than the latest it sent, it immediately floods a new LSA</a:t>
            </a:r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1800" dirty="0"/>
              <a:t>Links must be advertised by both ends</a:t>
            </a:r>
          </a:p>
        </p:txBody>
      </p:sp>
    </p:spTree>
    <p:extLst>
      <p:ext uri="{BB962C8B-B14F-4D97-AF65-F5344CB8AC3E}">
        <p14:creationId xmlns:p14="http://schemas.microsoft.com/office/powerpoint/2010/main" val="54303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17365</TotalTime>
  <Words>534</Words>
  <Application>Microsoft Office PowerPoint</Application>
  <PresentationFormat>On-screen Show (16:9)</PresentationFormat>
  <Paragraphs>137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Tahoma</vt:lpstr>
      <vt:lpstr>Times New Roman</vt:lpstr>
      <vt:lpstr>Wingdings</vt:lpstr>
      <vt:lpstr>Office Theme</vt:lpstr>
      <vt:lpstr>Module 8.3 Routing Security</vt:lpstr>
      <vt:lpstr>Interdomain Routing</vt:lpstr>
      <vt:lpstr>Routing Protocols</vt:lpstr>
      <vt:lpstr>BGP example             [D. Wetherall]</vt:lpstr>
      <vt:lpstr>Security Issues</vt:lpstr>
      <vt:lpstr>Example path hijack  (source: Renesys 2013)</vt:lpstr>
      <vt:lpstr>OSPF:   routing inside an AS</vt:lpstr>
      <vt:lpstr>Example:  LSA from Ra and Rb</vt:lpstr>
      <vt:lpstr>Security features</vt:lpstr>
      <vt:lpstr>Still some attacks possible   [NKGB’12]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Internet Security</dc:title>
  <dc:creator>cse</dc:creator>
  <cp:lastModifiedBy>Deepak Kumar</cp:lastModifiedBy>
  <cp:revision>53</cp:revision>
  <dcterms:created xsi:type="dcterms:W3CDTF">2016-03-18T05:03:09Z</dcterms:created>
  <dcterms:modified xsi:type="dcterms:W3CDTF">2017-04-23T09:20:11Z</dcterms:modified>
</cp:coreProperties>
</file>