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76" autoAdjust="0"/>
    <p:restoredTop sz="68851" autoAdjust="0"/>
  </p:normalViewPr>
  <p:slideViewPr>
    <p:cSldViewPr>
      <p:cViewPr varScale="1">
        <p:scale>
          <a:sx n="148" d="100"/>
          <a:sy n="148" d="100"/>
        </p:scale>
        <p:origin x="13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4508-1E47-442E-8030-86C3B1C35BB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0C5EF-769B-4C2F-874D-22F2D4381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SBCglobal</a:t>
            </a:r>
            <a:r>
              <a:rPr lang="en-US" dirty="0"/>
              <a:t> DNS</a:t>
            </a:r>
            <a:r>
              <a:rPr lang="en-US" baseline="0" dirty="0"/>
              <a:t> resolver wants </a:t>
            </a:r>
            <a:r>
              <a:rPr lang="en-US" baseline="0" dirty="0" err="1"/>
              <a:t>www.unixwiz.net</a:t>
            </a:r>
            <a:r>
              <a:rPr lang="en-US" baseline="0" dirty="0"/>
              <a:t>.    First queries C </a:t>
            </a:r>
            <a:r>
              <a:rPr lang="en-US" baseline="0" dirty="0" err="1"/>
              <a:t>tld</a:t>
            </a:r>
            <a:r>
              <a:rPr lang="en-US" baseline="0" dirty="0"/>
              <a:t>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6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 points to two name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8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NS</a:t>
            </a:r>
            <a:r>
              <a:rPr lang="en-US" baseline="0" dirty="0"/>
              <a:t> </a:t>
            </a:r>
            <a:r>
              <a:rPr lang="en-US" baseline="0" dirty="0" err="1"/>
              <a:t>l</a:t>
            </a:r>
            <a:r>
              <a:rPr lang="en-US" dirty="0" err="1"/>
              <a:t>inux.unixwiz.net</a:t>
            </a:r>
            <a:r>
              <a:rPr lang="en-US" dirty="0"/>
              <a:t> provides</a:t>
            </a:r>
            <a:r>
              <a:rPr lang="en-US" baseline="0" dirty="0"/>
              <a:t> the final answer.     Response passes bailiwick checking and will be cached.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Birthday paradox:    success once  x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= y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for some i,j  .     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Success probability after each try is 1/256    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    needs 256 tries on average until success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BDD871-9908-3B46-8F76-3DB9E0D8243A}" type="slidenum">
              <a:rPr lang="en-US" sz="1200">
                <a:latin typeface="Times New Roman" charset="0"/>
              </a:rPr>
              <a:pPr/>
              <a:t>12</a:t>
            </a:fld>
            <a:endParaRPr lang="en-US" sz="12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Module 8.4 </a:t>
            </a:r>
            <a:br>
              <a:rPr lang="en-US" sz="3200"/>
            </a:br>
            <a:r>
              <a:rPr lang="en-US" sz="3200"/>
              <a:t>Domain Name System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>
                <a:latin typeface="Tahoma" charset="0"/>
                <a:ea typeface="ＭＳ Ｐゴシック" charset="0"/>
                <a:cs typeface="ＭＳ Ｐゴシック" charset="0"/>
              </a:rPr>
              <a:t>Basic DNS Vulnerabilities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8077200" cy="3486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Users/hosts trust the host-address mapping provided by DNS: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Used as basis for many security policies: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  <a:ea typeface="ＭＳ Ｐゴシック" charset="0"/>
              </a:rPr>
              <a:t>		Browser same origin policy, URL address bar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1800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Obvious problems </a:t>
            </a:r>
          </a:p>
          <a:p>
            <a:pPr lvl="1" eaLnBrk="1" hangingPunct="1">
              <a:lnSpc>
                <a:spcPct val="90000"/>
              </a:lnSpc>
              <a:spcBef>
                <a:spcPts val="1680"/>
              </a:spcBef>
            </a:pPr>
            <a:r>
              <a:rPr lang="en-US" sz="1800" dirty="0">
                <a:latin typeface="Tahoma" charset="0"/>
                <a:ea typeface="ＭＳ Ｐゴシック" charset="0"/>
              </a:rPr>
              <a:t>Interception of requests or compromise of DNS servers can result in incorrect or malicious responses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e.g.:   malicious access point in a Cafe</a:t>
            </a:r>
          </a:p>
          <a:p>
            <a:pPr lvl="1" eaLnBrk="1" hangingPunct="1">
              <a:lnSpc>
                <a:spcPct val="90000"/>
              </a:lnSpc>
              <a:spcBef>
                <a:spcPts val="1680"/>
              </a:spcBef>
            </a:pPr>
            <a:r>
              <a:rPr lang="en-US" sz="1800" dirty="0">
                <a:latin typeface="Tahoma" charset="0"/>
                <a:ea typeface="ＭＳ Ｐゴシック" charset="0"/>
              </a:rPr>
              <a:t>Solution – authenticated requests/responses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Provided by </a:t>
            </a:r>
            <a:r>
              <a:rPr lang="en-US" sz="2000" dirty="0" err="1">
                <a:latin typeface="Tahoma" charset="0"/>
                <a:ea typeface="ＭＳ Ｐゴシック" charset="0"/>
              </a:rPr>
              <a:t>DNSsec</a:t>
            </a:r>
            <a:r>
              <a:rPr lang="en-US" sz="2000" dirty="0">
                <a:latin typeface="Tahoma" charset="0"/>
                <a:ea typeface="ＭＳ Ｐゴシック" charset="0"/>
              </a:rPr>
              <a:t>     …    but few use </a:t>
            </a:r>
            <a:r>
              <a:rPr lang="en-US" sz="2000" dirty="0" err="1">
                <a:latin typeface="Tahoma" charset="0"/>
                <a:ea typeface="ＭＳ Ｐゴシック" charset="0"/>
              </a:rPr>
              <a:t>DNSsec</a:t>
            </a:r>
            <a:endParaRPr lang="en-US" sz="2000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  <a:ea typeface="ＭＳ Ｐゴシック" charset="0"/>
                <a:cs typeface="ＭＳ Ｐゴシック" charset="0"/>
              </a:rPr>
              <a:t>DNS cache poisoning  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(a la Kaminsky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08)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458200" cy="348615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Victim machine visits attacker’s web site,  downloads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Javascript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" y="1881188"/>
            <a:ext cx="990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browser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205166" y="1881188"/>
            <a:ext cx="1214437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local</a:t>
            </a:r>
          </a:p>
          <a:p>
            <a:pPr algn="ctr"/>
            <a:r>
              <a:rPr lang="en-US"/>
              <a:t>DNS</a:t>
            </a:r>
          </a:p>
          <a:p>
            <a:pPr algn="ctr"/>
            <a:r>
              <a:rPr lang="en-US"/>
              <a:t>resolver</a:t>
            </a:r>
          </a:p>
        </p:txBody>
      </p:sp>
      <p:cxnSp>
        <p:nvCxnSpPr>
          <p:cNvPr id="53254" name="Straight Arrow Connector 7"/>
          <p:cNvCxnSpPr>
            <a:cxnSpLocks noChangeShapeType="1"/>
          </p:cNvCxnSpPr>
          <p:nvPr/>
        </p:nvCxnSpPr>
        <p:spPr bwMode="auto">
          <a:xfrm>
            <a:off x="1143000" y="2109788"/>
            <a:ext cx="2057400" cy="119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1295402" y="1802607"/>
            <a:ext cx="16530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Query:</a:t>
            </a:r>
          </a:p>
          <a:p>
            <a:pPr eaLnBrk="1" hangingPunct="1"/>
            <a:r>
              <a:rPr lang="en-US"/>
              <a:t>  a.bank.com</a:t>
            </a:r>
          </a:p>
        </p:txBody>
      </p:sp>
      <p:cxnSp>
        <p:nvCxnSpPr>
          <p:cNvPr id="53256" name="Straight Arrow Connector 11"/>
          <p:cNvCxnSpPr>
            <a:cxnSpLocks noChangeShapeType="1"/>
          </p:cNvCxnSpPr>
          <p:nvPr/>
        </p:nvCxnSpPr>
        <p:spPr bwMode="auto">
          <a:xfrm>
            <a:off x="4419600" y="1995488"/>
            <a:ext cx="2819400" cy="119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257" name="TextBox 13"/>
          <p:cNvSpPr txBox="1">
            <a:spLocks noChangeArrowheads="1"/>
          </p:cNvSpPr>
          <p:nvPr/>
        </p:nvSpPr>
        <p:spPr bwMode="auto">
          <a:xfrm>
            <a:off x="4800600" y="1714500"/>
            <a:ext cx="14927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a.bank.com</a:t>
            </a:r>
          </a:p>
          <a:p>
            <a:pPr eaLnBrk="1" hangingPunct="1"/>
            <a:r>
              <a:rPr lang="en-US"/>
              <a:t>QID=x</a:t>
            </a:r>
            <a:r>
              <a:rPr lang="en-US" baseline="-25000"/>
              <a:t>1</a:t>
            </a:r>
          </a:p>
        </p:txBody>
      </p:sp>
      <p:sp>
        <p:nvSpPr>
          <p:cNvPr id="53258" name="Rectangle 17"/>
          <p:cNvSpPr>
            <a:spLocks noChangeArrowheads="1"/>
          </p:cNvSpPr>
          <p:nvPr/>
        </p:nvSpPr>
        <p:spPr bwMode="auto">
          <a:xfrm>
            <a:off x="7848600" y="4000500"/>
            <a:ext cx="990600" cy="628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/>
              <a:t>attacker</a:t>
            </a:r>
          </a:p>
        </p:txBody>
      </p:sp>
      <p:sp>
        <p:nvSpPr>
          <p:cNvPr id="37904" name="TextBox 25"/>
          <p:cNvSpPr txBox="1">
            <a:spLocks noChangeArrowheads="1"/>
          </p:cNvSpPr>
          <p:nvPr/>
        </p:nvSpPr>
        <p:spPr bwMode="auto">
          <a:xfrm>
            <a:off x="152400" y="4239281"/>
            <a:ext cx="8534400" cy="8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attacker wins if 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j:  x</a:t>
            </a:r>
            <a:r>
              <a:rPr lang="en-US" sz="2800" baseline="-25000" dirty="0">
                <a:solidFill>
                  <a:srgbClr val="FF0000"/>
                </a:solidFill>
                <a:sym typeface="Symbol" charset="0"/>
              </a:rPr>
              <a:t>1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sym typeface="Symbol" charset="0"/>
              </a:rPr>
              <a:t>y</a:t>
            </a:r>
            <a:r>
              <a:rPr lang="en-US" sz="2800" baseline="-25000" dirty="0" err="1">
                <a:solidFill>
                  <a:srgbClr val="FF0000"/>
                </a:solidFill>
                <a:sym typeface="Symbol" charset="0"/>
              </a:rPr>
              <a:t>j</a:t>
            </a:r>
            <a:endParaRPr lang="en-US" sz="2800" baseline="-25000" dirty="0">
              <a:solidFill>
                <a:srgbClr val="FF0000"/>
              </a:solidFill>
              <a:sym typeface="Symbol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dirty="0">
                <a:solidFill>
                  <a:srgbClr val="FF0000"/>
                </a:solidFill>
                <a:sym typeface="Symbol" charset="0"/>
              </a:rPr>
              <a:t>   response is cached and   attacker owns IP address being obtained thus</a:t>
            </a:r>
          </a:p>
        </p:txBody>
      </p:sp>
      <p:sp>
        <p:nvSpPr>
          <p:cNvPr id="53260" name="Rectangle 17"/>
          <p:cNvSpPr>
            <a:spLocks noChangeArrowheads="1"/>
          </p:cNvSpPr>
          <p:nvPr/>
        </p:nvSpPr>
        <p:spPr bwMode="auto">
          <a:xfrm>
            <a:off x="7239000" y="1881188"/>
            <a:ext cx="1600200" cy="628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ns.bank.com</a:t>
            </a:r>
          </a:p>
        </p:txBody>
      </p:sp>
      <p:cxnSp>
        <p:nvCxnSpPr>
          <p:cNvPr id="53261" name="Straight Arrow Connector 22"/>
          <p:cNvCxnSpPr>
            <a:cxnSpLocks noChangeShapeType="1"/>
          </p:cNvCxnSpPr>
          <p:nvPr/>
        </p:nvCxnSpPr>
        <p:spPr bwMode="auto">
          <a:xfrm rot="10800000">
            <a:off x="6019800" y="2401492"/>
            <a:ext cx="1219200" cy="11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262" name="TextBox 23"/>
          <p:cNvSpPr txBox="1">
            <a:spLocks noChangeArrowheads="1"/>
          </p:cNvSpPr>
          <p:nvPr/>
        </p:nvSpPr>
        <p:spPr bwMode="auto">
          <a:xfrm>
            <a:off x="6248401" y="2343150"/>
            <a:ext cx="9257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IPaddr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79850" y="2564607"/>
            <a:ext cx="3968750" cy="1938265"/>
            <a:chOff x="3880340" y="3648039"/>
            <a:chExt cx="3968260" cy="2584206"/>
          </a:xfrm>
        </p:grpSpPr>
        <p:cxnSp>
          <p:nvCxnSpPr>
            <p:cNvPr id="53264" name="Straight Arrow Connector 21"/>
            <p:cNvCxnSpPr>
              <a:cxnSpLocks noChangeShapeType="1"/>
            </p:cNvCxnSpPr>
            <p:nvPr/>
          </p:nvCxnSpPr>
          <p:spPr bwMode="auto">
            <a:xfrm rot="10800000">
              <a:off x="4572000" y="3648039"/>
              <a:ext cx="3276600" cy="19145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3988992" y="4467761"/>
              <a:ext cx="3783408" cy="1764484"/>
              <a:chOff x="3988992" y="4467761"/>
              <a:chExt cx="3783408" cy="1764484"/>
            </a:xfrm>
          </p:grpSpPr>
          <p:sp>
            <p:nvSpPr>
              <p:cNvPr id="53267" name="Rectangle 29"/>
              <p:cNvSpPr>
                <a:spLocks noChangeArrowheads="1"/>
              </p:cNvSpPr>
              <p:nvPr/>
            </p:nvSpPr>
            <p:spPr bwMode="auto">
              <a:xfrm>
                <a:off x="3988992" y="5105400"/>
                <a:ext cx="3783408" cy="6858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 type="triangle" w="lg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68" name="TextBox 24"/>
              <p:cNvSpPr txBox="1">
                <a:spLocks noChangeArrowheads="1"/>
              </p:cNvSpPr>
              <p:nvPr/>
            </p:nvSpPr>
            <p:spPr bwMode="auto">
              <a:xfrm>
                <a:off x="3988992" y="4467761"/>
                <a:ext cx="3782941" cy="1764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256 responses:</a:t>
                </a:r>
              </a:p>
              <a:p>
                <a:pPr eaLnBrk="1" hangingPunct="1"/>
                <a:r>
                  <a:rPr lang="en-US"/>
                  <a:t>Random QID  y</a:t>
                </a:r>
                <a:r>
                  <a:rPr lang="en-US" baseline="-25000"/>
                  <a:t>1</a:t>
                </a:r>
                <a:r>
                  <a:rPr lang="en-US"/>
                  <a:t>, y</a:t>
                </a:r>
                <a:r>
                  <a:rPr lang="en-US" baseline="-25000"/>
                  <a:t>2</a:t>
                </a:r>
                <a:r>
                  <a:rPr lang="en-US"/>
                  <a:t>, …</a:t>
                </a:r>
              </a:p>
              <a:p>
                <a:pPr eaLnBrk="1" hangingPunct="1"/>
                <a:r>
                  <a:rPr lang="en-US" b="1"/>
                  <a:t>NS  bank.com=ns.bank.com</a:t>
                </a:r>
              </a:p>
              <a:p>
                <a:pPr eaLnBrk="1" hangingPunct="1"/>
                <a:r>
                  <a:rPr lang="en-US" b="1"/>
                  <a:t>A ns.bank.com=</a:t>
                </a:r>
                <a:r>
                  <a:rPr lang="en-US" b="1">
                    <a:solidFill>
                      <a:srgbClr val="FF0000"/>
                    </a:solidFill>
                  </a:rPr>
                  <a:t>attackerIP</a:t>
                </a:r>
                <a:r>
                  <a:rPr lang="en-US" b="1"/>
                  <a:t> </a:t>
                </a:r>
              </a:p>
            </p:txBody>
          </p:sp>
        </p:grpSp>
        <p:sp>
          <p:nvSpPr>
            <p:cNvPr id="53266" name="Left Bracket 31"/>
            <p:cNvSpPr>
              <a:spLocks/>
            </p:cNvSpPr>
            <p:nvPr/>
          </p:nvSpPr>
          <p:spPr bwMode="auto">
            <a:xfrm>
              <a:off x="3880340" y="4800600"/>
              <a:ext cx="178992" cy="1053938"/>
            </a:xfrm>
            <a:prstGeom prst="leftBracket">
              <a:avLst>
                <a:gd name="adj" fmla="val 834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If at first you don’t succeed …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458200" cy="348615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Victim machine visits attacker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s web site,  downloads Javascript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52400" y="1881188"/>
            <a:ext cx="990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browser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205166" y="1881188"/>
            <a:ext cx="1214437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local</a:t>
            </a:r>
          </a:p>
          <a:p>
            <a:pPr algn="ctr"/>
            <a:r>
              <a:rPr lang="en-US"/>
              <a:t>DNS</a:t>
            </a:r>
          </a:p>
          <a:p>
            <a:pPr algn="ctr"/>
            <a:r>
              <a:rPr lang="en-US"/>
              <a:t>resolver</a:t>
            </a:r>
          </a:p>
        </p:txBody>
      </p:sp>
      <p:cxnSp>
        <p:nvCxnSpPr>
          <p:cNvPr id="54278" name="Straight Arrow Connector 7"/>
          <p:cNvCxnSpPr>
            <a:cxnSpLocks noChangeShapeType="1"/>
          </p:cNvCxnSpPr>
          <p:nvPr/>
        </p:nvCxnSpPr>
        <p:spPr bwMode="auto">
          <a:xfrm>
            <a:off x="1143000" y="2109788"/>
            <a:ext cx="2057400" cy="119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79" name="TextBox 8"/>
          <p:cNvSpPr txBox="1">
            <a:spLocks noChangeArrowheads="1"/>
          </p:cNvSpPr>
          <p:nvPr/>
        </p:nvSpPr>
        <p:spPr bwMode="auto">
          <a:xfrm>
            <a:off x="1295400" y="1802608"/>
            <a:ext cx="168347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Query: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 </a:t>
            </a:r>
            <a:r>
              <a:rPr lang="en-US" b="1"/>
              <a:t>b.</a:t>
            </a:r>
            <a:r>
              <a:rPr lang="en-US"/>
              <a:t>bank.com</a:t>
            </a:r>
          </a:p>
        </p:txBody>
      </p:sp>
      <p:cxnSp>
        <p:nvCxnSpPr>
          <p:cNvPr id="54280" name="Straight Arrow Connector 11"/>
          <p:cNvCxnSpPr>
            <a:cxnSpLocks noChangeShapeType="1"/>
          </p:cNvCxnSpPr>
          <p:nvPr/>
        </p:nvCxnSpPr>
        <p:spPr bwMode="auto">
          <a:xfrm>
            <a:off x="4419600" y="1995488"/>
            <a:ext cx="2819400" cy="119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81" name="TextBox 13"/>
          <p:cNvSpPr txBox="1">
            <a:spLocks noChangeArrowheads="1"/>
          </p:cNvSpPr>
          <p:nvPr/>
        </p:nvSpPr>
        <p:spPr bwMode="auto">
          <a:xfrm>
            <a:off x="4800600" y="1714500"/>
            <a:ext cx="15199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b</a:t>
            </a:r>
            <a:r>
              <a:rPr lang="en-US"/>
              <a:t>.bank.com</a:t>
            </a:r>
          </a:p>
          <a:p>
            <a:pPr eaLnBrk="1" hangingPunct="1"/>
            <a:r>
              <a:rPr lang="en-US"/>
              <a:t>QID=</a:t>
            </a:r>
            <a:r>
              <a:rPr lang="en-US" b="1"/>
              <a:t>x</a:t>
            </a:r>
            <a:r>
              <a:rPr lang="en-US" b="1" baseline="-25000"/>
              <a:t>2</a:t>
            </a:r>
          </a:p>
        </p:txBody>
      </p:sp>
      <p:sp>
        <p:nvSpPr>
          <p:cNvPr id="54282" name="Rectangle 17"/>
          <p:cNvSpPr>
            <a:spLocks noChangeArrowheads="1"/>
          </p:cNvSpPr>
          <p:nvPr/>
        </p:nvSpPr>
        <p:spPr bwMode="auto">
          <a:xfrm>
            <a:off x="7848600" y="4000500"/>
            <a:ext cx="990600" cy="628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/>
              <a:t>attacker</a:t>
            </a:r>
          </a:p>
        </p:txBody>
      </p:sp>
      <p:cxnSp>
        <p:nvCxnSpPr>
          <p:cNvPr id="54283" name="Straight Arrow Connector 21"/>
          <p:cNvCxnSpPr>
            <a:cxnSpLocks noChangeShapeType="1"/>
          </p:cNvCxnSpPr>
          <p:nvPr/>
        </p:nvCxnSpPr>
        <p:spPr bwMode="auto">
          <a:xfrm rot="10800000">
            <a:off x="4572000" y="2564606"/>
            <a:ext cx="3276600" cy="14358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989388" y="3178973"/>
            <a:ext cx="3783408" cy="1323439"/>
            <a:chOff x="3988992" y="4467761"/>
            <a:chExt cx="3783804" cy="1763871"/>
          </a:xfrm>
        </p:grpSpPr>
        <p:sp>
          <p:nvSpPr>
            <p:cNvPr id="54291" name="Rectangle 29"/>
            <p:cNvSpPr>
              <a:spLocks noChangeArrowheads="1"/>
            </p:cNvSpPr>
            <p:nvPr/>
          </p:nvSpPr>
          <p:spPr bwMode="auto">
            <a:xfrm>
              <a:off x="3988992" y="5105400"/>
              <a:ext cx="3783408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 type="triangle" w="lg" len="med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2" name="TextBox 24"/>
            <p:cNvSpPr txBox="1">
              <a:spLocks noChangeArrowheads="1"/>
            </p:cNvSpPr>
            <p:nvPr/>
          </p:nvSpPr>
          <p:spPr bwMode="auto">
            <a:xfrm>
              <a:off x="3988992" y="4467761"/>
              <a:ext cx="3783804" cy="1763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256 responses:</a:t>
              </a:r>
            </a:p>
            <a:p>
              <a:pPr eaLnBrk="1" hangingPunct="1"/>
              <a:r>
                <a:rPr lang="en-US"/>
                <a:t>Random QID  y</a:t>
              </a:r>
              <a:r>
                <a:rPr lang="en-US" baseline="-25000"/>
                <a:t>1</a:t>
              </a:r>
              <a:r>
                <a:rPr lang="en-US"/>
                <a:t>, y</a:t>
              </a:r>
              <a:r>
                <a:rPr lang="en-US" baseline="-25000"/>
                <a:t>2</a:t>
              </a:r>
              <a:r>
                <a:rPr lang="en-US"/>
                <a:t>, …</a:t>
              </a:r>
            </a:p>
            <a:p>
              <a:pPr eaLnBrk="1" hangingPunct="1"/>
              <a:r>
                <a:rPr lang="en-US" b="1"/>
                <a:t>NS  bank.com=ns.bank.com</a:t>
              </a:r>
            </a:p>
            <a:p>
              <a:pPr eaLnBrk="1" hangingPunct="1"/>
              <a:r>
                <a:rPr lang="en-US" b="1"/>
                <a:t>A ns.bank.com=</a:t>
              </a:r>
              <a:r>
                <a:rPr lang="en-US" b="1">
                  <a:solidFill>
                    <a:srgbClr val="FF0000"/>
                  </a:solidFill>
                </a:rPr>
                <a:t>attackerIP</a:t>
              </a:r>
              <a:r>
                <a:rPr lang="en-US" b="1"/>
                <a:t> </a:t>
              </a:r>
            </a:p>
          </p:txBody>
        </p:sp>
      </p:grpSp>
      <p:sp>
        <p:nvSpPr>
          <p:cNvPr id="54285" name="TextBox 25"/>
          <p:cNvSpPr txBox="1">
            <a:spLocks noChangeArrowheads="1"/>
          </p:cNvSpPr>
          <p:nvPr/>
        </p:nvSpPr>
        <p:spPr bwMode="auto">
          <a:xfrm>
            <a:off x="152400" y="3962401"/>
            <a:ext cx="3429000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attacker wins if  </a:t>
            </a:r>
            <a:r>
              <a:rPr lang="en-US">
                <a:sym typeface="Symbol" charset="0"/>
              </a:rPr>
              <a:t>j:  </a:t>
            </a:r>
            <a:r>
              <a:rPr lang="en-US" b="1">
                <a:sym typeface="Symbol" charset="0"/>
              </a:rPr>
              <a:t>x</a:t>
            </a:r>
            <a:r>
              <a:rPr lang="en-US" sz="2800" b="1" baseline="-25000">
                <a:sym typeface="Symbol" charset="0"/>
              </a:rPr>
              <a:t>2</a:t>
            </a:r>
            <a:r>
              <a:rPr lang="en-US">
                <a:sym typeface="Symbol" charset="0"/>
              </a:rPr>
              <a:t> = y</a:t>
            </a:r>
            <a:r>
              <a:rPr lang="en-US" sz="2800" baseline="-25000">
                <a:sym typeface="Symbol" charset="0"/>
              </a:rPr>
              <a:t>j</a:t>
            </a:r>
          </a:p>
          <a:p>
            <a:pPr eaLnBrk="1" hangingPunct="1">
              <a:spcBef>
                <a:spcPts val="800"/>
              </a:spcBef>
            </a:pPr>
            <a:r>
              <a:rPr lang="en-US">
                <a:sym typeface="Symbol" charset="0"/>
              </a:rPr>
              <a:t>   response is cached and</a:t>
            </a:r>
            <a:br>
              <a:rPr lang="en-US">
                <a:sym typeface="Symbol" charset="0"/>
              </a:rPr>
            </a:br>
            <a:r>
              <a:rPr lang="en-US">
                <a:sym typeface="Symbol" charset="0"/>
              </a:rPr>
              <a:t>   attacker owns bank.com</a:t>
            </a:r>
          </a:p>
        </p:txBody>
      </p:sp>
      <p:sp>
        <p:nvSpPr>
          <p:cNvPr id="54286" name="Rectangle 17"/>
          <p:cNvSpPr>
            <a:spLocks noChangeArrowheads="1"/>
          </p:cNvSpPr>
          <p:nvPr/>
        </p:nvSpPr>
        <p:spPr bwMode="auto">
          <a:xfrm>
            <a:off x="7239000" y="1881188"/>
            <a:ext cx="1600200" cy="628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ns.bank.com</a:t>
            </a:r>
          </a:p>
        </p:txBody>
      </p:sp>
      <p:cxnSp>
        <p:nvCxnSpPr>
          <p:cNvPr id="54287" name="Straight Arrow Connector 22"/>
          <p:cNvCxnSpPr>
            <a:cxnSpLocks noChangeShapeType="1"/>
          </p:cNvCxnSpPr>
          <p:nvPr/>
        </p:nvCxnSpPr>
        <p:spPr bwMode="auto">
          <a:xfrm rot="10800000">
            <a:off x="6019800" y="2401492"/>
            <a:ext cx="1219200" cy="11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88" name="TextBox 23"/>
          <p:cNvSpPr txBox="1">
            <a:spLocks noChangeArrowheads="1"/>
          </p:cNvSpPr>
          <p:nvPr/>
        </p:nvSpPr>
        <p:spPr bwMode="auto">
          <a:xfrm>
            <a:off x="6248401" y="2343150"/>
            <a:ext cx="9257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IPaddr</a:t>
            </a:r>
          </a:p>
        </p:txBody>
      </p:sp>
      <p:sp>
        <p:nvSpPr>
          <p:cNvPr id="54289" name="Left Bracket 31"/>
          <p:cNvSpPr>
            <a:spLocks/>
          </p:cNvSpPr>
          <p:nvPr/>
        </p:nvSpPr>
        <p:spPr bwMode="auto">
          <a:xfrm>
            <a:off x="3879850" y="3429001"/>
            <a:ext cx="179388" cy="790575"/>
          </a:xfrm>
          <a:prstGeom prst="leftBracket">
            <a:avLst>
              <a:gd name="adj" fmla="val 832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10003" y="4800600"/>
            <a:ext cx="47531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success after </a:t>
            </a:r>
            <a:r>
              <a:rPr lang="en-US">
                <a:sym typeface="Symbol" charset="0"/>
              </a:rPr>
              <a:t> 256 tries  (few minutes)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ahoma" charset="0"/>
                <a:ea typeface="ＭＳ Ｐゴシック" charset="0"/>
                <a:cs typeface="ＭＳ Ｐゴシック" charset="0"/>
              </a:rPr>
              <a:t>Defenses</a:t>
            </a:r>
          </a:p>
        </p:txBody>
      </p:sp>
      <p:sp>
        <p:nvSpPr>
          <p:cNvPr id="563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200150"/>
            <a:ext cx="8153400" cy="34861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Increase Query ID size.    How?</a:t>
            </a:r>
          </a:p>
          <a:p>
            <a:pPr lvl="1">
              <a:buFont typeface="Wingdings" charset="0"/>
              <a:buNone/>
            </a:pPr>
            <a:endParaRPr lang="en-US" sz="2000" dirty="0">
              <a:latin typeface="Tahoma" charset="0"/>
              <a:ea typeface="ＭＳ Ｐゴシック" charset="0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Randomize </a:t>
            </a:r>
            <a:r>
              <a:rPr lang="en-US" sz="1800" dirty="0" err="1">
                <a:latin typeface="Tahoma" charset="0"/>
                <a:ea typeface="ＭＳ Ｐゴシック" charset="0"/>
                <a:cs typeface="ＭＳ Ｐゴシック" charset="0"/>
              </a:rPr>
              <a:t>src</a:t>
            </a: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 port,  additional  11  bits</a:t>
            </a:r>
          </a:p>
          <a:p>
            <a:pPr lvl="2"/>
            <a:r>
              <a:rPr lang="en-US" sz="1800" dirty="0">
                <a:latin typeface="Tahoma" charset="0"/>
                <a:ea typeface="ＭＳ Ｐゴシック" charset="0"/>
              </a:rPr>
              <a:t>Now attack takes several hours </a:t>
            </a:r>
          </a:p>
          <a:p>
            <a:pPr lvl="1">
              <a:buFont typeface="Wingdings" charset="0"/>
              <a:buNone/>
            </a:pPr>
            <a:endParaRPr lang="en-US" sz="2000" dirty="0">
              <a:latin typeface="Tahoma" charset="0"/>
              <a:ea typeface="ＭＳ Ｐゴシック" charset="0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Ask every DNS query twice:</a:t>
            </a:r>
          </a:p>
          <a:p>
            <a:pPr lvl="1"/>
            <a:r>
              <a:rPr lang="en-US" sz="2000" dirty="0">
                <a:latin typeface="Tahoma" charset="0"/>
                <a:ea typeface="ＭＳ Ｐゴシック" charset="0"/>
              </a:rPr>
              <a:t>Attacker has to guess </a:t>
            </a:r>
            <a:r>
              <a:rPr lang="en-US" sz="2000" dirty="0" err="1">
                <a:latin typeface="Tahoma" charset="0"/>
                <a:ea typeface="ＭＳ Ｐゴシック" charset="0"/>
              </a:rPr>
              <a:t>QueryID</a:t>
            </a:r>
            <a:r>
              <a:rPr lang="en-US" sz="2000" dirty="0">
                <a:latin typeface="Tahoma" charset="0"/>
                <a:ea typeface="ＭＳ Ｐゴシック" charset="0"/>
              </a:rPr>
              <a:t> correctly twice </a:t>
            </a:r>
            <a:r>
              <a:rPr lang="en-US" sz="1600" dirty="0">
                <a:latin typeface="Tahoma" charset="0"/>
                <a:ea typeface="ＭＳ Ｐゴシック" charset="0"/>
              </a:rPr>
              <a:t>(32 bits)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1"/>
            <a:r>
              <a:rPr lang="en-US" sz="2000" dirty="0">
                <a:latin typeface="Tahoma" charset="0"/>
                <a:ea typeface="ＭＳ Ｐゴシック" charset="0"/>
              </a:rPr>
              <a:t>… but Apparently DNS system cannot handle the load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DNS poisoning attacks in the wild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January 2005, the domain name for a large New York ISP, </a:t>
            </a:r>
            <a:r>
              <a:rPr lang="en-US" sz="2000" dirty="0" err="1">
                <a:latin typeface="Tahoma" charset="0"/>
                <a:ea typeface="ＭＳ Ｐゴシック" charset="0"/>
              </a:rPr>
              <a:t>Panix</a:t>
            </a:r>
            <a:r>
              <a:rPr lang="en-US" sz="2000" dirty="0">
                <a:latin typeface="Tahoma" charset="0"/>
                <a:ea typeface="ＭＳ Ｐゴシック" charset="0"/>
              </a:rPr>
              <a:t>, was hijacked to a site in Australia.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In November 2004, Google and Amazon users were sent to Med Network Inc., an online pharmacy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In March 2003, a group dubbed the "Freedom Cyber Force Militia" hijacked visitors to the Al-Jazeera Web site and presented them with the message "God Bless Our Troops"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Rebinding Attack</a:t>
            </a:r>
            <a:endParaRPr lang="en-US" sz="32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1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4229100"/>
            <a:ext cx="6858000" cy="3429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Read permitted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: it’s the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same origin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”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8372" name="Picture 4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1657350"/>
            <a:ext cx="11191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895600" y="1657350"/>
            <a:ext cx="533400" cy="2514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 sz="2400">
                <a:latin typeface="Arial" charset="0"/>
              </a:rPr>
              <a:t>Firewall</a:t>
            </a: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6781800" y="3028950"/>
            <a:ext cx="1905000" cy="74295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latin typeface="Arial" charset="0"/>
              </a:rPr>
              <a:t>www.evil.com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latin typeface="Arial" charset="0"/>
              </a:rPr>
              <a:t>web server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6781800" y="1828800"/>
            <a:ext cx="1981200" cy="74295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latin typeface="Arial" charset="0"/>
              </a:rPr>
              <a:t>ns.evil.com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latin typeface="Arial" charset="0"/>
              </a:rPr>
              <a:t>DNS server</a:t>
            </a: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7016752" y="3771900"/>
            <a:ext cx="15140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171.64.7.115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24000" y="1657353"/>
            <a:ext cx="4953000" cy="400051"/>
            <a:chOff x="960" y="1392"/>
            <a:chExt cx="3120" cy="336"/>
          </a:xfrm>
        </p:grpSpPr>
        <p:sp>
          <p:nvSpPr>
            <p:cNvPr id="58393" name="Line 11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Text Box 12"/>
            <p:cNvSpPr txBox="1">
              <a:spLocks noChangeArrowheads="1"/>
            </p:cNvSpPr>
            <p:nvPr/>
          </p:nvSpPr>
          <p:spPr bwMode="auto">
            <a:xfrm>
              <a:off x="2544" y="1392"/>
              <a:ext cx="118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www.evil.com?</a:t>
              </a:r>
            </a:p>
          </p:txBody>
        </p:sp>
      </p:grpSp>
      <p:sp>
        <p:nvSpPr>
          <p:cNvPr id="58378" name="Rectangle 13"/>
          <p:cNvSpPr>
            <a:spLocks noChangeArrowheads="1"/>
          </p:cNvSpPr>
          <p:nvPr/>
        </p:nvSpPr>
        <p:spPr bwMode="auto">
          <a:xfrm>
            <a:off x="304800" y="3371850"/>
            <a:ext cx="1752600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charset="0"/>
              </a:rPr>
              <a:t>corporate</a:t>
            </a:r>
          </a:p>
          <a:p>
            <a:pPr algn="ctr" eaLnBrk="0" hangingPunct="0"/>
            <a:r>
              <a:rPr lang="en-US" sz="2400">
                <a:latin typeface="Arial" charset="0"/>
              </a:rPr>
              <a:t>web server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524000" y="2045498"/>
            <a:ext cx="5029200" cy="400051"/>
            <a:chOff x="960" y="1824"/>
            <a:chExt cx="3168" cy="336"/>
          </a:xfrm>
        </p:grpSpPr>
        <p:sp>
          <p:nvSpPr>
            <p:cNvPr id="58391" name="Line 14"/>
            <p:cNvSpPr>
              <a:spLocks noChangeShapeType="1"/>
            </p:cNvSpPr>
            <p:nvPr/>
          </p:nvSpPr>
          <p:spPr bwMode="auto">
            <a:xfrm flipH="1">
              <a:off x="960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Text Box 15"/>
            <p:cNvSpPr txBox="1">
              <a:spLocks noChangeArrowheads="1"/>
            </p:cNvSpPr>
            <p:nvPr/>
          </p:nvSpPr>
          <p:spPr bwMode="auto">
            <a:xfrm>
              <a:off x="2226" y="1824"/>
              <a:ext cx="168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Arial" charset="0"/>
                </a:rPr>
                <a:t>171.64.7.115</a:t>
              </a:r>
              <a:r>
                <a:rPr lang="en-US" altLang="ko-KR">
                  <a:latin typeface="Arial" charset="0"/>
                  <a:ea typeface="Gulim" charset="0"/>
                  <a:cs typeface="Gulim" charset="0"/>
                </a:rPr>
                <a:t>  </a:t>
              </a:r>
              <a:r>
                <a:rPr lang="en-US">
                  <a:latin typeface="Arial" charset="0"/>
                  <a:ea typeface="Gulim" charset="0"/>
                  <a:cs typeface="Gulim" charset="0"/>
                </a:rPr>
                <a:t>TTL = 0</a:t>
              </a:r>
            </a:p>
          </p:txBody>
        </p:sp>
      </p:grpSp>
      <p:sp>
        <p:nvSpPr>
          <p:cNvPr id="621584" name="Line 16"/>
          <p:cNvSpPr>
            <a:spLocks noChangeShapeType="1"/>
          </p:cNvSpPr>
          <p:nvPr/>
        </p:nvSpPr>
        <p:spPr bwMode="auto">
          <a:xfrm>
            <a:off x="1219200" y="2628900"/>
            <a:ext cx="53340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381003" y="1028701"/>
            <a:ext cx="5166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" charset="0"/>
              </a:rPr>
              <a:t>&lt;iframe src="</a:t>
            </a:r>
            <a:r>
              <a:rPr lang="en-US" sz="2400" b="1">
                <a:latin typeface="Arial" charset="0"/>
              </a:rPr>
              <a:t>http://www.evil.com</a:t>
            </a:r>
            <a:r>
              <a:rPr lang="en-US" sz="2400">
                <a:latin typeface="Arial" charset="0"/>
              </a:rPr>
              <a:t>"&gt;</a:t>
            </a:r>
          </a:p>
        </p:txBody>
      </p:sp>
      <p:sp>
        <p:nvSpPr>
          <p:cNvPr id="58382" name="Text Box 20"/>
          <p:cNvSpPr txBox="1">
            <a:spLocks noChangeArrowheads="1"/>
          </p:cNvSpPr>
          <p:nvPr/>
        </p:nvSpPr>
        <p:spPr bwMode="auto">
          <a:xfrm>
            <a:off x="304802" y="4114800"/>
            <a:ext cx="1659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192.168.0.100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524000" y="2445548"/>
            <a:ext cx="5029200" cy="400051"/>
            <a:chOff x="960" y="1824"/>
            <a:chExt cx="3168" cy="336"/>
          </a:xfrm>
        </p:grpSpPr>
        <p:sp>
          <p:nvSpPr>
            <p:cNvPr id="58389" name="Line 22"/>
            <p:cNvSpPr>
              <a:spLocks noChangeShapeType="1"/>
            </p:cNvSpPr>
            <p:nvPr/>
          </p:nvSpPr>
          <p:spPr bwMode="auto">
            <a:xfrm flipH="1">
              <a:off x="960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Text Box 23"/>
            <p:cNvSpPr txBox="1">
              <a:spLocks noChangeArrowheads="1"/>
            </p:cNvSpPr>
            <p:nvPr/>
          </p:nvSpPr>
          <p:spPr bwMode="auto">
            <a:xfrm>
              <a:off x="2497" y="1824"/>
              <a:ext cx="114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Arial" charset="0"/>
                </a:rPr>
                <a:t>192.168.0.100</a:t>
              </a:r>
            </a:p>
          </p:txBody>
        </p:sp>
      </p:grpSp>
      <p:sp>
        <p:nvSpPr>
          <p:cNvPr id="621592" name="Line 24"/>
          <p:cNvSpPr>
            <a:spLocks noChangeShapeType="1"/>
          </p:cNvSpPr>
          <p:nvPr/>
        </p:nvSpPr>
        <p:spPr bwMode="auto">
          <a:xfrm>
            <a:off x="685800" y="2514600"/>
            <a:ext cx="0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TextBox 24"/>
          <p:cNvSpPr txBox="1">
            <a:spLocks noChangeArrowheads="1"/>
          </p:cNvSpPr>
          <p:nvPr/>
        </p:nvSpPr>
        <p:spPr bwMode="auto">
          <a:xfrm>
            <a:off x="228602" y="114300"/>
            <a:ext cx="1877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[DWF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>
                <a:latin typeface="Arial" charset="0"/>
              </a:rPr>
              <a:t>96, R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>
                <a:latin typeface="Arial" charset="0"/>
              </a:rPr>
              <a:t>01]</a:t>
            </a:r>
          </a:p>
        </p:txBody>
      </p:sp>
      <p:sp>
        <p:nvSpPr>
          <p:cNvPr id="58386" name="Text Box 24"/>
          <p:cNvSpPr txBox="1">
            <a:spLocks noChangeArrowheads="1"/>
          </p:cNvSpPr>
          <p:nvPr/>
        </p:nvSpPr>
        <p:spPr bwMode="auto">
          <a:xfrm>
            <a:off x="2041527" y="454223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0" y="1143000"/>
            <a:ext cx="2667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DNS-SEC cannot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stop this attack</a:t>
            </a:r>
          </a:p>
        </p:txBody>
      </p:sp>
      <p:sp>
        <p:nvSpPr>
          <p:cNvPr id="1360922" name="AutoShape 26"/>
          <p:cNvSpPr>
            <a:spLocks noChangeArrowheads="1"/>
          </p:cNvSpPr>
          <p:nvPr/>
        </p:nvSpPr>
        <p:spPr bwMode="auto">
          <a:xfrm>
            <a:off x="6553200" y="2286000"/>
            <a:ext cx="533400" cy="379810"/>
          </a:xfrm>
          <a:prstGeom prst="star5">
            <a:avLst/>
          </a:prstGeom>
          <a:solidFill>
            <a:srgbClr val="FFFF2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  <p:bldP spid="621571" grpId="1" build="p"/>
      <p:bldP spid="621584" grpId="0" animBg="1"/>
      <p:bldP spid="621587" grpId="0"/>
      <p:bldP spid="621592" grpId="0" animBg="1"/>
      <p:bldP spid="5" grpId="0" build="p"/>
      <p:bldP spid="13609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Rebinding </a:t>
            </a:r>
            <a:r>
              <a:rPr lang="en-US" altLang="ko-KR">
                <a:latin typeface="Tahoma" charset="0"/>
                <a:ea typeface="Gulim" charset="0"/>
                <a:cs typeface="Gulim" charset="0"/>
              </a:rPr>
              <a:t>Defenses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28700"/>
            <a:ext cx="8305800" cy="36004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Browser mitigation: DNS Pinning</a:t>
            </a:r>
          </a:p>
          <a:p>
            <a:pPr lvl="1"/>
            <a:r>
              <a:rPr lang="en-US" sz="1800" dirty="0">
                <a:latin typeface="Tahoma" charset="0"/>
                <a:ea typeface="ＭＳ Ｐゴシック" charset="0"/>
              </a:rPr>
              <a:t>Refuse to switch to a new IP</a:t>
            </a:r>
          </a:p>
          <a:p>
            <a:pPr lvl="1"/>
            <a:r>
              <a:rPr lang="en-US" sz="1800" dirty="0">
                <a:latin typeface="Tahoma" charset="0"/>
                <a:ea typeface="ＭＳ Ｐゴシック" charset="0"/>
              </a:rPr>
              <a:t>Interacts poorly with proxies, VPN, dynamic DNS, …</a:t>
            </a:r>
          </a:p>
          <a:p>
            <a:pPr lvl="1"/>
            <a:r>
              <a:rPr lang="en-US" sz="1800" dirty="0">
                <a:latin typeface="Tahoma" charset="0"/>
                <a:ea typeface="ＭＳ Ｐゴシック" charset="0"/>
              </a:rPr>
              <a:t>Not consistently implemented in any browser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Server-side defenses</a:t>
            </a:r>
          </a:p>
          <a:p>
            <a:pPr lvl="1"/>
            <a:r>
              <a:rPr lang="en-US" sz="1800" dirty="0">
                <a:latin typeface="Tahoma" charset="0"/>
                <a:ea typeface="ＭＳ Ｐゴシック" charset="0"/>
              </a:rPr>
              <a:t>Check Host header for unrecognized domains</a:t>
            </a:r>
          </a:p>
          <a:p>
            <a:pPr lvl="1"/>
            <a:r>
              <a:rPr lang="en-US" sz="1800" dirty="0">
                <a:latin typeface="Tahoma" charset="0"/>
                <a:ea typeface="ＭＳ Ｐゴシック" charset="0"/>
              </a:rPr>
              <a:t>Authenticate users with something other than IP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Firewall defenses</a:t>
            </a:r>
          </a:p>
          <a:p>
            <a:pPr lvl="1"/>
            <a:r>
              <a:rPr lang="en-US" sz="1800" dirty="0">
                <a:latin typeface="Tahoma" charset="0"/>
                <a:ea typeface="ＭＳ Ｐゴシック" charset="0"/>
              </a:rPr>
              <a:t>External names can</a:t>
            </a:r>
            <a:r>
              <a:rPr lang="ja-JP" altLang="en-US" sz="1800">
                <a:latin typeface="Tahoma" charset="0"/>
                <a:ea typeface="ＭＳ Ｐゴシック" charset="0"/>
              </a:rPr>
              <a:t>’</a:t>
            </a:r>
            <a:r>
              <a:rPr lang="en-US" sz="1800" dirty="0">
                <a:latin typeface="Tahoma" charset="0"/>
                <a:ea typeface="ＭＳ Ｐゴシック" charset="0"/>
              </a:rPr>
              <a:t>t resolve to internal addresses</a:t>
            </a:r>
          </a:p>
          <a:p>
            <a:pPr lvl="1"/>
            <a:r>
              <a:rPr lang="en-US" sz="1800" dirty="0">
                <a:latin typeface="Tahoma" charset="0"/>
                <a:ea typeface="ＭＳ Ｐゴシック" charset="0"/>
              </a:rPr>
              <a:t>Protects browsers inside the organization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Core protocols not designed for security</a:t>
            </a:r>
          </a:p>
          <a:p>
            <a:pPr lvl="1" eaLnBrk="1" hangingPunct="1"/>
            <a:r>
              <a:rPr lang="en-US" sz="1800" dirty="0">
                <a:latin typeface="Tahoma" charset="0"/>
                <a:ea typeface="ＭＳ Ｐゴシック" charset="0"/>
              </a:rPr>
              <a:t>Eavesdropping, Packet injection, Route stealing, </a:t>
            </a:r>
            <a:br>
              <a:rPr lang="en-US" sz="1800" dirty="0">
                <a:latin typeface="Tahoma" charset="0"/>
                <a:ea typeface="ＭＳ Ｐゴシック" charset="0"/>
              </a:rPr>
            </a:br>
            <a:r>
              <a:rPr lang="en-US" sz="1800" dirty="0">
                <a:latin typeface="Tahoma" charset="0"/>
                <a:ea typeface="ＭＳ Ｐゴシック" charset="0"/>
              </a:rPr>
              <a:t>DNS poisoning</a:t>
            </a:r>
          </a:p>
          <a:p>
            <a:pPr lvl="1" eaLnBrk="1" hangingPunct="1"/>
            <a:r>
              <a:rPr lang="en-US" sz="1800" dirty="0">
                <a:latin typeface="Tahoma" charset="0"/>
                <a:ea typeface="ＭＳ Ｐゴシック" charset="0"/>
              </a:rPr>
              <a:t>Patched over time to prevent basic attacks</a:t>
            </a:r>
          </a:p>
          <a:p>
            <a:pPr lvl="1" eaLnBrk="1" hangingPunct="1">
              <a:buFont typeface="Wingdings" charset="0"/>
              <a:buNone/>
            </a:pPr>
            <a:r>
              <a:rPr lang="en-US" sz="1800" dirty="0">
                <a:latin typeface="Tahoma" charset="0"/>
                <a:ea typeface="ＭＳ Ｐゴシック" charset="0"/>
              </a:rPr>
              <a:t>			(e.g.  random TCP SN) </a:t>
            </a:r>
          </a:p>
          <a:p>
            <a:pPr eaLnBrk="1" hangingPunct="1"/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More secure variants exist   </a:t>
            </a: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(next lecture)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:  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		IP  ⟶ 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IPsec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None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		DNS ⟶ 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DNSsec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None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		BGP  ⟶   SBGP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Domain Name System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5500" y="1200150"/>
            <a:ext cx="4673600" cy="392906"/>
          </a:xfrm>
          <a:noFill/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Hierarchical Name Space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265605" y="1709709"/>
            <a:ext cx="6254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root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929911" y="2326453"/>
            <a:ext cx="6126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edu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742812" y="2334787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net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371140" y="2338359"/>
            <a:ext cx="554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org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213497" y="2326453"/>
            <a:ext cx="4555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uk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4934529" y="2326453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com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7466033" y="2338359"/>
            <a:ext cx="4555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ca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822033" y="3056305"/>
            <a:ext cx="6848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wisc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2526633" y="3020587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ucb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744153" y="2986059"/>
            <a:ext cx="11095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stanford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6334704" y="2993203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cmu</a:t>
            </a: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1941513" y="2015730"/>
            <a:ext cx="2374900" cy="3964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3152778" y="2015728"/>
            <a:ext cx="1222375" cy="414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4740278" y="1997870"/>
            <a:ext cx="493713" cy="4321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4857750" y="2006205"/>
            <a:ext cx="1543050" cy="4405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4857750" y="1980011"/>
            <a:ext cx="2686050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>
            <a:off x="1154116" y="2650332"/>
            <a:ext cx="3114675" cy="52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H="1">
            <a:off x="2905128" y="2632474"/>
            <a:ext cx="1363663" cy="5119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4257678" y="2658667"/>
            <a:ext cx="9525" cy="531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4268788" y="2640808"/>
            <a:ext cx="2398712" cy="5036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7934006" y="3001537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mit</a:t>
            </a: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4375150" y="2624137"/>
            <a:ext cx="3551238" cy="5203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3217952" y="3649237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cs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4862464" y="3652809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ee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flipH="1">
            <a:off x="3470278" y="3361136"/>
            <a:ext cx="720725" cy="4179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4419600" y="3361135"/>
            <a:ext cx="68580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3419475" y="39671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077590" y="4223118"/>
            <a:ext cx="742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www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H="1">
            <a:off x="4267200" y="2046685"/>
            <a:ext cx="304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82640" y="2"/>
            <a:ext cx="769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DNS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Root Name Servers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19078" y="1485900"/>
            <a:ext cx="3743325" cy="33147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Hierarchical service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Root name servers for top-level domains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Authoritative name servers for subdomains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Local name resolvers contact authoritative servers when they do not know a name</a:t>
            </a:r>
          </a:p>
        </p:txBody>
      </p:sp>
      <p:pic>
        <p:nvPicPr>
          <p:cNvPr id="45060" name="Picture 4" descr="root-serv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>
            <a:fillRect/>
          </a:stretch>
        </p:blipFill>
        <p:spPr bwMode="auto">
          <a:xfrm>
            <a:off x="3810003" y="1309688"/>
            <a:ext cx="5000625" cy="286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5979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>
                <a:latin typeface="Tahoma" charset="0"/>
                <a:ea typeface="ＭＳ Ｐゴシック" charset="0"/>
                <a:cs typeface="ＭＳ Ｐゴシック" charset="0"/>
              </a:rPr>
              <a:t>DNS Lookup Example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892175" y="1883570"/>
            <a:ext cx="835025" cy="51077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99061" y="2530050"/>
            <a:ext cx="8418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Client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762253" y="1927624"/>
            <a:ext cx="798513" cy="52030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247903" y="2378542"/>
            <a:ext cx="16367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Local DNS resolver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6064253" y="1283494"/>
            <a:ext cx="798513" cy="52030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948169" y="1166487"/>
            <a:ext cx="15103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root &amp; edu </a:t>
            </a:r>
          </a:p>
          <a:p>
            <a:pPr algn="ctr"/>
            <a:r>
              <a:rPr lang="en-US">
                <a:latin typeface="Arial" charset="0"/>
              </a:rPr>
              <a:t>DNS server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6099178" y="2200276"/>
            <a:ext cx="798513" cy="52030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6924339" y="2154705"/>
            <a:ext cx="16786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stanford.edu </a:t>
            </a:r>
          </a:p>
          <a:p>
            <a:pPr algn="ctr"/>
            <a:r>
              <a:rPr lang="en-US">
                <a:latin typeface="Arial" charset="0"/>
              </a:rPr>
              <a:t>DNS server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134101" y="3081337"/>
            <a:ext cx="798513" cy="52030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1703388" y="2139554"/>
            <a:ext cx="1058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185247" y="1572608"/>
            <a:ext cx="20776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www.cs.stanford.edu</a:t>
            </a: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V="1">
            <a:off x="3573463" y="1477567"/>
            <a:ext cx="2505075" cy="6703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3549653" y="1565673"/>
            <a:ext cx="2505075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 rot="-1103643">
            <a:off x="4127218" y="1844071"/>
            <a:ext cx="1667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NS stanford.edu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 rot="-1103643">
            <a:off x="3715722" y="1527365"/>
            <a:ext cx="20776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www.cs.stanford.edu</a:t>
            </a: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3608391" y="2297906"/>
            <a:ext cx="250507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 flipV="1">
            <a:off x="3573463" y="2386013"/>
            <a:ext cx="254000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 rot="297327">
            <a:off x="4181509" y="2463196"/>
            <a:ext cx="19303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NS cs.stanford.edu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3632200" y="2386014"/>
            <a:ext cx="2540000" cy="9608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3562353" y="2447925"/>
            <a:ext cx="2551113" cy="9703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 rot="1670163">
            <a:off x="4264449" y="3019218"/>
            <a:ext cx="15342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A www=IPaddr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6988185" y="2995287"/>
            <a:ext cx="19351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cs.stanford.edu</a:t>
            </a:r>
          </a:p>
          <a:p>
            <a:pPr algn="ctr"/>
            <a:r>
              <a:rPr lang="en-US">
                <a:latin typeface="Arial" charset="0"/>
              </a:rPr>
              <a:t>DNS server</a:t>
            </a:r>
          </a:p>
        </p:txBody>
      </p:sp>
      <p:sp>
        <p:nvSpPr>
          <p:cNvPr id="46105" name="TextBox 24"/>
          <p:cNvSpPr txBox="1">
            <a:spLocks noChangeArrowheads="1"/>
          </p:cNvSpPr>
          <p:nvPr/>
        </p:nvSpPr>
        <p:spPr bwMode="auto">
          <a:xfrm>
            <a:off x="461422" y="3399620"/>
            <a:ext cx="875297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DNS record types (partial list):</a:t>
            </a:r>
          </a:p>
          <a:p>
            <a:pPr eaLnBrk="1" hangingPunct="1"/>
            <a:r>
              <a:rPr lang="en-US"/>
              <a:t> 	-  NS:	name server   (points to other server)</a:t>
            </a:r>
          </a:p>
          <a:p>
            <a:pPr eaLnBrk="1" hangingPunct="1"/>
            <a:r>
              <a:rPr lang="en-US"/>
              <a:t>	-  A:	address record   (contains IP address)</a:t>
            </a:r>
          </a:p>
          <a:p>
            <a:pPr eaLnBrk="1" hangingPunct="1"/>
            <a:r>
              <a:rPr lang="en-US"/>
              <a:t>	-  MX:	address in charge of handling email</a:t>
            </a:r>
          </a:p>
          <a:p>
            <a:pPr eaLnBrk="1" hangingPunct="1"/>
            <a:r>
              <a:rPr lang="en-US"/>
              <a:t>	-  TXT:	generic text    </a:t>
            </a:r>
            <a:r>
              <a:rPr lang="en-US" sz="1800"/>
              <a:t>(e.g. used to distribute site public keys (DKIM)  ) </a:t>
            </a: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Caching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8001000" cy="34861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DNS responses are cached </a:t>
            </a:r>
          </a:p>
          <a:p>
            <a:pPr lvl="1" eaLnBrk="1" hangingPunct="1"/>
            <a:r>
              <a:rPr lang="en-US" sz="1800">
                <a:latin typeface="Tahoma" charset="0"/>
                <a:ea typeface="ＭＳ Ｐゴシック" charset="0"/>
              </a:rPr>
              <a:t>Quick response for repeated translations</a:t>
            </a:r>
          </a:p>
          <a:p>
            <a:pPr lvl="1" eaLnBrk="1" hangingPunct="1"/>
            <a:r>
              <a:rPr lang="en-US" sz="1800">
                <a:latin typeface="Tahoma" charset="0"/>
                <a:ea typeface="ＭＳ Ｐゴシック" charset="0"/>
              </a:rPr>
              <a:t>Useful for finding servers as well as addresses </a:t>
            </a:r>
          </a:p>
          <a:p>
            <a:pPr lvl="2" eaLnBrk="1" hangingPunct="1"/>
            <a:r>
              <a:rPr lang="en-US" sz="1600">
                <a:latin typeface="Tahoma" charset="0"/>
                <a:ea typeface="ＭＳ Ｐゴシック" charset="0"/>
              </a:rPr>
              <a:t>NS records for domains </a:t>
            </a:r>
          </a:p>
          <a:p>
            <a:pPr eaLnBrk="1" hangingPunct="1"/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DNS negative queries are cached</a:t>
            </a:r>
          </a:p>
          <a:p>
            <a:pPr lvl="1" eaLnBrk="1" hangingPunct="1"/>
            <a:r>
              <a:rPr lang="en-US" sz="1800">
                <a:latin typeface="Tahoma" charset="0"/>
                <a:ea typeface="ＭＳ Ｐゴシック" charset="0"/>
              </a:rPr>
              <a:t>Save time for nonexistent sites, e.g. misspelling</a:t>
            </a:r>
          </a:p>
          <a:p>
            <a:pPr eaLnBrk="1" hangingPunct="1"/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Cached data periodically times out</a:t>
            </a:r>
          </a:p>
          <a:p>
            <a:pPr lvl="1" eaLnBrk="1" hangingPunct="1"/>
            <a:r>
              <a:rPr lang="en-US" sz="1800">
                <a:latin typeface="Tahoma" charset="0"/>
                <a:ea typeface="ＭＳ Ｐゴシック" charset="0"/>
              </a:rPr>
              <a:t>Lifetime (TTL) of data controlled by owner of data</a:t>
            </a:r>
          </a:p>
          <a:p>
            <a:pPr lvl="1" eaLnBrk="1" hangingPunct="1"/>
            <a:r>
              <a:rPr lang="en-US" sz="1800">
                <a:latin typeface="Tahoma" charset="0"/>
                <a:ea typeface="ＭＳ Ｐゴシック" charset="0"/>
              </a:rPr>
              <a:t>TTL passed with every record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ahoma" charset="0"/>
                <a:ea typeface="ＭＳ Ｐゴシック" charset="0"/>
                <a:cs typeface="ＭＳ Ｐゴシック" charset="0"/>
              </a:rPr>
              <a:t>DNS Packet</a:t>
            </a:r>
          </a:p>
        </p:txBody>
      </p:sp>
      <p:sp>
        <p:nvSpPr>
          <p:cNvPr id="481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3486150"/>
          </a:xfrm>
        </p:spPr>
        <p:txBody>
          <a:bodyPr/>
          <a:lstStyle/>
          <a:p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Query ID:</a:t>
            </a:r>
          </a:p>
          <a:p>
            <a:pPr lvl="1"/>
            <a:r>
              <a:rPr lang="en-US" sz="2200">
                <a:latin typeface="Tahoma" charset="0"/>
                <a:ea typeface="ＭＳ Ｐゴシック" charset="0"/>
              </a:rPr>
              <a:t>16 bit random value</a:t>
            </a:r>
          </a:p>
          <a:p>
            <a:pPr lvl="1"/>
            <a:r>
              <a:rPr lang="en-US" sz="2200">
                <a:latin typeface="Tahoma" charset="0"/>
                <a:ea typeface="ＭＳ Ｐゴシック" charset="0"/>
              </a:rPr>
              <a:t>Links response to query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4" t="28999" r="3751" b="20000"/>
          <a:stretch>
            <a:fillRect/>
          </a:stretch>
        </p:blipFill>
        <p:spPr bwMode="auto">
          <a:xfrm>
            <a:off x="4724400" y="1600200"/>
            <a:ext cx="41910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7029452" y="4730354"/>
            <a:ext cx="18866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(from Steve Friedl)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ahoma" charset="0"/>
                <a:ea typeface="ＭＳ Ｐゴシック" charset="0"/>
                <a:cs typeface="ＭＳ Ｐゴシック" charset="0"/>
              </a:rPr>
              <a:t>Resolver to NS request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6" t="28999" r="5624" b="28999"/>
          <a:stretch>
            <a:fillRect/>
          </a:stretch>
        </p:blipFill>
        <p:spPr bwMode="auto">
          <a:xfrm>
            <a:off x="1828800" y="1428750"/>
            <a:ext cx="635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304800" y="914400"/>
            <a:ext cx="25908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Response to resolver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 t="25999" r="4375" b="14999"/>
          <a:stretch>
            <a:fillRect/>
          </a:stretch>
        </p:blipFill>
        <p:spPr bwMode="auto">
          <a:xfrm>
            <a:off x="3290888" y="1371600"/>
            <a:ext cx="577691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228600" y="1257301"/>
            <a:ext cx="30622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r>
              <a:rPr lang="en-US"/>
              <a:t>Response contains IP addr of next NS server</a:t>
            </a:r>
          </a:p>
          <a:p>
            <a:pPr eaLnBrk="1" hangingPunct="1"/>
            <a:r>
              <a:rPr lang="en-US"/>
              <a:t>(called </a:t>
            </a:r>
            <a:r>
              <a:rPr lang="ja-JP" altLang="en-US"/>
              <a:t>“</a:t>
            </a:r>
            <a:r>
              <a:rPr lang="en-US"/>
              <a:t>glue</a:t>
            </a:r>
            <a:r>
              <a:rPr lang="ja-JP" altLang="en-US"/>
              <a:t>”</a:t>
            </a:r>
            <a:r>
              <a:rPr lang="en-US"/>
              <a:t>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Response ignored if </a:t>
            </a:r>
            <a:br>
              <a:rPr lang="en-US"/>
            </a:br>
            <a:r>
              <a:rPr lang="en-US"/>
              <a:t>unrecognized QueryID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51435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Authoritative response to resolver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38200" y="3714755"/>
            <a:ext cx="1905000" cy="400110"/>
            <a:chOff x="609600" y="4724400"/>
            <a:chExt cx="1905000" cy="533479"/>
          </a:xfrm>
        </p:grpSpPr>
        <p:cxnSp>
          <p:nvCxnSpPr>
            <p:cNvPr id="51206" name="Straight Arrow Connector 6"/>
            <p:cNvCxnSpPr>
              <a:cxnSpLocks noChangeShapeType="1"/>
            </p:cNvCxnSpPr>
            <p:nvPr/>
          </p:nvCxnSpPr>
          <p:spPr bwMode="auto">
            <a:xfrm>
              <a:off x="609600" y="5124450"/>
              <a:ext cx="1905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207" name="TextBox 7"/>
            <p:cNvSpPr txBox="1">
              <a:spLocks noChangeArrowheads="1"/>
            </p:cNvSpPr>
            <p:nvPr/>
          </p:nvSpPr>
          <p:spPr bwMode="auto">
            <a:xfrm>
              <a:off x="609600" y="4724400"/>
              <a:ext cx="1552028" cy="533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final answer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" y="1485901"/>
            <a:ext cx="2825517" cy="2246769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 dirty="0"/>
              <a:t>bailiwick checking:</a:t>
            </a:r>
          </a:p>
          <a:p>
            <a:pPr eaLnBrk="1" hangingPunct="1"/>
            <a:r>
              <a:rPr lang="en-US" dirty="0"/>
              <a:t>  response is cached if</a:t>
            </a:r>
            <a:br>
              <a:rPr lang="en-US" dirty="0"/>
            </a:br>
            <a:r>
              <a:rPr lang="en-US" dirty="0"/>
              <a:t>  it is within the same </a:t>
            </a:r>
            <a:br>
              <a:rPr lang="en-US" dirty="0"/>
            </a:br>
            <a:r>
              <a:rPr lang="en-US" dirty="0"/>
              <a:t>  domain of query</a:t>
            </a:r>
            <a:br>
              <a:rPr lang="en-US" dirty="0"/>
            </a:br>
            <a:r>
              <a:rPr lang="en-US" dirty="0"/>
              <a:t>  (i.e.  </a:t>
            </a:r>
            <a:r>
              <a:rPr lang="en-US" b="1" dirty="0"/>
              <a:t>a.com </a:t>
            </a:r>
            <a:r>
              <a:rPr lang="en-US" dirty="0"/>
              <a:t> cannot  </a:t>
            </a:r>
            <a:br>
              <a:rPr lang="en-US" dirty="0"/>
            </a:br>
            <a:r>
              <a:rPr lang="en-US" dirty="0"/>
              <a:t>       set NS for </a:t>
            </a:r>
            <a:r>
              <a:rPr lang="en-US" b="1" dirty="0"/>
              <a:t>b.com</a:t>
            </a:r>
            <a:r>
              <a:rPr lang="en-US" dirty="0"/>
              <a:t>)</a:t>
            </a:r>
          </a:p>
          <a:p>
            <a:pPr eaLnBrk="1" hangingPunct="1"/>
            <a:endParaRPr lang="en-US" dirty="0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 t="28000" r="3751" b="13000"/>
          <a:stretch>
            <a:fillRect/>
          </a:stretch>
        </p:blipFill>
        <p:spPr bwMode="auto">
          <a:xfrm>
            <a:off x="2971800" y="1334692"/>
            <a:ext cx="6103938" cy="375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17366</TotalTime>
  <Words>793</Words>
  <Application>Microsoft Office PowerPoint</Application>
  <PresentationFormat>On-screen Show (16:9)</PresentationFormat>
  <Paragraphs>186</Paragraphs>
  <Slides>17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Gulim</vt:lpstr>
      <vt:lpstr>Symbol</vt:lpstr>
      <vt:lpstr>Tahoma</vt:lpstr>
      <vt:lpstr>Times New Roman</vt:lpstr>
      <vt:lpstr>Wingdings</vt:lpstr>
      <vt:lpstr>Office Theme</vt:lpstr>
      <vt:lpstr>Module 8.4  Domain Name System</vt:lpstr>
      <vt:lpstr>Domain Name System</vt:lpstr>
      <vt:lpstr>DNS Root Name Servers</vt:lpstr>
      <vt:lpstr>DNS Lookup Example</vt:lpstr>
      <vt:lpstr>Caching</vt:lpstr>
      <vt:lpstr>DNS Packet</vt:lpstr>
      <vt:lpstr>Resolver to NS request</vt:lpstr>
      <vt:lpstr>Response to resolver</vt:lpstr>
      <vt:lpstr>Authoritative response to resolver</vt:lpstr>
      <vt:lpstr>Basic DNS Vulnerabilities</vt:lpstr>
      <vt:lpstr>DNS cache poisoning  (a la Kaminsky’08)</vt:lpstr>
      <vt:lpstr>If at first you don’t succeed …</vt:lpstr>
      <vt:lpstr>Defenses</vt:lpstr>
      <vt:lpstr>DNS poisoning attacks in the wild</vt:lpstr>
      <vt:lpstr>DNS Rebinding Attack</vt:lpstr>
      <vt:lpstr>DNS Rebinding Defenses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8: Internet Security</dc:title>
  <dc:creator>cse</dc:creator>
  <cp:lastModifiedBy>Deepak Kumar</cp:lastModifiedBy>
  <cp:revision>54</cp:revision>
  <dcterms:created xsi:type="dcterms:W3CDTF">2016-03-18T05:03:09Z</dcterms:created>
  <dcterms:modified xsi:type="dcterms:W3CDTF">2017-04-23T09:20:47Z</dcterms:modified>
</cp:coreProperties>
</file>