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308" r:id="rId2"/>
    <p:sldId id="309" r:id="rId3"/>
    <p:sldId id="310" r:id="rId4"/>
    <p:sldId id="311" r:id="rId5"/>
    <p:sldId id="312" r:id="rId6"/>
    <p:sldId id="313" r:id="rId7"/>
    <p:sldId id="314" r:id="rId8"/>
    <p:sldId id="315" r:id="rId9"/>
    <p:sldId id="316" r:id="rId10"/>
    <p:sldId id="317" r:id="rId11"/>
    <p:sldId id="318" r:id="rId12"/>
    <p:sldId id="319" r:id="rId1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176" autoAdjust="0"/>
    <p:restoredTop sz="68851" autoAdjust="0"/>
  </p:normalViewPr>
  <p:slideViewPr>
    <p:cSldViewPr>
      <p:cViewPr varScale="1">
        <p:scale>
          <a:sx n="148" d="100"/>
          <a:sy n="148" d="100"/>
        </p:scale>
        <p:origin x="132" y="168"/>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8F4508-1E47-442E-8030-86C3B1C35BB5}" type="datetimeFigureOut">
              <a:rPr lang="en-US" smtClean="0"/>
              <a:pPr/>
              <a:t>4/25/2017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90C5EF-769B-4C2F-874D-22F2D438104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pPr defTabSz="914485"/>
            <a:fld id="{6A7907BD-487A-4787-B0CB-6E1E9D6882D6}" type="slidenum">
              <a:rPr lang="en-US" smtClean="0"/>
              <a:pPr defTabSz="914485"/>
              <a:t>2</a:t>
            </a:fld>
            <a:endParaRPr lang="en-US" dirty="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normAutofit fontScale="77500" lnSpcReduction="20000"/>
          </a:bodyPr>
          <a:lstStyle/>
          <a:p>
            <a:pPr>
              <a:spcBef>
                <a:spcPts val="438"/>
              </a:spcBef>
            </a:pPr>
            <a:r>
              <a:rPr lang="en-GB" dirty="0"/>
              <a:t>RSNA involves three entities: the Supplicant, the Authenticator, and the Authentication Server. In an general infrastructure network, the supplicant is implemented in the mobile devices like a PDA, a </a:t>
            </a:r>
            <a:r>
              <a:rPr lang="en-GB" dirty="0" err="1"/>
              <a:t>cellphone</a:t>
            </a:r>
            <a:r>
              <a:rPr lang="en-GB" dirty="0"/>
              <a:t> or a laptop; the authenticator is implemented in the Access Point; the authentication server could be implemented either in the Access Point with the authenticator, or separately in a backend server, like a RADIUS server. When it is implemented in a separate server, the links between the authenticator and the authentication server are assumed to be physically secure.</a:t>
            </a:r>
          </a:p>
          <a:p>
            <a:pPr>
              <a:spcBef>
                <a:spcPts val="438"/>
              </a:spcBef>
            </a:pPr>
            <a:r>
              <a:rPr lang="en-GB" dirty="0"/>
              <a:t>In order to adopt 802.1X authentication in wireless networks, we consider the association between the supplicant and the authenticator as a logical 802.1X port. At the beginning, the supplicant and the authenticator are unauthenticated and </a:t>
            </a:r>
            <a:r>
              <a:rPr lang="en-GB" dirty="0" err="1"/>
              <a:t>unassociated</a:t>
            </a:r>
            <a:r>
              <a:rPr lang="en-GB" dirty="0"/>
              <a:t>, 802.1X ports are blocked, and there are no shared secrets between them. </a:t>
            </a:r>
          </a:p>
          <a:p>
            <a:pPr>
              <a:spcBef>
                <a:spcPts val="438"/>
              </a:spcBef>
            </a:pPr>
            <a:r>
              <a:rPr lang="en-GB" dirty="0"/>
              <a:t>In the first stage, the supplicant and the authenticator set up an 802.11 association. After this stage, the supplicant and the authenticator go to the authenticated and associated state. Here “authenticated” only means that 802.11 open system authentication is successful, this is not considered to be a real authentication. Now there is a radio connection between the supplicant and the authenticator, but they cannot transmit data packets to each other because the logical 802.1X port is still blocked, only protocol packets are accepted.</a:t>
            </a:r>
          </a:p>
          <a:p>
            <a:pPr>
              <a:spcBef>
                <a:spcPts val="438"/>
              </a:spcBef>
            </a:pPr>
            <a:r>
              <a:rPr lang="en-GB" dirty="0"/>
              <a:t>In the second stage, the authenticator will act as a relay, the supplicant and the authentication server run some mutual authentication protocol and generate some common secret, called MSK (Master Session Key). Then the server moves the MSK to the authenticator, and the supplicant and authenticator will derive the same PMK (Pair-wise Master Key) from the MSK locally. Here “move” means the server will delete the key itself after sending to the authenticator, because the server is assumed not to disclose and possess the key afterwards. This stage could be absent when a Pre-Shared Key or a cached PMK is used.</a:t>
            </a:r>
          </a:p>
          <a:p>
            <a:pPr>
              <a:spcBef>
                <a:spcPts val="438"/>
              </a:spcBef>
            </a:pPr>
            <a:r>
              <a:rPr lang="en-GB" dirty="0"/>
              <a:t>In the third stage, the authenticator initialize a 4-way handshake to confirm the PMK existence and derive a fresh PTK for the following data sessions. Upon this point, the 802.1X ports are unblocked to accept data packets.</a:t>
            </a:r>
          </a:p>
          <a:p>
            <a:pPr>
              <a:spcBef>
                <a:spcPts val="438"/>
              </a:spcBef>
            </a:pPr>
            <a:r>
              <a:rPr lang="en-GB" dirty="0"/>
              <a:t>As the fourth stage, the supplicant and the authenticator might also perform a group key handshake to distribute a GTK in case of multicast applications, however, this is not necessary since the GTK (Group Transient Key) could also be transmitted in the 4-way handshake.</a:t>
            </a:r>
          </a:p>
          <a:p>
            <a:pPr>
              <a:spcBef>
                <a:spcPts val="438"/>
              </a:spcBef>
            </a:pPr>
            <a:r>
              <a:rPr lang="en-GB" dirty="0"/>
              <a:t>With the shared PTK and GTK, the supplicant and authenticator could derive the encryption key and MAC key, thus perform secure data communications.</a:t>
            </a:r>
          </a:p>
          <a:p>
            <a:pPr>
              <a:spcBef>
                <a:spcPts val="438"/>
              </a:spcBef>
            </a:pPr>
            <a:r>
              <a:rPr lang="en-GB" dirty="0"/>
              <a:t>We will focus on the 4-way handshake because it is an essential part in all operation modes.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8EF6EC3-902A-41E6-8AE8-06D7A707184E}" type="datetimeFigureOut">
              <a:rPr lang="en-US" smtClean="0"/>
              <a:pPr/>
              <a:t>4/25/2017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DA3EE2-9E3A-499D-AB60-6BA741A10A0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EF6EC3-902A-41E6-8AE8-06D7A707184E}" type="datetimeFigureOut">
              <a:rPr lang="en-US" smtClean="0"/>
              <a:pPr/>
              <a:t>4/25/2017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DA3EE2-9E3A-499D-AB60-6BA741A10A0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EF6EC3-902A-41E6-8AE8-06D7A707184E}" type="datetimeFigureOut">
              <a:rPr lang="en-US" smtClean="0"/>
              <a:pPr/>
              <a:t>4/25/2017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DA3EE2-9E3A-499D-AB60-6BA741A10A0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EF6EC3-902A-41E6-8AE8-06D7A707184E}" type="datetimeFigureOut">
              <a:rPr lang="en-US" smtClean="0"/>
              <a:pPr/>
              <a:t>4/25/2017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DA3EE2-9E3A-499D-AB60-6BA741A10A0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EF6EC3-902A-41E6-8AE8-06D7A707184E}" type="datetimeFigureOut">
              <a:rPr lang="en-US" smtClean="0"/>
              <a:pPr/>
              <a:t>4/25/2017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DA3EE2-9E3A-499D-AB60-6BA741A10A0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EF6EC3-902A-41E6-8AE8-06D7A707184E}" type="datetimeFigureOut">
              <a:rPr lang="en-US" smtClean="0"/>
              <a:pPr/>
              <a:t>4/25/2017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DA3EE2-9E3A-499D-AB60-6BA741A10A0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EF6EC3-902A-41E6-8AE8-06D7A707184E}" type="datetimeFigureOut">
              <a:rPr lang="en-US" smtClean="0"/>
              <a:pPr/>
              <a:t>4/25/2017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DA3EE2-9E3A-499D-AB60-6BA741A10A0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EF6EC3-902A-41E6-8AE8-06D7A707184E}" type="datetimeFigureOut">
              <a:rPr lang="en-US" smtClean="0"/>
              <a:pPr/>
              <a:t>4/25/2017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DA3EE2-9E3A-499D-AB60-6BA741A10A0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EF6EC3-902A-41E6-8AE8-06D7A707184E}" type="datetimeFigureOut">
              <a:rPr lang="en-US" smtClean="0"/>
              <a:pPr/>
              <a:t>4/25/2017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DA3EE2-9E3A-499D-AB60-6BA741A10A0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EF6EC3-902A-41E6-8AE8-06D7A707184E}" type="datetimeFigureOut">
              <a:rPr lang="en-US" smtClean="0"/>
              <a:pPr/>
              <a:t>4/25/2017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DA3EE2-9E3A-499D-AB60-6BA741A10A0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EF6EC3-902A-41E6-8AE8-06D7A707184E}" type="datetimeFigureOut">
              <a:rPr lang="en-US" smtClean="0"/>
              <a:pPr/>
              <a:t>4/25/2017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DA3EE2-9E3A-499D-AB60-6BA741A10A0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48EF6EC3-902A-41E6-8AE8-06D7A707184E}" type="datetimeFigureOut">
              <a:rPr lang="en-US" smtClean="0"/>
              <a:pPr/>
              <a:t>4/25/2017</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77DA3EE2-9E3A-499D-AB60-6BA741A10A0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a:xfrm>
            <a:off x="685800" y="2284810"/>
            <a:ext cx="7772400" cy="1125140"/>
          </a:xfrm>
        </p:spPr>
        <p:txBody>
          <a:bodyPr>
            <a:normAutofit fontScale="92500" lnSpcReduction="10000"/>
          </a:bodyPr>
          <a:lstStyle/>
          <a:p>
            <a:pPr algn="ctr"/>
            <a:r>
              <a:rPr lang="en-US" sz="3600" dirty="0">
                <a:solidFill>
                  <a:schemeClr val="tx2"/>
                </a:solidFill>
              </a:rPr>
              <a:t>Module 8.6 </a:t>
            </a:r>
          </a:p>
          <a:p>
            <a:pPr algn="ctr"/>
            <a:r>
              <a:rPr lang="en-US" sz="3600" dirty="0">
                <a:solidFill>
                  <a:schemeClr val="tx2"/>
                </a:solidFill>
              </a:rPr>
              <a:t>Link-layer  and TCP/IP connectivity</a:t>
            </a:r>
          </a:p>
        </p:txBody>
      </p:sp>
    </p:spTree>
    <p:extLst>
      <p:ext uri="{BB962C8B-B14F-4D97-AF65-F5344CB8AC3E}">
        <p14:creationId xmlns:p14="http://schemas.microsoft.com/office/powerpoint/2010/main" val="905818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normAutofit/>
          </a:bodyPr>
          <a:lstStyle/>
          <a:p>
            <a:pPr eaLnBrk="1" hangingPunct="1"/>
            <a:r>
              <a:rPr lang="en-US" sz="4000" dirty="0"/>
              <a:t>IPSEC Tunnel Mode</a:t>
            </a:r>
          </a:p>
        </p:txBody>
      </p:sp>
      <p:sp>
        <p:nvSpPr>
          <p:cNvPr id="12291" name="Content Placeholder 2" descr="Rectangle: Click to edit Master text styles&#10;Second level&#10;Third level&#10;Fourth level&#10;Fifth level"/>
          <p:cNvSpPr>
            <a:spLocks noGrp="1"/>
          </p:cNvSpPr>
          <p:nvPr>
            <p:ph idx="1"/>
          </p:nvPr>
        </p:nvSpPr>
        <p:spPr/>
        <p:txBody>
          <a:bodyPr/>
          <a:lstStyle/>
          <a:p>
            <a:pPr eaLnBrk="1" hangingPunct="1"/>
            <a:endParaRPr lang="en-US"/>
          </a:p>
        </p:txBody>
      </p:sp>
      <p:pic>
        <p:nvPicPr>
          <p:cNvPr id="4" name="Picture 3" descr="08"/>
          <p:cNvPicPr>
            <a:picLocks noChangeAspect="1" noChangeArrowheads="1"/>
          </p:cNvPicPr>
          <p:nvPr/>
        </p:nvPicPr>
        <p:blipFill>
          <a:blip r:embed="rId2" cstate="print"/>
          <a:srcRect/>
          <a:stretch>
            <a:fillRect/>
          </a:stretch>
        </p:blipFill>
        <p:spPr bwMode="auto">
          <a:xfrm>
            <a:off x="304800" y="1085850"/>
            <a:ext cx="8382000" cy="3829050"/>
          </a:xfrm>
          <a:prstGeom prst="rect">
            <a:avLst/>
          </a:prstGeom>
          <a:noFill/>
          <a:ln w="9525">
            <a:solidFill>
              <a:srgbClr val="6600CC"/>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http://www.tcpipguide.com/free/diagrams/ipsectunnel.png"/>
          <p:cNvPicPr>
            <a:picLocks noChangeAspect="1" noChangeArrowheads="1"/>
          </p:cNvPicPr>
          <p:nvPr/>
        </p:nvPicPr>
        <p:blipFill>
          <a:blip r:embed="rId2" cstate="print"/>
          <a:srcRect/>
          <a:stretch>
            <a:fillRect/>
          </a:stretch>
        </p:blipFill>
        <p:spPr bwMode="auto">
          <a:xfrm>
            <a:off x="609600" y="571500"/>
            <a:ext cx="8229600" cy="4514850"/>
          </a:xfrm>
          <a:prstGeom prst="rect">
            <a:avLst/>
          </a:prstGeom>
          <a:noFill/>
          <a:ln w="9525">
            <a:noFill/>
            <a:miter lim="800000"/>
            <a:headEnd/>
            <a:tailEnd/>
          </a:ln>
        </p:spPr>
      </p:pic>
      <p:sp>
        <p:nvSpPr>
          <p:cNvPr id="5" name="TextBox 4"/>
          <p:cNvSpPr txBox="1"/>
          <p:nvPr/>
        </p:nvSpPr>
        <p:spPr>
          <a:xfrm>
            <a:off x="304800" y="114300"/>
            <a:ext cx="6868355" cy="523220"/>
          </a:xfrm>
          <a:prstGeom prst="rect">
            <a:avLst/>
          </a:prstGeom>
          <a:solidFill>
            <a:schemeClr val="bg1"/>
          </a:solidFill>
        </p:spPr>
        <p:txBody>
          <a:bodyPr wrap="none">
            <a:spAutoFit/>
          </a:bodyPr>
          <a:lstStyle/>
          <a:p>
            <a:pPr>
              <a:defRPr/>
            </a:pPr>
            <a:r>
              <a:rPr lang="en-US" sz="2800" dirty="0">
                <a:solidFill>
                  <a:schemeClr val="tx2"/>
                </a:solidFill>
                <a:latin typeface="+mj-lt"/>
                <a:ea typeface="+mj-ea"/>
                <a:cs typeface="+mj-cs"/>
              </a:rPr>
              <a:t>IPSec Tunnel Mode: IPSEC header + IP header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1330" name="Rectangle 2"/>
          <p:cNvSpPr>
            <a:spLocks noGrp="1" noChangeArrowheads="1"/>
          </p:cNvSpPr>
          <p:nvPr>
            <p:ph type="title"/>
          </p:nvPr>
        </p:nvSpPr>
        <p:spPr>
          <a:xfrm>
            <a:off x="368300" y="0"/>
            <a:ext cx="8470900" cy="857250"/>
          </a:xfrm>
          <a:noFill/>
          <a:ln/>
        </p:spPr>
        <p:txBody>
          <a:bodyPr lIns="92075" tIns="46038" rIns="92075" bIns="46038"/>
          <a:lstStyle/>
          <a:p>
            <a:r>
              <a:rPr lang="en-US" sz="4000"/>
              <a:t>IKE subprotocol from IPSEC</a:t>
            </a:r>
            <a:endParaRPr lang="en-US"/>
          </a:p>
        </p:txBody>
      </p:sp>
      <p:sp>
        <p:nvSpPr>
          <p:cNvPr id="1251331" name="Rectangle 3" descr="Rectangle: Click to edit Master text styles&#10;Second level&#10;Third level&#10;Fourth level&#10;Fifth level"/>
          <p:cNvSpPr>
            <a:spLocks noGrp="1" noChangeArrowheads="1"/>
          </p:cNvSpPr>
          <p:nvPr>
            <p:ph type="body" idx="1"/>
          </p:nvPr>
        </p:nvSpPr>
        <p:spPr>
          <a:xfrm>
            <a:off x="2000250" y="1319213"/>
            <a:ext cx="4851400" cy="1208485"/>
          </a:xfrm>
          <a:noFill/>
          <a:ln/>
        </p:spPr>
        <p:txBody>
          <a:bodyPr lIns="92075" tIns="46038" rIns="92075" bIns="46038">
            <a:normAutofit fontScale="85000" lnSpcReduction="20000"/>
          </a:bodyPr>
          <a:lstStyle/>
          <a:p>
            <a:pPr algn="ctr">
              <a:lnSpc>
                <a:spcPct val="180000"/>
              </a:lnSpc>
              <a:buFont typeface="Wingdings" pitchFamily="2" charset="2"/>
              <a:buNone/>
            </a:pPr>
            <a:r>
              <a:rPr lang="en-US" sz="2400">
                <a:solidFill>
                  <a:srgbClr val="808080"/>
                </a:solidFill>
              </a:rPr>
              <a:t>A,  (g</a:t>
            </a:r>
            <a:r>
              <a:rPr lang="en-US" sz="3600" baseline="30000">
                <a:solidFill>
                  <a:srgbClr val="808080"/>
                </a:solidFill>
              </a:rPr>
              <a:t>a </a:t>
            </a:r>
            <a:r>
              <a:rPr lang="en-US" sz="2400">
                <a:solidFill>
                  <a:srgbClr val="808080"/>
                </a:solidFill>
              </a:rPr>
              <a:t>mod p)</a:t>
            </a:r>
          </a:p>
          <a:p>
            <a:pPr>
              <a:lnSpc>
                <a:spcPct val="180000"/>
              </a:lnSpc>
              <a:buFont typeface="Wingdings" pitchFamily="2" charset="2"/>
              <a:buNone/>
            </a:pPr>
            <a:r>
              <a:rPr lang="en-US" sz="2400">
                <a:solidFill>
                  <a:srgbClr val="808080"/>
                </a:solidFill>
              </a:rPr>
              <a:t> B, (g</a:t>
            </a:r>
            <a:r>
              <a:rPr lang="en-US" sz="3600" baseline="30000">
                <a:solidFill>
                  <a:srgbClr val="808080"/>
                </a:solidFill>
              </a:rPr>
              <a:t>b </a:t>
            </a:r>
            <a:r>
              <a:rPr lang="en-US" sz="2400">
                <a:solidFill>
                  <a:srgbClr val="808080"/>
                </a:solidFill>
              </a:rPr>
              <a:t>mod p)</a:t>
            </a:r>
          </a:p>
        </p:txBody>
      </p:sp>
      <p:sp>
        <p:nvSpPr>
          <p:cNvPr id="1251332" name="Rectangle 4"/>
          <p:cNvSpPr>
            <a:spLocks noChangeArrowheads="1"/>
          </p:cNvSpPr>
          <p:nvPr/>
        </p:nvSpPr>
        <p:spPr bwMode="auto">
          <a:xfrm>
            <a:off x="914401" y="3896915"/>
            <a:ext cx="7629525" cy="52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lang="en-US" sz="2800" dirty="0">
                <a:solidFill>
                  <a:schemeClr val="tx2"/>
                </a:solidFill>
                <a:latin typeface="Comic Sans MS" pitchFamily="66" charset="0"/>
              </a:rPr>
              <a:t>Result: A and B share secret </a:t>
            </a:r>
            <a:r>
              <a:rPr kumimoji="1" lang="en-US" sz="2800" dirty="0">
                <a:solidFill>
                  <a:srgbClr val="808080"/>
                </a:solidFill>
                <a:latin typeface="Comic Sans MS" pitchFamily="66" charset="0"/>
              </a:rPr>
              <a:t>g</a:t>
            </a:r>
            <a:r>
              <a:rPr kumimoji="1" lang="en-US" sz="4000" baseline="30000" dirty="0">
                <a:solidFill>
                  <a:srgbClr val="808080"/>
                </a:solidFill>
                <a:latin typeface="Comic Sans MS" pitchFamily="66" charset="0"/>
              </a:rPr>
              <a:t>ab </a:t>
            </a:r>
            <a:r>
              <a:rPr kumimoji="1" lang="en-US" sz="2800" dirty="0">
                <a:solidFill>
                  <a:srgbClr val="808080"/>
                </a:solidFill>
                <a:latin typeface="Comic Sans MS" pitchFamily="66" charset="0"/>
              </a:rPr>
              <a:t>mod p</a:t>
            </a:r>
            <a:endParaRPr kumimoji="1" lang="en-US" sz="2000" dirty="0">
              <a:solidFill>
                <a:srgbClr val="808080"/>
              </a:solidFill>
              <a:latin typeface="Comic Sans MS" pitchFamily="66" charset="0"/>
            </a:endParaRPr>
          </a:p>
        </p:txBody>
      </p:sp>
      <p:sp>
        <p:nvSpPr>
          <p:cNvPr id="1251333" name="Oval 5"/>
          <p:cNvSpPr>
            <a:spLocks noChangeArrowheads="1"/>
          </p:cNvSpPr>
          <p:nvPr/>
        </p:nvSpPr>
        <p:spPr bwMode="auto">
          <a:xfrm>
            <a:off x="914400" y="1438275"/>
            <a:ext cx="1054100" cy="1933575"/>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1334" name="Oval 6"/>
          <p:cNvSpPr>
            <a:spLocks noChangeArrowheads="1"/>
          </p:cNvSpPr>
          <p:nvPr/>
        </p:nvSpPr>
        <p:spPr bwMode="auto">
          <a:xfrm>
            <a:off x="7162800" y="1438275"/>
            <a:ext cx="1054100" cy="1933575"/>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1335" name="Rectangle 7"/>
          <p:cNvSpPr>
            <a:spLocks noChangeArrowheads="1"/>
          </p:cNvSpPr>
          <p:nvPr/>
        </p:nvSpPr>
        <p:spPr bwMode="auto">
          <a:xfrm>
            <a:off x="1196976" y="2060972"/>
            <a:ext cx="524182" cy="646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3600">
                <a:latin typeface="Comic Sans MS" pitchFamily="66" charset="0"/>
              </a:rPr>
              <a:t>A</a:t>
            </a:r>
          </a:p>
        </p:txBody>
      </p:sp>
      <p:sp>
        <p:nvSpPr>
          <p:cNvPr id="1251336" name="Rectangle 8"/>
          <p:cNvSpPr>
            <a:spLocks noChangeArrowheads="1"/>
          </p:cNvSpPr>
          <p:nvPr/>
        </p:nvSpPr>
        <p:spPr bwMode="auto">
          <a:xfrm>
            <a:off x="7445376" y="2060972"/>
            <a:ext cx="477695" cy="646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3600">
                <a:latin typeface="Comic Sans MS" pitchFamily="66" charset="0"/>
              </a:rPr>
              <a:t>B</a:t>
            </a:r>
          </a:p>
        </p:txBody>
      </p:sp>
      <p:sp>
        <p:nvSpPr>
          <p:cNvPr id="1251337" name="Line 9"/>
          <p:cNvSpPr>
            <a:spLocks noChangeShapeType="1"/>
          </p:cNvSpPr>
          <p:nvPr/>
        </p:nvSpPr>
        <p:spPr bwMode="auto">
          <a:xfrm>
            <a:off x="1974850" y="1833562"/>
            <a:ext cx="5181600" cy="0"/>
          </a:xfrm>
          <a:prstGeom prst="line">
            <a:avLst/>
          </a:prstGeom>
          <a:noFill/>
          <a:ln w="508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1338" name="Line 10"/>
          <p:cNvSpPr>
            <a:spLocks noChangeShapeType="1"/>
          </p:cNvSpPr>
          <p:nvPr/>
        </p:nvSpPr>
        <p:spPr bwMode="auto">
          <a:xfrm>
            <a:off x="1974850" y="2462213"/>
            <a:ext cx="5105400" cy="0"/>
          </a:xfrm>
          <a:prstGeom prst="line">
            <a:avLst/>
          </a:prstGeom>
          <a:noFill/>
          <a:ln w="508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1339" name="Line 11"/>
          <p:cNvSpPr>
            <a:spLocks noChangeShapeType="1"/>
          </p:cNvSpPr>
          <p:nvPr/>
        </p:nvSpPr>
        <p:spPr bwMode="auto">
          <a:xfrm>
            <a:off x="1974850" y="3090863"/>
            <a:ext cx="5181600" cy="0"/>
          </a:xfrm>
          <a:prstGeom prst="line">
            <a:avLst/>
          </a:prstGeom>
          <a:noFill/>
          <a:ln w="508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 name="Group 12"/>
          <p:cNvGrpSpPr>
            <a:grpSpLocks/>
          </p:cNvGrpSpPr>
          <p:nvPr/>
        </p:nvGrpSpPr>
        <p:grpSpPr bwMode="auto">
          <a:xfrm>
            <a:off x="2279650" y="1090613"/>
            <a:ext cx="3276600" cy="1962150"/>
            <a:chOff x="1440" y="1008"/>
            <a:chExt cx="2064" cy="1648"/>
          </a:xfrm>
        </p:grpSpPr>
        <p:sp>
          <p:nvSpPr>
            <p:cNvPr id="1251341" name="AutoShape 13"/>
            <p:cNvSpPr>
              <a:spLocks/>
            </p:cNvSpPr>
            <p:nvPr/>
          </p:nvSpPr>
          <p:spPr bwMode="auto">
            <a:xfrm rot="5400000">
              <a:off x="1992" y="1608"/>
              <a:ext cx="144" cy="1248"/>
            </a:xfrm>
            <a:prstGeom prst="rightBrace">
              <a:avLst>
                <a:gd name="adj1" fmla="val 72222"/>
                <a:gd name="adj2" fmla="val 50000"/>
              </a:avLst>
            </a:pr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51342" name="AutoShape 14"/>
            <p:cNvSpPr>
              <a:spLocks/>
            </p:cNvSpPr>
            <p:nvPr/>
          </p:nvSpPr>
          <p:spPr bwMode="auto">
            <a:xfrm rot="-5400000">
              <a:off x="2736" y="672"/>
              <a:ext cx="144" cy="1392"/>
            </a:xfrm>
            <a:prstGeom prst="rightBrace">
              <a:avLst>
                <a:gd name="adj1" fmla="val 80556"/>
                <a:gd name="adj2" fmla="val 50000"/>
              </a:avLst>
            </a:pr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51343" name="Text Box 15"/>
            <p:cNvSpPr txBox="1">
              <a:spLocks noChangeArrowheads="1"/>
            </p:cNvSpPr>
            <p:nvPr/>
          </p:nvSpPr>
          <p:spPr bwMode="auto">
            <a:xfrm>
              <a:off x="2638" y="1008"/>
              <a:ext cx="394" cy="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spcBef>
                  <a:spcPct val="20000"/>
                </a:spcBef>
                <a:buClr>
                  <a:schemeClr val="accent2"/>
                </a:buClr>
              </a:pPr>
              <a:r>
                <a:rPr kumimoji="1" lang="en-US" sz="2800">
                  <a:solidFill>
                    <a:schemeClr val="hlink"/>
                  </a:solidFill>
                  <a:latin typeface="Comic Sans MS" pitchFamily="66" charset="0"/>
                </a:rPr>
                <a:t>m1</a:t>
              </a:r>
            </a:p>
          </p:txBody>
        </p:sp>
        <p:sp>
          <p:nvSpPr>
            <p:cNvPr id="1251344" name="Text Box 16"/>
            <p:cNvSpPr txBox="1">
              <a:spLocks noChangeArrowheads="1"/>
            </p:cNvSpPr>
            <p:nvPr/>
          </p:nvSpPr>
          <p:spPr bwMode="auto">
            <a:xfrm>
              <a:off x="1900" y="2217"/>
              <a:ext cx="430" cy="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spcBef>
                  <a:spcPct val="20000"/>
                </a:spcBef>
                <a:buClr>
                  <a:schemeClr val="accent2"/>
                </a:buClr>
              </a:pPr>
              <a:r>
                <a:rPr kumimoji="1" lang="en-US" sz="2800">
                  <a:solidFill>
                    <a:schemeClr val="hlink"/>
                  </a:solidFill>
                  <a:latin typeface="Comic Sans MS" pitchFamily="66" charset="0"/>
                </a:rPr>
                <a:t>m2</a:t>
              </a:r>
            </a:p>
          </p:txBody>
        </p:sp>
      </p:grpSp>
      <p:sp>
        <p:nvSpPr>
          <p:cNvPr id="1251345" name="Rectangle 17"/>
          <p:cNvSpPr>
            <a:spLocks noChangeArrowheads="1"/>
          </p:cNvSpPr>
          <p:nvPr/>
        </p:nvSpPr>
        <p:spPr bwMode="auto">
          <a:xfrm>
            <a:off x="1905001" y="1788319"/>
            <a:ext cx="4899025" cy="1869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lgn="ctr">
              <a:lnSpc>
                <a:spcPct val="200000"/>
              </a:lnSpc>
              <a:spcBef>
                <a:spcPct val="20000"/>
              </a:spcBef>
              <a:buClr>
                <a:schemeClr val="hlink"/>
              </a:buClr>
              <a:buSzPct val="110000"/>
              <a:buFont typeface="Wingdings" pitchFamily="2" charset="2"/>
              <a:buNone/>
            </a:pPr>
            <a:r>
              <a:rPr lang="en-US" sz="2800">
                <a:solidFill>
                  <a:schemeClr val="accent2"/>
                </a:solidFill>
              </a:rPr>
              <a:t>                   </a:t>
            </a:r>
            <a:r>
              <a:rPr lang="en-US" sz="2800">
                <a:solidFill>
                  <a:srgbClr val="808080"/>
                </a:solidFill>
              </a:rPr>
              <a:t>,</a:t>
            </a:r>
            <a:r>
              <a:rPr lang="en-US" sz="2800">
                <a:solidFill>
                  <a:schemeClr val="accent2"/>
                </a:solidFill>
              </a:rPr>
              <a:t> </a:t>
            </a:r>
            <a:r>
              <a:rPr lang="en-US" sz="2400">
                <a:solidFill>
                  <a:srgbClr val="808080"/>
                </a:solidFill>
              </a:rPr>
              <a:t>signB(</a:t>
            </a:r>
            <a:r>
              <a:rPr lang="en-US" sz="2400">
                <a:solidFill>
                  <a:schemeClr val="hlink"/>
                </a:solidFill>
              </a:rPr>
              <a:t>m1,m2</a:t>
            </a:r>
            <a:r>
              <a:rPr lang="en-US" sz="2400">
                <a:solidFill>
                  <a:srgbClr val="808080"/>
                </a:solidFill>
              </a:rPr>
              <a:t>)</a:t>
            </a:r>
          </a:p>
          <a:p>
            <a:pPr marL="342900" indent="-342900" algn="ctr">
              <a:lnSpc>
                <a:spcPct val="230000"/>
              </a:lnSpc>
              <a:spcBef>
                <a:spcPct val="20000"/>
              </a:spcBef>
              <a:buClr>
                <a:schemeClr val="hlink"/>
              </a:buClr>
              <a:buSzPct val="110000"/>
              <a:buFont typeface="Wingdings" pitchFamily="2" charset="2"/>
              <a:buNone/>
            </a:pPr>
            <a:r>
              <a:rPr lang="en-US" sz="2400">
                <a:solidFill>
                  <a:srgbClr val="808080"/>
                </a:solidFill>
              </a:rPr>
              <a:t>signA(</a:t>
            </a:r>
            <a:r>
              <a:rPr lang="en-US" sz="2400">
                <a:solidFill>
                  <a:schemeClr val="hlink"/>
                </a:solidFill>
              </a:rPr>
              <a:t>m1,m2</a:t>
            </a:r>
            <a:r>
              <a:rPr lang="en-US" sz="2400">
                <a:solidFill>
                  <a:srgbClr val="808080"/>
                </a:solidFill>
              </a:rPr>
              <a:t>)</a:t>
            </a:r>
          </a:p>
        </p:txBody>
      </p:sp>
      <p:sp>
        <p:nvSpPr>
          <p:cNvPr id="18" name="TextBox 17"/>
          <p:cNvSpPr txBox="1"/>
          <p:nvPr/>
        </p:nvSpPr>
        <p:spPr>
          <a:xfrm>
            <a:off x="152400" y="42817"/>
            <a:ext cx="2209800" cy="369332"/>
          </a:xfrm>
          <a:prstGeom prst="rect">
            <a:avLst/>
          </a:prstGeom>
          <a:noFill/>
        </p:spPr>
        <p:txBody>
          <a:bodyPr wrap="square" rtlCol="0">
            <a:spAutoFit/>
          </a:bodyPr>
          <a:lstStyle/>
          <a:p>
            <a:r>
              <a:rPr lang="en-US" dirty="0">
                <a:solidFill>
                  <a:schemeClr val="tx2"/>
                </a:solidFill>
              </a:rPr>
              <a:t>Key management</a:t>
            </a:r>
          </a:p>
        </p:txBody>
      </p:sp>
    </p:spTree>
    <p:extLst>
      <p:ext uri="{BB962C8B-B14F-4D97-AF65-F5344CB8AC3E}">
        <p14:creationId xmlns:p14="http://schemas.microsoft.com/office/powerpoint/2010/main" val="34173450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51345"/>
                                        </p:tgtEl>
                                        <p:attrNameLst>
                                          <p:attrName>style.visibility</p:attrName>
                                        </p:attrNameLst>
                                      </p:cBhvr>
                                      <p:to>
                                        <p:strVal val="visible"/>
                                      </p:to>
                                    </p:set>
                                    <p:anim calcmode="lin" valueType="num">
                                      <p:cBhvr additive="base">
                                        <p:cTn id="13" dur="500" fill="hold"/>
                                        <p:tgtEl>
                                          <p:spTgt spid="1251345"/>
                                        </p:tgtEl>
                                        <p:attrNameLst>
                                          <p:attrName>ppt_x</p:attrName>
                                        </p:attrNameLst>
                                      </p:cBhvr>
                                      <p:tavLst>
                                        <p:tav tm="0">
                                          <p:val>
                                            <p:strVal val="0-#ppt_w/2"/>
                                          </p:val>
                                        </p:tav>
                                        <p:tav tm="100000">
                                          <p:val>
                                            <p:strVal val="#ppt_x"/>
                                          </p:val>
                                        </p:tav>
                                      </p:tavLst>
                                    </p:anim>
                                    <p:anim calcmode="lin" valueType="num">
                                      <p:cBhvr additive="base">
                                        <p:cTn id="14" dur="500" fill="hold"/>
                                        <p:tgtEl>
                                          <p:spTgt spid="12513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1345"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66"/>
          <p:cNvSpPr>
            <a:spLocks noChangeArrowheads="1"/>
          </p:cNvSpPr>
          <p:nvPr/>
        </p:nvSpPr>
        <p:spPr bwMode="auto">
          <a:xfrm>
            <a:off x="0" y="857250"/>
            <a:ext cx="9144000" cy="228600"/>
          </a:xfrm>
          <a:prstGeom prst="rect">
            <a:avLst/>
          </a:prstGeom>
          <a:solidFill>
            <a:schemeClr val="bg1"/>
          </a:solidFill>
          <a:ln w="9525" algn="ctr">
            <a:noFill/>
            <a:round/>
            <a:headEnd/>
            <a:tailEnd/>
          </a:ln>
        </p:spPr>
        <p:txBody>
          <a:bodyPr/>
          <a:lstStyle/>
          <a:p>
            <a:pPr eaLnBrk="0" hangingPunct="0"/>
            <a:endParaRPr lang="en-US" sz="2400">
              <a:latin typeface="Times"/>
            </a:endParaRPr>
          </a:p>
        </p:txBody>
      </p:sp>
      <p:pic>
        <p:nvPicPr>
          <p:cNvPr id="202754" name="Picture 2" descr="ap"/>
          <p:cNvPicPr>
            <a:picLocks noChangeAspect="1" noChangeArrowheads="1"/>
          </p:cNvPicPr>
          <p:nvPr/>
        </p:nvPicPr>
        <p:blipFill>
          <a:blip r:embed="rId3" cstate="print"/>
          <a:srcRect/>
          <a:stretch>
            <a:fillRect/>
          </a:stretch>
        </p:blipFill>
        <p:spPr bwMode="auto">
          <a:xfrm>
            <a:off x="7239000" y="685800"/>
            <a:ext cx="1371600" cy="1028700"/>
          </a:xfrm>
          <a:prstGeom prst="rect">
            <a:avLst/>
          </a:prstGeom>
          <a:noFill/>
          <a:ln w="9525">
            <a:noFill/>
            <a:miter lim="800000"/>
            <a:headEnd/>
            <a:tailEnd/>
          </a:ln>
        </p:spPr>
      </p:pic>
      <p:grpSp>
        <p:nvGrpSpPr>
          <p:cNvPr id="2" name="Group 3"/>
          <p:cNvGrpSpPr>
            <a:grpSpLocks/>
          </p:cNvGrpSpPr>
          <p:nvPr/>
        </p:nvGrpSpPr>
        <p:grpSpPr bwMode="auto">
          <a:xfrm>
            <a:off x="2709863" y="628650"/>
            <a:ext cx="3200400" cy="1143000"/>
            <a:chOff x="2784" y="2640"/>
            <a:chExt cx="2016" cy="960"/>
          </a:xfrm>
        </p:grpSpPr>
        <p:pic>
          <p:nvPicPr>
            <p:cNvPr id="23616" name="Picture 4" descr="laptop"/>
            <p:cNvPicPr>
              <a:picLocks noChangeAspect="1" noChangeArrowheads="1"/>
            </p:cNvPicPr>
            <p:nvPr/>
          </p:nvPicPr>
          <p:blipFill>
            <a:blip r:embed="rId4" cstate="print"/>
            <a:srcRect/>
            <a:stretch>
              <a:fillRect/>
            </a:stretch>
          </p:blipFill>
          <p:spPr bwMode="auto">
            <a:xfrm>
              <a:off x="3840" y="2640"/>
              <a:ext cx="960" cy="960"/>
            </a:xfrm>
            <a:prstGeom prst="rect">
              <a:avLst/>
            </a:prstGeom>
            <a:noFill/>
            <a:ln w="9525">
              <a:noFill/>
              <a:miter lim="800000"/>
              <a:headEnd/>
              <a:tailEnd/>
            </a:ln>
          </p:spPr>
        </p:pic>
        <p:grpSp>
          <p:nvGrpSpPr>
            <p:cNvPr id="3" name="Group 5"/>
            <p:cNvGrpSpPr>
              <a:grpSpLocks/>
            </p:cNvGrpSpPr>
            <p:nvPr/>
          </p:nvGrpSpPr>
          <p:grpSpPr bwMode="auto">
            <a:xfrm>
              <a:off x="2784" y="2640"/>
              <a:ext cx="840" cy="856"/>
              <a:chOff x="1509" y="528"/>
              <a:chExt cx="840" cy="904"/>
            </a:xfrm>
          </p:grpSpPr>
          <p:pic>
            <p:nvPicPr>
              <p:cNvPr id="23618" name="Picture 6" descr="cellphone1"/>
              <p:cNvPicPr>
                <a:picLocks noChangeAspect="1" noChangeArrowheads="1"/>
              </p:cNvPicPr>
              <p:nvPr/>
            </p:nvPicPr>
            <p:blipFill>
              <a:blip r:embed="rId5" cstate="print"/>
              <a:srcRect/>
              <a:stretch>
                <a:fillRect/>
              </a:stretch>
            </p:blipFill>
            <p:spPr bwMode="auto">
              <a:xfrm>
                <a:off x="1989" y="528"/>
                <a:ext cx="360" cy="904"/>
              </a:xfrm>
              <a:prstGeom prst="rect">
                <a:avLst/>
              </a:prstGeom>
              <a:noFill/>
              <a:ln w="9525">
                <a:noFill/>
                <a:miter lim="800000"/>
                <a:headEnd/>
                <a:tailEnd/>
              </a:ln>
            </p:spPr>
          </p:pic>
          <p:pic>
            <p:nvPicPr>
              <p:cNvPr id="23619" name="Picture 7" descr="pocketPC"/>
              <p:cNvPicPr>
                <a:picLocks noChangeAspect="1" noChangeArrowheads="1"/>
              </p:cNvPicPr>
              <p:nvPr/>
            </p:nvPicPr>
            <p:blipFill>
              <a:blip r:embed="rId6" cstate="print"/>
              <a:srcRect/>
              <a:stretch>
                <a:fillRect/>
              </a:stretch>
            </p:blipFill>
            <p:spPr bwMode="auto">
              <a:xfrm>
                <a:off x="1509" y="528"/>
                <a:ext cx="480" cy="904"/>
              </a:xfrm>
              <a:prstGeom prst="rect">
                <a:avLst/>
              </a:prstGeom>
              <a:noFill/>
              <a:ln w="9525">
                <a:noFill/>
                <a:miter lim="800000"/>
                <a:headEnd/>
                <a:tailEnd/>
              </a:ln>
            </p:spPr>
          </p:pic>
        </p:grpSp>
      </p:grpSp>
      <p:grpSp>
        <p:nvGrpSpPr>
          <p:cNvPr id="4" name="Group 8"/>
          <p:cNvGrpSpPr>
            <a:grpSpLocks/>
          </p:cNvGrpSpPr>
          <p:nvPr/>
        </p:nvGrpSpPr>
        <p:grpSpPr bwMode="auto">
          <a:xfrm>
            <a:off x="7239001" y="685800"/>
            <a:ext cx="1368425" cy="2343150"/>
            <a:chOff x="4560" y="576"/>
            <a:chExt cx="862" cy="1968"/>
          </a:xfrm>
        </p:grpSpPr>
        <p:sp>
          <p:nvSpPr>
            <p:cNvPr id="202761" name="Text Box 9"/>
            <p:cNvSpPr txBox="1">
              <a:spLocks noChangeArrowheads="1"/>
            </p:cNvSpPr>
            <p:nvPr/>
          </p:nvSpPr>
          <p:spPr bwMode="auto">
            <a:xfrm>
              <a:off x="4560" y="576"/>
              <a:ext cx="862" cy="1008"/>
            </a:xfrm>
            <a:prstGeom prst="rect">
              <a:avLst/>
            </a:prstGeom>
            <a:solidFill>
              <a:schemeClr val="bg1"/>
            </a:solidFill>
            <a:ln w="38100">
              <a:solidFill>
                <a:srgbClr val="808080"/>
              </a:solidFill>
              <a:miter lim="800000"/>
              <a:headEnd/>
              <a:tailEnd/>
            </a:ln>
            <a:effectLst/>
          </p:spPr>
          <p:txBody>
            <a:bodyPr>
              <a:spAutoFit/>
            </a:bodyPr>
            <a:lstStyle/>
            <a:p>
              <a:pPr>
                <a:defRPr/>
              </a:pPr>
              <a:r>
                <a:rPr lang="en-US" sz="1800" b="1" u="sng">
                  <a:latin typeface="+mn-lt"/>
                </a:rPr>
                <a:t>Authentica-tion Server</a:t>
              </a:r>
              <a:r>
                <a:rPr lang="en-US" sz="1800" b="1">
                  <a:latin typeface="+mn-lt"/>
                </a:rPr>
                <a:t> </a:t>
              </a:r>
              <a:r>
                <a:rPr lang="en-US" altLang="zh-CN" sz="1800" b="1">
                  <a:latin typeface="+mn-lt"/>
                  <a:ea typeface="宋体" pitchFamily="2" charset="-122"/>
                </a:rPr>
                <a:t>(RADIUS)</a:t>
              </a:r>
              <a:endParaRPr lang="en-US" altLang="zh-CN" sz="1800">
                <a:latin typeface="+mn-lt"/>
                <a:ea typeface="宋体" pitchFamily="2" charset="-122"/>
              </a:endParaRPr>
            </a:p>
            <a:p>
              <a:pPr>
                <a:defRPr/>
              </a:pPr>
              <a:r>
                <a:rPr lang="en-US" altLang="zh-CN" sz="1800">
                  <a:latin typeface="+mn-lt"/>
                  <a:ea typeface="宋体" pitchFamily="2" charset="-122"/>
                </a:rPr>
                <a:t>No Key</a:t>
              </a:r>
            </a:p>
          </p:txBody>
        </p:sp>
        <p:sp>
          <p:nvSpPr>
            <p:cNvPr id="202762" name="Line 10"/>
            <p:cNvSpPr>
              <a:spLocks noChangeShapeType="1"/>
            </p:cNvSpPr>
            <p:nvPr/>
          </p:nvSpPr>
          <p:spPr bwMode="auto">
            <a:xfrm>
              <a:off x="4992" y="1440"/>
              <a:ext cx="0" cy="1104"/>
            </a:xfrm>
            <a:prstGeom prst="line">
              <a:avLst/>
            </a:prstGeom>
            <a:noFill/>
            <a:ln w="38100">
              <a:solidFill>
                <a:srgbClr val="808080"/>
              </a:solidFill>
              <a:round/>
              <a:headEnd/>
              <a:tailEnd/>
            </a:ln>
            <a:effectLst/>
          </p:spPr>
          <p:txBody>
            <a:bodyPr wrap="none" anchor="ctr"/>
            <a:lstStyle/>
            <a:p>
              <a:pPr>
                <a:defRPr/>
              </a:pPr>
              <a:endParaRPr lang="en-US" sz="1800">
                <a:latin typeface="+mn-lt"/>
              </a:endParaRPr>
            </a:p>
          </p:txBody>
        </p:sp>
      </p:grpSp>
      <p:grpSp>
        <p:nvGrpSpPr>
          <p:cNvPr id="5" name="Group 11"/>
          <p:cNvGrpSpPr>
            <a:grpSpLocks/>
          </p:cNvGrpSpPr>
          <p:nvPr/>
        </p:nvGrpSpPr>
        <p:grpSpPr bwMode="auto">
          <a:xfrm>
            <a:off x="4419601" y="685800"/>
            <a:ext cx="2028825" cy="4171950"/>
            <a:chOff x="2784" y="576"/>
            <a:chExt cx="1278" cy="3504"/>
          </a:xfrm>
        </p:grpSpPr>
        <p:sp>
          <p:nvSpPr>
            <p:cNvPr id="202764" name="Text Box 12"/>
            <p:cNvSpPr txBox="1">
              <a:spLocks noChangeArrowheads="1"/>
            </p:cNvSpPr>
            <p:nvPr/>
          </p:nvSpPr>
          <p:spPr bwMode="auto">
            <a:xfrm>
              <a:off x="2784" y="576"/>
              <a:ext cx="1278" cy="1008"/>
            </a:xfrm>
            <a:prstGeom prst="rect">
              <a:avLst/>
            </a:prstGeom>
            <a:solidFill>
              <a:schemeClr val="bg1"/>
            </a:solidFill>
            <a:ln w="38100">
              <a:solidFill>
                <a:srgbClr val="808080"/>
              </a:solidFill>
              <a:miter lim="800000"/>
              <a:headEnd/>
              <a:tailEnd/>
            </a:ln>
            <a:effectLst/>
          </p:spPr>
          <p:txBody>
            <a:bodyPr>
              <a:spAutoFit/>
            </a:bodyPr>
            <a:lstStyle/>
            <a:p>
              <a:pPr>
                <a:defRPr/>
              </a:pPr>
              <a:r>
                <a:rPr lang="en-US" sz="1800" b="1" u="sng">
                  <a:latin typeface="+mn-lt"/>
                </a:rPr>
                <a:t>Authenticator</a:t>
              </a:r>
              <a:r>
                <a:rPr lang="en-US" altLang="zh-CN" sz="1800" b="1" u="sng">
                  <a:latin typeface="+mn-lt"/>
                  <a:ea typeface="宋体" pitchFamily="2" charset="-122"/>
                </a:rPr>
                <a:t> </a:t>
              </a:r>
              <a:r>
                <a:rPr lang="en-US" altLang="zh-CN" sz="1800">
                  <a:latin typeface="+mn-lt"/>
                  <a:ea typeface="宋体" pitchFamily="2" charset="-122"/>
                </a:rPr>
                <a:t>UnAuth/UnAssoc</a:t>
              </a:r>
            </a:p>
            <a:p>
              <a:pPr>
                <a:defRPr/>
              </a:pPr>
              <a:r>
                <a:rPr lang="en-US" altLang="zh-CN" sz="1800">
                  <a:latin typeface="+mn-lt"/>
                  <a:ea typeface="宋体" pitchFamily="2" charset="-122"/>
                </a:rPr>
                <a:t>802.1X Blocked</a:t>
              </a:r>
            </a:p>
            <a:p>
              <a:pPr>
                <a:defRPr/>
              </a:pPr>
              <a:r>
                <a:rPr lang="en-US" altLang="zh-CN" sz="1800">
                  <a:latin typeface="+mn-lt"/>
                  <a:ea typeface="宋体" pitchFamily="2" charset="-122"/>
                </a:rPr>
                <a:t>No Key</a:t>
              </a:r>
            </a:p>
          </p:txBody>
        </p:sp>
        <p:sp>
          <p:nvSpPr>
            <p:cNvPr id="202765" name="Line 13"/>
            <p:cNvSpPr>
              <a:spLocks noChangeShapeType="1"/>
            </p:cNvSpPr>
            <p:nvPr/>
          </p:nvSpPr>
          <p:spPr bwMode="auto">
            <a:xfrm>
              <a:off x="3504" y="1440"/>
              <a:ext cx="0" cy="2640"/>
            </a:xfrm>
            <a:prstGeom prst="line">
              <a:avLst/>
            </a:prstGeom>
            <a:noFill/>
            <a:ln w="38100">
              <a:solidFill>
                <a:srgbClr val="808080"/>
              </a:solidFill>
              <a:round/>
              <a:headEnd/>
              <a:tailEnd/>
            </a:ln>
            <a:effectLst/>
          </p:spPr>
          <p:txBody>
            <a:bodyPr wrap="none" anchor="ctr"/>
            <a:lstStyle/>
            <a:p>
              <a:pPr>
                <a:defRPr/>
              </a:pPr>
              <a:endParaRPr lang="en-US" sz="1800">
                <a:latin typeface="+mn-lt"/>
              </a:endParaRPr>
            </a:p>
          </p:txBody>
        </p:sp>
      </p:grpSp>
      <p:grpSp>
        <p:nvGrpSpPr>
          <p:cNvPr id="6" name="Group 14"/>
          <p:cNvGrpSpPr>
            <a:grpSpLocks/>
          </p:cNvGrpSpPr>
          <p:nvPr/>
        </p:nvGrpSpPr>
        <p:grpSpPr bwMode="auto">
          <a:xfrm>
            <a:off x="533400" y="685800"/>
            <a:ext cx="2046288" cy="4171950"/>
            <a:chOff x="336" y="576"/>
            <a:chExt cx="1289" cy="3504"/>
          </a:xfrm>
        </p:grpSpPr>
        <p:sp>
          <p:nvSpPr>
            <p:cNvPr id="202767" name="Text Box 15"/>
            <p:cNvSpPr txBox="1">
              <a:spLocks noChangeArrowheads="1"/>
            </p:cNvSpPr>
            <p:nvPr/>
          </p:nvSpPr>
          <p:spPr bwMode="auto">
            <a:xfrm>
              <a:off x="336" y="576"/>
              <a:ext cx="1289" cy="1008"/>
            </a:xfrm>
            <a:prstGeom prst="rect">
              <a:avLst/>
            </a:prstGeom>
            <a:solidFill>
              <a:schemeClr val="bg1"/>
            </a:solidFill>
            <a:ln w="38100">
              <a:solidFill>
                <a:srgbClr val="808080"/>
              </a:solidFill>
              <a:miter lim="800000"/>
              <a:headEnd/>
              <a:tailEnd/>
            </a:ln>
            <a:effectLst/>
          </p:spPr>
          <p:txBody>
            <a:bodyPr>
              <a:spAutoFit/>
            </a:bodyPr>
            <a:lstStyle/>
            <a:p>
              <a:pPr>
                <a:defRPr/>
              </a:pPr>
              <a:r>
                <a:rPr lang="en-US" sz="1800" b="1" u="sng">
                  <a:latin typeface="+mn-lt"/>
                </a:rPr>
                <a:t>Supplicant</a:t>
              </a:r>
              <a:endParaRPr lang="en-US" altLang="zh-CN" sz="1800" b="1" u="sng">
                <a:latin typeface="+mn-lt"/>
                <a:ea typeface="宋体" pitchFamily="2" charset="-122"/>
              </a:endParaRPr>
            </a:p>
            <a:p>
              <a:pPr>
                <a:defRPr/>
              </a:pPr>
              <a:r>
                <a:rPr lang="en-US" altLang="zh-CN" sz="1800">
                  <a:latin typeface="+mn-lt"/>
                  <a:ea typeface="宋体" pitchFamily="2" charset="-122"/>
                </a:rPr>
                <a:t>UnAuth/UnAssoc</a:t>
              </a:r>
            </a:p>
            <a:p>
              <a:pPr>
                <a:defRPr/>
              </a:pPr>
              <a:r>
                <a:rPr lang="en-US" altLang="zh-CN" sz="1800">
                  <a:latin typeface="+mn-lt"/>
                  <a:ea typeface="宋体" pitchFamily="2" charset="-122"/>
                </a:rPr>
                <a:t>802.1X Blocked</a:t>
              </a:r>
            </a:p>
            <a:p>
              <a:pPr>
                <a:defRPr/>
              </a:pPr>
              <a:r>
                <a:rPr lang="en-US" altLang="zh-CN" sz="1800">
                  <a:latin typeface="+mn-lt"/>
                  <a:ea typeface="宋体" pitchFamily="2" charset="-122"/>
                </a:rPr>
                <a:t>No Key</a:t>
              </a:r>
            </a:p>
          </p:txBody>
        </p:sp>
        <p:sp>
          <p:nvSpPr>
            <p:cNvPr id="202768" name="Line 16"/>
            <p:cNvSpPr>
              <a:spLocks noChangeShapeType="1"/>
            </p:cNvSpPr>
            <p:nvPr/>
          </p:nvSpPr>
          <p:spPr bwMode="auto">
            <a:xfrm>
              <a:off x="864" y="1440"/>
              <a:ext cx="0" cy="2640"/>
            </a:xfrm>
            <a:prstGeom prst="line">
              <a:avLst/>
            </a:prstGeom>
            <a:noFill/>
            <a:ln w="38100">
              <a:solidFill>
                <a:srgbClr val="808080"/>
              </a:solidFill>
              <a:round/>
              <a:headEnd/>
              <a:tailEnd/>
            </a:ln>
            <a:effectLst/>
          </p:spPr>
          <p:txBody>
            <a:bodyPr wrap="none" anchor="ctr"/>
            <a:lstStyle/>
            <a:p>
              <a:pPr>
                <a:defRPr/>
              </a:pPr>
              <a:endParaRPr lang="en-US" sz="1800">
                <a:latin typeface="+mn-lt"/>
              </a:endParaRPr>
            </a:p>
          </p:txBody>
        </p:sp>
      </p:grpSp>
      <p:grpSp>
        <p:nvGrpSpPr>
          <p:cNvPr id="7" name="Group 17"/>
          <p:cNvGrpSpPr>
            <a:grpSpLocks/>
          </p:cNvGrpSpPr>
          <p:nvPr/>
        </p:nvGrpSpPr>
        <p:grpSpPr bwMode="auto">
          <a:xfrm>
            <a:off x="533401" y="685800"/>
            <a:ext cx="8074025" cy="1512094"/>
            <a:chOff x="336" y="576"/>
            <a:chExt cx="5086" cy="1270"/>
          </a:xfrm>
        </p:grpSpPr>
        <p:grpSp>
          <p:nvGrpSpPr>
            <p:cNvPr id="8" name="Group 18"/>
            <p:cNvGrpSpPr>
              <a:grpSpLocks/>
            </p:cNvGrpSpPr>
            <p:nvPr/>
          </p:nvGrpSpPr>
          <p:grpSpPr bwMode="auto">
            <a:xfrm>
              <a:off x="336" y="576"/>
              <a:ext cx="5086" cy="1008"/>
              <a:chOff x="336" y="576"/>
              <a:chExt cx="5086" cy="1008"/>
            </a:xfrm>
          </p:grpSpPr>
          <p:sp>
            <p:nvSpPr>
              <p:cNvPr id="202771" name="Text Box 19"/>
              <p:cNvSpPr txBox="1">
                <a:spLocks noChangeArrowheads="1"/>
              </p:cNvSpPr>
              <p:nvPr/>
            </p:nvSpPr>
            <p:spPr bwMode="auto">
              <a:xfrm>
                <a:off x="336" y="576"/>
                <a:ext cx="1289" cy="1008"/>
              </a:xfrm>
              <a:prstGeom prst="rect">
                <a:avLst/>
              </a:prstGeom>
              <a:solidFill>
                <a:schemeClr val="bg1"/>
              </a:solidFill>
              <a:ln w="38100">
                <a:solidFill>
                  <a:srgbClr val="808080"/>
                </a:solidFill>
                <a:miter lim="800000"/>
                <a:headEnd/>
                <a:tailEnd/>
              </a:ln>
              <a:effectLst/>
            </p:spPr>
            <p:txBody>
              <a:bodyPr>
                <a:spAutoFit/>
              </a:bodyPr>
              <a:lstStyle/>
              <a:p>
                <a:pPr>
                  <a:defRPr/>
                </a:pPr>
                <a:r>
                  <a:rPr lang="en-US" sz="1800" b="1" u="sng">
                    <a:latin typeface="+mn-lt"/>
                  </a:rPr>
                  <a:t>Supplicant</a:t>
                </a:r>
                <a:endParaRPr lang="en-US" altLang="zh-CN" sz="1800" b="1" u="sng">
                  <a:latin typeface="+mn-lt"/>
                  <a:ea typeface="宋体" pitchFamily="2" charset="-122"/>
                </a:endParaRPr>
              </a:p>
              <a:p>
                <a:pPr>
                  <a:defRPr/>
                </a:pPr>
                <a:r>
                  <a:rPr lang="en-US" altLang="zh-CN" sz="1800">
                    <a:solidFill>
                      <a:srgbClr val="008000"/>
                    </a:solidFill>
                    <a:latin typeface="+mn-lt"/>
                    <a:ea typeface="宋体" pitchFamily="2" charset="-122"/>
                  </a:rPr>
                  <a:t>Auth/Assoc</a:t>
                </a:r>
              </a:p>
              <a:p>
                <a:pPr>
                  <a:defRPr/>
                </a:pPr>
                <a:r>
                  <a:rPr lang="en-US" altLang="zh-CN" sz="1800">
                    <a:solidFill>
                      <a:srgbClr val="008000"/>
                    </a:solidFill>
                    <a:latin typeface="+mn-lt"/>
                    <a:ea typeface="宋体" pitchFamily="2" charset="-122"/>
                  </a:rPr>
                  <a:t>802.1X Blocked</a:t>
                </a:r>
              </a:p>
              <a:p>
                <a:pPr>
                  <a:defRPr/>
                </a:pPr>
                <a:r>
                  <a:rPr lang="en-US" altLang="zh-CN" sz="1800">
                    <a:solidFill>
                      <a:srgbClr val="008000"/>
                    </a:solidFill>
                    <a:latin typeface="+mn-lt"/>
                    <a:ea typeface="宋体" pitchFamily="2" charset="-122"/>
                  </a:rPr>
                  <a:t>No Key</a:t>
                </a:r>
              </a:p>
            </p:txBody>
          </p:sp>
          <p:sp>
            <p:nvSpPr>
              <p:cNvPr id="202772" name="Text Box 20"/>
              <p:cNvSpPr txBox="1">
                <a:spLocks noChangeArrowheads="1"/>
              </p:cNvSpPr>
              <p:nvPr/>
            </p:nvSpPr>
            <p:spPr bwMode="auto">
              <a:xfrm>
                <a:off x="2784" y="576"/>
                <a:ext cx="1278" cy="1008"/>
              </a:xfrm>
              <a:prstGeom prst="rect">
                <a:avLst/>
              </a:prstGeom>
              <a:solidFill>
                <a:schemeClr val="bg1"/>
              </a:solidFill>
              <a:ln w="38100">
                <a:solidFill>
                  <a:srgbClr val="808080"/>
                </a:solidFill>
                <a:miter lim="800000"/>
                <a:headEnd/>
                <a:tailEnd/>
              </a:ln>
              <a:effectLst/>
            </p:spPr>
            <p:txBody>
              <a:bodyPr>
                <a:spAutoFit/>
              </a:bodyPr>
              <a:lstStyle/>
              <a:p>
                <a:pPr>
                  <a:defRPr/>
                </a:pPr>
                <a:r>
                  <a:rPr lang="en-US" sz="1800" b="1" u="sng">
                    <a:latin typeface="+mn-lt"/>
                  </a:rPr>
                  <a:t>Authenticator</a:t>
                </a:r>
                <a:r>
                  <a:rPr lang="en-US" altLang="zh-CN" sz="1800" b="1" u="sng">
                    <a:latin typeface="+mn-lt"/>
                    <a:ea typeface="宋体" pitchFamily="2" charset="-122"/>
                  </a:rPr>
                  <a:t> </a:t>
                </a:r>
                <a:r>
                  <a:rPr lang="en-US" altLang="zh-CN" sz="1800">
                    <a:solidFill>
                      <a:srgbClr val="008000"/>
                    </a:solidFill>
                    <a:latin typeface="+mn-lt"/>
                    <a:ea typeface="宋体" pitchFamily="2" charset="-122"/>
                  </a:rPr>
                  <a:t>Auth/Assoc</a:t>
                </a:r>
              </a:p>
              <a:p>
                <a:pPr>
                  <a:defRPr/>
                </a:pPr>
                <a:r>
                  <a:rPr lang="en-US" altLang="zh-CN" sz="1800">
                    <a:solidFill>
                      <a:srgbClr val="008000"/>
                    </a:solidFill>
                    <a:latin typeface="+mn-lt"/>
                    <a:ea typeface="宋体" pitchFamily="2" charset="-122"/>
                  </a:rPr>
                  <a:t>802.1X Blocked</a:t>
                </a:r>
              </a:p>
              <a:p>
                <a:pPr>
                  <a:defRPr/>
                </a:pPr>
                <a:r>
                  <a:rPr lang="en-US" altLang="zh-CN" sz="1800">
                    <a:solidFill>
                      <a:srgbClr val="008000"/>
                    </a:solidFill>
                    <a:latin typeface="+mn-lt"/>
                    <a:ea typeface="宋体" pitchFamily="2" charset="-122"/>
                  </a:rPr>
                  <a:t>No Key</a:t>
                </a:r>
              </a:p>
            </p:txBody>
          </p:sp>
          <p:sp>
            <p:nvSpPr>
              <p:cNvPr id="202773" name="Text Box 21"/>
              <p:cNvSpPr txBox="1">
                <a:spLocks noChangeArrowheads="1"/>
              </p:cNvSpPr>
              <p:nvPr/>
            </p:nvSpPr>
            <p:spPr bwMode="auto">
              <a:xfrm>
                <a:off x="4560" y="576"/>
                <a:ext cx="862" cy="1008"/>
              </a:xfrm>
              <a:prstGeom prst="rect">
                <a:avLst/>
              </a:prstGeom>
              <a:solidFill>
                <a:schemeClr val="bg1"/>
              </a:solidFill>
              <a:ln w="38100">
                <a:solidFill>
                  <a:srgbClr val="808080"/>
                </a:solidFill>
                <a:miter lim="800000"/>
                <a:headEnd/>
                <a:tailEnd/>
              </a:ln>
              <a:effectLst/>
            </p:spPr>
            <p:txBody>
              <a:bodyPr>
                <a:spAutoFit/>
              </a:bodyPr>
              <a:lstStyle/>
              <a:p>
                <a:pPr>
                  <a:defRPr/>
                </a:pPr>
                <a:r>
                  <a:rPr lang="en-US" sz="1800" b="1" u="sng">
                    <a:latin typeface="+mn-lt"/>
                  </a:rPr>
                  <a:t>Authentica-tion Server</a:t>
                </a:r>
                <a:r>
                  <a:rPr lang="en-US" sz="1800" b="1">
                    <a:latin typeface="+mn-lt"/>
                  </a:rPr>
                  <a:t> </a:t>
                </a:r>
                <a:r>
                  <a:rPr lang="en-US" altLang="zh-CN" sz="1800" b="1">
                    <a:latin typeface="+mn-lt"/>
                    <a:ea typeface="宋体" pitchFamily="2" charset="-122"/>
                  </a:rPr>
                  <a:t>(RADIUS)</a:t>
                </a:r>
                <a:endParaRPr lang="en-US" altLang="zh-CN" sz="1800">
                  <a:latin typeface="+mn-lt"/>
                  <a:ea typeface="宋体" pitchFamily="2" charset="-122"/>
                </a:endParaRPr>
              </a:p>
              <a:p>
                <a:pPr>
                  <a:defRPr/>
                </a:pPr>
                <a:r>
                  <a:rPr lang="en-US" altLang="zh-CN" sz="1800">
                    <a:latin typeface="+mn-lt"/>
                    <a:ea typeface="宋体" pitchFamily="2" charset="-122"/>
                  </a:rPr>
                  <a:t>No Key</a:t>
                </a:r>
              </a:p>
            </p:txBody>
          </p:sp>
        </p:grpSp>
        <p:grpSp>
          <p:nvGrpSpPr>
            <p:cNvPr id="9" name="Group 22"/>
            <p:cNvGrpSpPr>
              <a:grpSpLocks/>
            </p:cNvGrpSpPr>
            <p:nvPr/>
          </p:nvGrpSpPr>
          <p:grpSpPr bwMode="auto">
            <a:xfrm>
              <a:off x="912" y="1488"/>
              <a:ext cx="2496" cy="358"/>
              <a:chOff x="912" y="1488"/>
              <a:chExt cx="2496" cy="358"/>
            </a:xfrm>
          </p:grpSpPr>
          <p:sp>
            <p:nvSpPr>
              <p:cNvPr id="202775" name="AutoShape 23"/>
              <p:cNvSpPr>
                <a:spLocks noChangeArrowheads="1"/>
              </p:cNvSpPr>
              <p:nvPr/>
            </p:nvSpPr>
            <p:spPr bwMode="auto">
              <a:xfrm>
                <a:off x="912" y="1488"/>
                <a:ext cx="2496" cy="336"/>
              </a:xfrm>
              <a:prstGeom prst="leftRightArrow">
                <a:avLst>
                  <a:gd name="adj1" fmla="val 50000"/>
                  <a:gd name="adj2" fmla="val 148571"/>
                </a:avLst>
              </a:prstGeom>
              <a:noFill/>
              <a:ln w="9525">
                <a:solidFill>
                  <a:srgbClr val="008000"/>
                </a:solidFill>
                <a:miter lim="800000"/>
                <a:headEnd/>
                <a:tailEnd/>
              </a:ln>
              <a:effectLst/>
            </p:spPr>
            <p:txBody>
              <a:bodyPr wrap="none" anchor="ctr"/>
              <a:lstStyle/>
              <a:p>
                <a:pPr>
                  <a:defRPr/>
                </a:pPr>
                <a:endParaRPr lang="en-US" sz="1800">
                  <a:latin typeface="+mn-lt"/>
                </a:endParaRPr>
              </a:p>
            </p:txBody>
          </p:sp>
          <p:sp>
            <p:nvSpPr>
              <p:cNvPr id="202776" name="Text Box 24"/>
              <p:cNvSpPr txBox="1">
                <a:spLocks noChangeArrowheads="1"/>
              </p:cNvSpPr>
              <p:nvPr/>
            </p:nvSpPr>
            <p:spPr bwMode="auto">
              <a:xfrm>
                <a:off x="1509" y="1536"/>
                <a:ext cx="1371" cy="310"/>
              </a:xfrm>
              <a:prstGeom prst="rect">
                <a:avLst/>
              </a:prstGeom>
              <a:noFill/>
              <a:ln w="9525">
                <a:noFill/>
                <a:miter lim="800000"/>
                <a:headEnd/>
                <a:tailEnd/>
              </a:ln>
              <a:effectLst/>
            </p:spPr>
            <p:txBody>
              <a:bodyPr>
                <a:spAutoFit/>
              </a:bodyPr>
              <a:lstStyle/>
              <a:p>
                <a:pPr>
                  <a:spcBef>
                    <a:spcPct val="50000"/>
                  </a:spcBef>
                  <a:defRPr/>
                </a:pPr>
                <a:r>
                  <a:rPr lang="en-US" sz="1800" dirty="0">
                    <a:solidFill>
                      <a:srgbClr val="008000"/>
                    </a:solidFill>
                    <a:latin typeface="+mn-lt"/>
                  </a:rPr>
                  <a:t>802.11 Association</a:t>
                </a:r>
              </a:p>
            </p:txBody>
          </p:sp>
        </p:grpSp>
      </p:grpSp>
      <p:grpSp>
        <p:nvGrpSpPr>
          <p:cNvPr id="10" name="Group 25"/>
          <p:cNvGrpSpPr>
            <a:grpSpLocks/>
          </p:cNvGrpSpPr>
          <p:nvPr/>
        </p:nvGrpSpPr>
        <p:grpSpPr bwMode="auto">
          <a:xfrm>
            <a:off x="533401" y="685800"/>
            <a:ext cx="8074025" cy="2083594"/>
            <a:chOff x="336" y="576"/>
            <a:chExt cx="5086" cy="1750"/>
          </a:xfrm>
        </p:grpSpPr>
        <p:grpSp>
          <p:nvGrpSpPr>
            <p:cNvPr id="11" name="Group 26"/>
            <p:cNvGrpSpPr>
              <a:grpSpLocks/>
            </p:cNvGrpSpPr>
            <p:nvPr/>
          </p:nvGrpSpPr>
          <p:grpSpPr bwMode="auto">
            <a:xfrm>
              <a:off x="912" y="1968"/>
              <a:ext cx="3936" cy="358"/>
              <a:chOff x="912" y="1872"/>
              <a:chExt cx="3936" cy="358"/>
            </a:xfrm>
          </p:grpSpPr>
          <p:sp>
            <p:nvSpPr>
              <p:cNvPr id="202779" name="AutoShape 27"/>
              <p:cNvSpPr>
                <a:spLocks noChangeArrowheads="1"/>
              </p:cNvSpPr>
              <p:nvPr/>
            </p:nvSpPr>
            <p:spPr bwMode="auto">
              <a:xfrm>
                <a:off x="912" y="1872"/>
                <a:ext cx="3936" cy="336"/>
              </a:xfrm>
              <a:prstGeom prst="leftRightArrow">
                <a:avLst>
                  <a:gd name="adj1" fmla="val 50000"/>
                  <a:gd name="adj2" fmla="val 234286"/>
                </a:avLst>
              </a:prstGeom>
              <a:noFill/>
              <a:ln w="9525">
                <a:solidFill>
                  <a:srgbClr val="FF0000"/>
                </a:solidFill>
                <a:miter lim="800000"/>
                <a:headEnd/>
                <a:tailEnd/>
              </a:ln>
              <a:effectLst/>
            </p:spPr>
            <p:txBody>
              <a:bodyPr wrap="none" anchor="ctr"/>
              <a:lstStyle/>
              <a:p>
                <a:pPr>
                  <a:defRPr/>
                </a:pPr>
                <a:endParaRPr lang="en-US" sz="1800">
                  <a:latin typeface="+mn-lt"/>
                </a:endParaRPr>
              </a:p>
            </p:txBody>
          </p:sp>
          <p:sp>
            <p:nvSpPr>
              <p:cNvPr id="202780" name="Text Box 28"/>
              <p:cNvSpPr txBox="1">
                <a:spLocks noChangeArrowheads="1"/>
              </p:cNvSpPr>
              <p:nvPr/>
            </p:nvSpPr>
            <p:spPr bwMode="auto">
              <a:xfrm>
                <a:off x="1632" y="1920"/>
                <a:ext cx="2496" cy="310"/>
              </a:xfrm>
              <a:prstGeom prst="rect">
                <a:avLst/>
              </a:prstGeom>
              <a:noFill/>
              <a:ln w="9525">
                <a:noFill/>
                <a:miter lim="800000"/>
                <a:headEnd/>
                <a:tailEnd/>
              </a:ln>
              <a:effectLst/>
            </p:spPr>
            <p:txBody>
              <a:bodyPr>
                <a:spAutoFit/>
              </a:bodyPr>
              <a:lstStyle/>
              <a:p>
                <a:pPr>
                  <a:spcBef>
                    <a:spcPct val="50000"/>
                  </a:spcBef>
                  <a:defRPr/>
                </a:pPr>
                <a:r>
                  <a:rPr lang="en-US" sz="1800" dirty="0">
                    <a:solidFill>
                      <a:srgbClr val="FF3300"/>
                    </a:solidFill>
                    <a:latin typeface="+mn-lt"/>
                  </a:rPr>
                  <a:t>EAP/802.1X/RADIUS Authentication</a:t>
                </a:r>
              </a:p>
            </p:txBody>
          </p:sp>
        </p:grpSp>
        <p:grpSp>
          <p:nvGrpSpPr>
            <p:cNvPr id="12" name="Group 29"/>
            <p:cNvGrpSpPr>
              <a:grpSpLocks/>
            </p:cNvGrpSpPr>
            <p:nvPr/>
          </p:nvGrpSpPr>
          <p:grpSpPr bwMode="auto">
            <a:xfrm>
              <a:off x="336" y="576"/>
              <a:ext cx="5086" cy="1008"/>
              <a:chOff x="336" y="576"/>
              <a:chExt cx="5086" cy="1008"/>
            </a:xfrm>
          </p:grpSpPr>
          <p:sp>
            <p:nvSpPr>
              <p:cNvPr id="202782" name="Text Box 30"/>
              <p:cNvSpPr txBox="1">
                <a:spLocks noChangeArrowheads="1"/>
              </p:cNvSpPr>
              <p:nvPr/>
            </p:nvSpPr>
            <p:spPr bwMode="auto">
              <a:xfrm>
                <a:off x="336" y="576"/>
                <a:ext cx="1289" cy="1008"/>
              </a:xfrm>
              <a:prstGeom prst="rect">
                <a:avLst/>
              </a:prstGeom>
              <a:solidFill>
                <a:schemeClr val="bg1"/>
              </a:solidFill>
              <a:ln w="38100">
                <a:solidFill>
                  <a:srgbClr val="808080"/>
                </a:solidFill>
                <a:miter lim="800000"/>
                <a:headEnd/>
                <a:tailEnd/>
              </a:ln>
              <a:effectLst/>
            </p:spPr>
            <p:txBody>
              <a:bodyPr>
                <a:spAutoFit/>
              </a:bodyPr>
              <a:lstStyle/>
              <a:p>
                <a:pPr>
                  <a:defRPr/>
                </a:pPr>
                <a:r>
                  <a:rPr lang="en-US" sz="1800" b="1" u="sng">
                    <a:latin typeface="+mn-lt"/>
                  </a:rPr>
                  <a:t>Supplicant</a:t>
                </a:r>
                <a:endParaRPr lang="en-US" altLang="zh-CN" sz="1800" b="1" u="sng">
                  <a:latin typeface="+mn-lt"/>
                  <a:ea typeface="宋体" pitchFamily="2" charset="-122"/>
                </a:endParaRPr>
              </a:p>
              <a:p>
                <a:pPr>
                  <a:defRPr/>
                </a:pPr>
                <a:r>
                  <a:rPr lang="en-US" altLang="zh-CN" sz="1800">
                    <a:solidFill>
                      <a:srgbClr val="FF3300"/>
                    </a:solidFill>
                    <a:latin typeface="+mn-lt"/>
                    <a:ea typeface="宋体" pitchFamily="2" charset="-122"/>
                  </a:rPr>
                  <a:t>Auth/Assoc</a:t>
                </a:r>
              </a:p>
              <a:p>
                <a:pPr>
                  <a:defRPr/>
                </a:pPr>
                <a:r>
                  <a:rPr lang="en-US" altLang="zh-CN" sz="1800">
                    <a:solidFill>
                      <a:srgbClr val="FF3300"/>
                    </a:solidFill>
                    <a:latin typeface="+mn-lt"/>
                    <a:ea typeface="宋体" pitchFamily="2" charset="-122"/>
                  </a:rPr>
                  <a:t>802.1X Blocked</a:t>
                </a:r>
              </a:p>
              <a:p>
                <a:pPr>
                  <a:defRPr/>
                </a:pPr>
                <a:r>
                  <a:rPr lang="en-US" altLang="zh-CN" sz="1800">
                    <a:solidFill>
                      <a:srgbClr val="FF3300"/>
                    </a:solidFill>
                    <a:latin typeface="+mn-lt"/>
                    <a:ea typeface="宋体" pitchFamily="2" charset="-122"/>
                  </a:rPr>
                  <a:t>MSK</a:t>
                </a:r>
              </a:p>
            </p:txBody>
          </p:sp>
          <p:sp>
            <p:nvSpPr>
              <p:cNvPr id="202783" name="Text Box 31"/>
              <p:cNvSpPr txBox="1">
                <a:spLocks noChangeArrowheads="1"/>
              </p:cNvSpPr>
              <p:nvPr/>
            </p:nvSpPr>
            <p:spPr bwMode="auto">
              <a:xfrm>
                <a:off x="2784" y="576"/>
                <a:ext cx="1278" cy="1008"/>
              </a:xfrm>
              <a:prstGeom prst="rect">
                <a:avLst/>
              </a:prstGeom>
              <a:solidFill>
                <a:schemeClr val="bg1"/>
              </a:solidFill>
              <a:ln w="38100">
                <a:solidFill>
                  <a:srgbClr val="808080"/>
                </a:solidFill>
                <a:miter lim="800000"/>
                <a:headEnd/>
                <a:tailEnd/>
              </a:ln>
              <a:effectLst/>
            </p:spPr>
            <p:txBody>
              <a:bodyPr>
                <a:spAutoFit/>
              </a:bodyPr>
              <a:lstStyle/>
              <a:p>
                <a:pPr>
                  <a:defRPr/>
                </a:pPr>
                <a:r>
                  <a:rPr lang="en-US" sz="1800" b="1" u="sng">
                    <a:latin typeface="+mn-lt"/>
                  </a:rPr>
                  <a:t>Authenticator</a:t>
                </a:r>
                <a:r>
                  <a:rPr lang="en-US" altLang="zh-CN" sz="1800" b="1" u="sng">
                    <a:latin typeface="+mn-lt"/>
                    <a:ea typeface="宋体" pitchFamily="2" charset="-122"/>
                  </a:rPr>
                  <a:t> </a:t>
                </a:r>
                <a:r>
                  <a:rPr lang="en-US" altLang="zh-CN" sz="1800">
                    <a:solidFill>
                      <a:srgbClr val="FF3300"/>
                    </a:solidFill>
                    <a:latin typeface="+mn-lt"/>
                    <a:ea typeface="宋体" pitchFamily="2" charset="-122"/>
                  </a:rPr>
                  <a:t>Auth/Assoc</a:t>
                </a:r>
              </a:p>
              <a:p>
                <a:pPr>
                  <a:defRPr/>
                </a:pPr>
                <a:r>
                  <a:rPr lang="en-US" altLang="zh-CN" sz="1800">
                    <a:solidFill>
                      <a:srgbClr val="FF3300"/>
                    </a:solidFill>
                    <a:latin typeface="+mn-lt"/>
                    <a:ea typeface="宋体" pitchFamily="2" charset="-122"/>
                  </a:rPr>
                  <a:t>802.1X Blocked</a:t>
                </a:r>
              </a:p>
              <a:p>
                <a:pPr>
                  <a:defRPr/>
                </a:pPr>
                <a:r>
                  <a:rPr lang="en-US" altLang="zh-CN" sz="1800">
                    <a:solidFill>
                      <a:srgbClr val="FF3300"/>
                    </a:solidFill>
                    <a:latin typeface="+mn-lt"/>
                    <a:ea typeface="宋体" pitchFamily="2" charset="-122"/>
                  </a:rPr>
                  <a:t>No Key</a:t>
                </a:r>
              </a:p>
            </p:txBody>
          </p:sp>
          <p:sp>
            <p:nvSpPr>
              <p:cNvPr id="202784" name="Text Box 32"/>
              <p:cNvSpPr txBox="1">
                <a:spLocks noChangeArrowheads="1"/>
              </p:cNvSpPr>
              <p:nvPr/>
            </p:nvSpPr>
            <p:spPr bwMode="auto">
              <a:xfrm>
                <a:off x="4560" y="576"/>
                <a:ext cx="862" cy="1008"/>
              </a:xfrm>
              <a:prstGeom prst="rect">
                <a:avLst/>
              </a:prstGeom>
              <a:solidFill>
                <a:schemeClr val="bg1"/>
              </a:solidFill>
              <a:ln w="38100">
                <a:solidFill>
                  <a:srgbClr val="808080"/>
                </a:solidFill>
                <a:miter lim="800000"/>
                <a:headEnd/>
                <a:tailEnd/>
              </a:ln>
              <a:effectLst/>
            </p:spPr>
            <p:txBody>
              <a:bodyPr>
                <a:spAutoFit/>
              </a:bodyPr>
              <a:lstStyle/>
              <a:p>
                <a:pPr>
                  <a:defRPr/>
                </a:pPr>
                <a:r>
                  <a:rPr lang="en-US" sz="1800" b="1" u="sng">
                    <a:latin typeface="+mn-lt"/>
                  </a:rPr>
                  <a:t>Authentica-tion Server</a:t>
                </a:r>
                <a:r>
                  <a:rPr lang="en-US" sz="1800" b="1">
                    <a:latin typeface="+mn-lt"/>
                  </a:rPr>
                  <a:t> </a:t>
                </a:r>
                <a:r>
                  <a:rPr lang="en-US" altLang="zh-CN" sz="1800" b="1">
                    <a:latin typeface="+mn-lt"/>
                    <a:ea typeface="宋体" pitchFamily="2" charset="-122"/>
                  </a:rPr>
                  <a:t>(RADIUS)</a:t>
                </a:r>
                <a:endParaRPr lang="en-US" altLang="zh-CN" sz="1800">
                  <a:latin typeface="+mn-lt"/>
                  <a:ea typeface="宋体" pitchFamily="2" charset="-122"/>
                </a:endParaRPr>
              </a:p>
              <a:p>
                <a:pPr>
                  <a:defRPr/>
                </a:pPr>
                <a:r>
                  <a:rPr lang="en-US" altLang="zh-CN" sz="1800">
                    <a:solidFill>
                      <a:srgbClr val="FF3300"/>
                    </a:solidFill>
                    <a:latin typeface="+mn-lt"/>
                    <a:ea typeface="宋体" pitchFamily="2" charset="-122"/>
                  </a:rPr>
                  <a:t>MSK</a:t>
                </a:r>
              </a:p>
            </p:txBody>
          </p:sp>
        </p:grpSp>
      </p:grpSp>
      <p:grpSp>
        <p:nvGrpSpPr>
          <p:cNvPr id="13" name="Group 33"/>
          <p:cNvGrpSpPr>
            <a:grpSpLocks/>
          </p:cNvGrpSpPr>
          <p:nvPr/>
        </p:nvGrpSpPr>
        <p:grpSpPr bwMode="auto">
          <a:xfrm>
            <a:off x="533401" y="685800"/>
            <a:ext cx="8074025" cy="2426494"/>
            <a:chOff x="336" y="576"/>
            <a:chExt cx="5086" cy="2038"/>
          </a:xfrm>
        </p:grpSpPr>
        <p:grpSp>
          <p:nvGrpSpPr>
            <p:cNvPr id="14" name="Group 34"/>
            <p:cNvGrpSpPr>
              <a:grpSpLocks/>
            </p:cNvGrpSpPr>
            <p:nvPr/>
          </p:nvGrpSpPr>
          <p:grpSpPr bwMode="auto">
            <a:xfrm>
              <a:off x="3552" y="2304"/>
              <a:ext cx="1440" cy="310"/>
              <a:chOff x="3552" y="2304"/>
              <a:chExt cx="1440" cy="310"/>
            </a:xfrm>
          </p:grpSpPr>
          <p:sp>
            <p:nvSpPr>
              <p:cNvPr id="202787" name="Text Box 35"/>
              <p:cNvSpPr txBox="1">
                <a:spLocks noChangeArrowheads="1"/>
              </p:cNvSpPr>
              <p:nvPr/>
            </p:nvSpPr>
            <p:spPr bwMode="auto">
              <a:xfrm>
                <a:off x="4221" y="2304"/>
                <a:ext cx="432" cy="310"/>
              </a:xfrm>
              <a:prstGeom prst="rect">
                <a:avLst/>
              </a:prstGeom>
              <a:noFill/>
              <a:ln w="9525">
                <a:noFill/>
                <a:miter lim="800000"/>
                <a:headEnd/>
                <a:tailEnd/>
              </a:ln>
            </p:spPr>
            <p:txBody>
              <a:bodyPr>
                <a:spAutoFit/>
              </a:bodyPr>
              <a:lstStyle/>
              <a:p>
                <a:pPr>
                  <a:defRPr/>
                </a:pPr>
                <a:r>
                  <a:rPr lang="en-US" altLang="zh-CN" sz="1800">
                    <a:solidFill>
                      <a:schemeClr val="bg2"/>
                    </a:solidFill>
                    <a:latin typeface="+mn-lt"/>
                    <a:ea typeface="宋体" pitchFamily="2" charset="-122"/>
                  </a:rPr>
                  <a:t>MSK</a:t>
                </a:r>
                <a:r>
                  <a:rPr lang="en-US" sz="1800">
                    <a:solidFill>
                      <a:srgbClr val="000000"/>
                    </a:solidFill>
                    <a:latin typeface="+mn-lt"/>
                  </a:rPr>
                  <a:t> </a:t>
                </a:r>
                <a:endParaRPr lang="en-US" altLang="zh-CN" sz="1800">
                  <a:solidFill>
                    <a:srgbClr val="000000"/>
                  </a:solidFill>
                  <a:latin typeface="+mn-lt"/>
                  <a:ea typeface="宋体" pitchFamily="2" charset="-122"/>
                </a:endParaRPr>
              </a:p>
            </p:txBody>
          </p:sp>
          <p:sp>
            <p:nvSpPr>
              <p:cNvPr id="202788" name="Line 36"/>
              <p:cNvSpPr>
                <a:spLocks noChangeShapeType="1"/>
              </p:cNvSpPr>
              <p:nvPr/>
            </p:nvSpPr>
            <p:spPr bwMode="auto">
              <a:xfrm>
                <a:off x="3552" y="2544"/>
                <a:ext cx="1440" cy="0"/>
              </a:xfrm>
              <a:prstGeom prst="line">
                <a:avLst/>
              </a:prstGeom>
              <a:noFill/>
              <a:ln w="38100">
                <a:solidFill>
                  <a:srgbClr val="808080"/>
                </a:solidFill>
                <a:round/>
                <a:headEnd type="stealth" w="med" len="med"/>
                <a:tailEnd type="oval" w="med" len="med"/>
              </a:ln>
            </p:spPr>
            <p:txBody>
              <a:bodyPr/>
              <a:lstStyle/>
              <a:p>
                <a:pPr>
                  <a:defRPr/>
                </a:pPr>
                <a:endParaRPr lang="en-US" sz="1800">
                  <a:latin typeface="+mn-lt"/>
                </a:endParaRPr>
              </a:p>
            </p:txBody>
          </p:sp>
        </p:grpSp>
        <p:grpSp>
          <p:nvGrpSpPr>
            <p:cNvPr id="15" name="Group 37"/>
            <p:cNvGrpSpPr>
              <a:grpSpLocks/>
            </p:cNvGrpSpPr>
            <p:nvPr/>
          </p:nvGrpSpPr>
          <p:grpSpPr bwMode="auto">
            <a:xfrm>
              <a:off x="336" y="576"/>
              <a:ext cx="5086" cy="1008"/>
              <a:chOff x="336" y="576"/>
              <a:chExt cx="5086" cy="1008"/>
            </a:xfrm>
          </p:grpSpPr>
          <p:sp>
            <p:nvSpPr>
              <p:cNvPr id="202790" name="Text Box 38"/>
              <p:cNvSpPr txBox="1">
                <a:spLocks noChangeArrowheads="1"/>
              </p:cNvSpPr>
              <p:nvPr/>
            </p:nvSpPr>
            <p:spPr bwMode="auto">
              <a:xfrm>
                <a:off x="336" y="576"/>
                <a:ext cx="1289" cy="1008"/>
              </a:xfrm>
              <a:prstGeom prst="rect">
                <a:avLst/>
              </a:prstGeom>
              <a:solidFill>
                <a:schemeClr val="bg1"/>
              </a:solidFill>
              <a:ln w="38100">
                <a:solidFill>
                  <a:srgbClr val="808080"/>
                </a:solidFill>
                <a:miter lim="800000"/>
                <a:headEnd/>
                <a:tailEnd/>
              </a:ln>
              <a:effectLst/>
            </p:spPr>
            <p:txBody>
              <a:bodyPr>
                <a:spAutoFit/>
              </a:bodyPr>
              <a:lstStyle/>
              <a:p>
                <a:pPr>
                  <a:defRPr/>
                </a:pPr>
                <a:r>
                  <a:rPr lang="en-US" sz="1800" b="1" u="sng">
                    <a:latin typeface="+mn-lt"/>
                  </a:rPr>
                  <a:t>Supplicant</a:t>
                </a:r>
                <a:endParaRPr lang="en-US" altLang="zh-CN" sz="1800" b="1" u="sng">
                  <a:latin typeface="+mn-lt"/>
                  <a:ea typeface="宋体" pitchFamily="2" charset="-122"/>
                </a:endParaRPr>
              </a:p>
              <a:p>
                <a:pPr>
                  <a:defRPr/>
                </a:pPr>
                <a:r>
                  <a:rPr lang="en-US" altLang="zh-CN" sz="1800">
                    <a:solidFill>
                      <a:srgbClr val="FF3300"/>
                    </a:solidFill>
                    <a:latin typeface="+mn-lt"/>
                    <a:ea typeface="宋体" pitchFamily="2" charset="-122"/>
                  </a:rPr>
                  <a:t>Auth/Assoc</a:t>
                </a:r>
              </a:p>
              <a:p>
                <a:pPr>
                  <a:defRPr/>
                </a:pPr>
                <a:r>
                  <a:rPr lang="en-US" altLang="zh-CN" sz="1800">
                    <a:solidFill>
                      <a:srgbClr val="FF3300"/>
                    </a:solidFill>
                    <a:latin typeface="+mn-lt"/>
                    <a:ea typeface="宋体" pitchFamily="2" charset="-122"/>
                  </a:rPr>
                  <a:t>802.1X Blocked</a:t>
                </a:r>
              </a:p>
              <a:p>
                <a:pPr>
                  <a:defRPr/>
                </a:pPr>
                <a:r>
                  <a:rPr lang="en-US" altLang="zh-CN" sz="1800">
                    <a:solidFill>
                      <a:srgbClr val="FF3300"/>
                    </a:solidFill>
                    <a:latin typeface="+mn-lt"/>
                    <a:ea typeface="宋体" pitchFamily="2" charset="-122"/>
                  </a:rPr>
                  <a:t>PMK</a:t>
                </a:r>
              </a:p>
            </p:txBody>
          </p:sp>
          <p:sp>
            <p:nvSpPr>
              <p:cNvPr id="202791" name="Text Box 39"/>
              <p:cNvSpPr txBox="1">
                <a:spLocks noChangeArrowheads="1"/>
              </p:cNvSpPr>
              <p:nvPr/>
            </p:nvSpPr>
            <p:spPr bwMode="auto">
              <a:xfrm>
                <a:off x="2784" y="576"/>
                <a:ext cx="1278" cy="1008"/>
              </a:xfrm>
              <a:prstGeom prst="rect">
                <a:avLst/>
              </a:prstGeom>
              <a:solidFill>
                <a:schemeClr val="bg1"/>
              </a:solidFill>
              <a:ln w="38100">
                <a:solidFill>
                  <a:srgbClr val="808080"/>
                </a:solidFill>
                <a:miter lim="800000"/>
                <a:headEnd/>
                <a:tailEnd/>
              </a:ln>
              <a:effectLst/>
            </p:spPr>
            <p:txBody>
              <a:bodyPr>
                <a:spAutoFit/>
              </a:bodyPr>
              <a:lstStyle/>
              <a:p>
                <a:pPr>
                  <a:defRPr/>
                </a:pPr>
                <a:r>
                  <a:rPr lang="en-US" sz="1800" b="1" u="sng">
                    <a:latin typeface="+mn-lt"/>
                  </a:rPr>
                  <a:t>Authenticator</a:t>
                </a:r>
                <a:r>
                  <a:rPr lang="en-US" altLang="zh-CN" sz="1800" b="1" u="sng">
                    <a:latin typeface="+mn-lt"/>
                    <a:ea typeface="宋体" pitchFamily="2" charset="-122"/>
                  </a:rPr>
                  <a:t> </a:t>
                </a:r>
                <a:r>
                  <a:rPr lang="en-US" altLang="zh-CN" sz="1800">
                    <a:solidFill>
                      <a:srgbClr val="FF3300"/>
                    </a:solidFill>
                    <a:latin typeface="+mn-lt"/>
                    <a:ea typeface="宋体" pitchFamily="2" charset="-122"/>
                  </a:rPr>
                  <a:t>Auth/Assoc</a:t>
                </a:r>
              </a:p>
              <a:p>
                <a:pPr>
                  <a:defRPr/>
                </a:pPr>
                <a:r>
                  <a:rPr lang="en-US" altLang="zh-CN" sz="1800">
                    <a:solidFill>
                      <a:srgbClr val="FF3300"/>
                    </a:solidFill>
                    <a:latin typeface="+mn-lt"/>
                    <a:ea typeface="宋体" pitchFamily="2" charset="-122"/>
                  </a:rPr>
                  <a:t>802.1X Blocked</a:t>
                </a:r>
              </a:p>
              <a:p>
                <a:pPr>
                  <a:defRPr/>
                </a:pPr>
                <a:r>
                  <a:rPr lang="en-US" altLang="zh-CN" sz="1800">
                    <a:solidFill>
                      <a:srgbClr val="FF3300"/>
                    </a:solidFill>
                    <a:latin typeface="+mn-lt"/>
                    <a:ea typeface="宋体" pitchFamily="2" charset="-122"/>
                  </a:rPr>
                  <a:t>PMK</a:t>
                </a:r>
              </a:p>
            </p:txBody>
          </p:sp>
          <p:sp>
            <p:nvSpPr>
              <p:cNvPr id="202792" name="Text Box 40"/>
              <p:cNvSpPr txBox="1">
                <a:spLocks noChangeArrowheads="1"/>
              </p:cNvSpPr>
              <p:nvPr/>
            </p:nvSpPr>
            <p:spPr bwMode="auto">
              <a:xfrm>
                <a:off x="4560" y="576"/>
                <a:ext cx="862" cy="1008"/>
              </a:xfrm>
              <a:prstGeom prst="rect">
                <a:avLst/>
              </a:prstGeom>
              <a:solidFill>
                <a:schemeClr val="bg1"/>
              </a:solidFill>
              <a:ln w="38100">
                <a:solidFill>
                  <a:srgbClr val="808080"/>
                </a:solidFill>
                <a:miter lim="800000"/>
                <a:headEnd/>
                <a:tailEnd/>
              </a:ln>
              <a:effectLst/>
            </p:spPr>
            <p:txBody>
              <a:bodyPr>
                <a:spAutoFit/>
              </a:bodyPr>
              <a:lstStyle/>
              <a:p>
                <a:pPr>
                  <a:defRPr/>
                </a:pPr>
                <a:r>
                  <a:rPr lang="en-US" sz="1800" b="1" u="sng">
                    <a:latin typeface="+mn-lt"/>
                  </a:rPr>
                  <a:t>Authentica-tion Server</a:t>
                </a:r>
                <a:r>
                  <a:rPr lang="en-US" sz="1800" b="1">
                    <a:latin typeface="+mn-lt"/>
                  </a:rPr>
                  <a:t> </a:t>
                </a:r>
                <a:r>
                  <a:rPr lang="en-US" altLang="zh-CN" sz="1800" b="1">
                    <a:latin typeface="+mn-lt"/>
                    <a:ea typeface="宋体" pitchFamily="2" charset="-122"/>
                  </a:rPr>
                  <a:t>(RADIUS)</a:t>
                </a:r>
                <a:endParaRPr lang="en-US" altLang="zh-CN" sz="1800">
                  <a:latin typeface="+mn-lt"/>
                  <a:ea typeface="宋体" pitchFamily="2" charset="-122"/>
                </a:endParaRPr>
              </a:p>
              <a:p>
                <a:pPr>
                  <a:defRPr/>
                </a:pPr>
                <a:r>
                  <a:rPr lang="en-US" altLang="zh-CN" sz="1800">
                    <a:latin typeface="+mn-lt"/>
                    <a:ea typeface="宋体" pitchFamily="2" charset="-122"/>
                  </a:rPr>
                  <a:t>No Key</a:t>
                </a:r>
              </a:p>
            </p:txBody>
          </p:sp>
        </p:grpSp>
      </p:grpSp>
      <p:grpSp>
        <p:nvGrpSpPr>
          <p:cNvPr id="16" name="Group 41"/>
          <p:cNvGrpSpPr>
            <a:grpSpLocks/>
          </p:cNvGrpSpPr>
          <p:nvPr/>
        </p:nvGrpSpPr>
        <p:grpSpPr bwMode="auto">
          <a:xfrm>
            <a:off x="533401" y="685800"/>
            <a:ext cx="8074025" cy="2834879"/>
            <a:chOff x="336" y="576"/>
            <a:chExt cx="5086" cy="2381"/>
          </a:xfrm>
        </p:grpSpPr>
        <p:grpSp>
          <p:nvGrpSpPr>
            <p:cNvPr id="17" name="Group 42"/>
            <p:cNvGrpSpPr>
              <a:grpSpLocks/>
            </p:cNvGrpSpPr>
            <p:nvPr/>
          </p:nvGrpSpPr>
          <p:grpSpPr bwMode="auto">
            <a:xfrm>
              <a:off x="912" y="2592"/>
              <a:ext cx="2496" cy="365"/>
              <a:chOff x="912" y="2400"/>
              <a:chExt cx="2496" cy="365"/>
            </a:xfrm>
          </p:grpSpPr>
          <p:sp>
            <p:nvSpPr>
              <p:cNvPr id="202795" name="Text Box 43"/>
              <p:cNvSpPr txBox="1">
                <a:spLocks noChangeArrowheads="1"/>
              </p:cNvSpPr>
              <p:nvPr/>
            </p:nvSpPr>
            <p:spPr bwMode="auto">
              <a:xfrm>
                <a:off x="1536" y="2451"/>
                <a:ext cx="1344" cy="310"/>
              </a:xfrm>
              <a:prstGeom prst="rect">
                <a:avLst/>
              </a:prstGeom>
              <a:noFill/>
              <a:ln w="9525">
                <a:noFill/>
                <a:miter lim="800000"/>
                <a:headEnd/>
                <a:tailEnd/>
              </a:ln>
              <a:effectLst/>
            </p:spPr>
            <p:txBody>
              <a:bodyPr>
                <a:spAutoFit/>
              </a:bodyPr>
              <a:lstStyle/>
              <a:p>
                <a:pPr>
                  <a:spcBef>
                    <a:spcPct val="50000"/>
                  </a:spcBef>
                  <a:defRPr/>
                </a:pPr>
                <a:r>
                  <a:rPr lang="en-US" sz="1800" dirty="0">
                    <a:solidFill>
                      <a:schemeClr val="accent2"/>
                    </a:solidFill>
                    <a:latin typeface="+mn-lt"/>
                  </a:rPr>
                  <a:t>4-Way Handshake</a:t>
                </a:r>
              </a:p>
            </p:txBody>
          </p:sp>
          <p:sp>
            <p:nvSpPr>
              <p:cNvPr id="202796" name="AutoShape 44"/>
              <p:cNvSpPr>
                <a:spLocks noChangeArrowheads="1"/>
              </p:cNvSpPr>
              <p:nvPr/>
            </p:nvSpPr>
            <p:spPr bwMode="auto">
              <a:xfrm>
                <a:off x="912" y="2400"/>
                <a:ext cx="2496" cy="365"/>
              </a:xfrm>
              <a:prstGeom prst="leftRightArrow">
                <a:avLst>
                  <a:gd name="adj1" fmla="val 50000"/>
                  <a:gd name="adj2" fmla="val 136767"/>
                </a:avLst>
              </a:prstGeom>
              <a:noFill/>
              <a:ln w="9525">
                <a:solidFill>
                  <a:srgbClr val="0000FF"/>
                </a:solidFill>
                <a:miter lim="800000"/>
                <a:headEnd/>
                <a:tailEnd/>
              </a:ln>
              <a:effectLst/>
            </p:spPr>
            <p:txBody>
              <a:bodyPr wrap="none" anchor="ctr"/>
              <a:lstStyle/>
              <a:p>
                <a:pPr>
                  <a:defRPr/>
                </a:pPr>
                <a:endParaRPr lang="en-US" sz="1800">
                  <a:latin typeface="+mn-lt"/>
                </a:endParaRPr>
              </a:p>
            </p:txBody>
          </p:sp>
        </p:grpSp>
        <p:grpSp>
          <p:nvGrpSpPr>
            <p:cNvPr id="18" name="Group 45"/>
            <p:cNvGrpSpPr>
              <a:grpSpLocks/>
            </p:cNvGrpSpPr>
            <p:nvPr/>
          </p:nvGrpSpPr>
          <p:grpSpPr bwMode="auto">
            <a:xfrm>
              <a:off x="336" y="576"/>
              <a:ext cx="5086" cy="1008"/>
              <a:chOff x="336" y="576"/>
              <a:chExt cx="5086" cy="1008"/>
            </a:xfrm>
          </p:grpSpPr>
          <p:sp>
            <p:nvSpPr>
              <p:cNvPr id="202798" name="Text Box 46"/>
              <p:cNvSpPr txBox="1">
                <a:spLocks noChangeArrowheads="1"/>
              </p:cNvSpPr>
              <p:nvPr/>
            </p:nvSpPr>
            <p:spPr bwMode="auto">
              <a:xfrm>
                <a:off x="336" y="576"/>
                <a:ext cx="1289" cy="1008"/>
              </a:xfrm>
              <a:prstGeom prst="rect">
                <a:avLst/>
              </a:prstGeom>
              <a:solidFill>
                <a:schemeClr val="bg1"/>
              </a:solidFill>
              <a:ln w="38100">
                <a:solidFill>
                  <a:srgbClr val="808080"/>
                </a:solidFill>
                <a:miter lim="800000"/>
                <a:headEnd/>
                <a:tailEnd/>
              </a:ln>
              <a:effectLst/>
            </p:spPr>
            <p:txBody>
              <a:bodyPr>
                <a:spAutoFit/>
              </a:bodyPr>
              <a:lstStyle/>
              <a:p>
                <a:pPr>
                  <a:defRPr/>
                </a:pPr>
                <a:r>
                  <a:rPr lang="en-US" sz="1800" b="1" u="sng">
                    <a:latin typeface="+mn-lt"/>
                  </a:rPr>
                  <a:t>Supplicant</a:t>
                </a:r>
                <a:endParaRPr lang="en-US" altLang="zh-CN" sz="1800" b="1" u="sng">
                  <a:latin typeface="+mn-lt"/>
                  <a:ea typeface="宋体" pitchFamily="2" charset="-122"/>
                </a:endParaRPr>
              </a:p>
              <a:p>
                <a:pPr>
                  <a:defRPr/>
                </a:pPr>
                <a:r>
                  <a:rPr lang="en-US" altLang="zh-CN" sz="1800">
                    <a:solidFill>
                      <a:schemeClr val="accent2"/>
                    </a:solidFill>
                    <a:latin typeface="+mn-lt"/>
                    <a:ea typeface="宋体" pitchFamily="2" charset="-122"/>
                  </a:rPr>
                  <a:t>Auth/Assoc</a:t>
                </a:r>
              </a:p>
              <a:p>
                <a:pPr>
                  <a:defRPr/>
                </a:pPr>
                <a:r>
                  <a:rPr lang="en-US" altLang="zh-CN" sz="1800">
                    <a:solidFill>
                      <a:schemeClr val="accent2"/>
                    </a:solidFill>
                    <a:latin typeface="+mn-lt"/>
                    <a:ea typeface="宋体" pitchFamily="2" charset="-122"/>
                  </a:rPr>
                  <a:t>802.1X UnBlocked</a:t>
                </a:r>
              </a:p>
              <a:p>
                <a:pPr>
                  <a:defRPr/>
                </a:pPr>
                <a:r>
                  <a:rPr lang="en-US" altLang="zh-CN" sz="1800">
                    <a:solidFill>
                      <a:schemeClr val="accent2"/>
                    </a:solidFill>
                    <a:latin typeface="+mn-lt"/>
                    <a:ea typeface="宋体" pitchFamily="2" charset="-122"/>
                  </a:rPr>
                  <a:t>PTK/GTK</a:t>
                </a:r>
              </a:p>
            </p:txBody>
          </p:sp>
          <p:sp>
            <p:nvSpPr>
              <p:cNvPr id="202799" name="Text Box 47"/>
              <p:cNvSpPr txBox="1">
                <a:spLocks noChangeArrowheads="1"/>
              </p:cNvSpPr>
              <p:nvPr/>
            </p:nvSpPr>
            <p:spPr bwMode="auto">
              <a:xfrm>
                <a:off x="2784" y="576"/>
                <a:ext cx="1278" cy="1008"/>
              </a:xfrm>
              <a:prstGeom prst="rect">
                <a:avLst/>
              </a:prstGeom>
              <a:solidFill>
                <a:schemeClr val="bg1"/>
              </a:solidFill>
              <a:ln w="38100">
                <a:solidFill>
                  <a:srgbClr val="808080"/>
                </a:solidFill>
                <a:miter lim="800000"/>
                <a:headEnd/>
                <a:tailEnd/>
              </a:ln>
              <a:effectLst/>
            </p:spPr>
            <p:txBody>
              <a:bodyPr>
                <a:spAutoFit/>
              </a:bodyPr>
              <a:lstStyle/>
              <a:p>
                <a:pPr>
                  <a:defRPr/>
                </a:pPr>
                <a:r>
                  <a:rPr lang="en-US" sz="1800" b="1" u="sng">
                    <a:latin typeface="+mn-lt"/>
                  </a:rPr>
                  <a:t>Authenticator</a:t>
                </a:r>
                <a:r>
                  <a:rPr lang="en-US" altLang="zh-CN" sz="1800" b="1" u="sng">
                    <a:latin typeface="+mn-lt"/>
                    <a:ea typeface="宋体" pitchFamily="2" charset="-122"/>
                  </a:rPr>
                  <a:t> </a:t>
                </a:r>
                <a:r>
                  <a:rPr lang="en-US" altLang="zh-CN" sz="1800">
                    <a:solidFill>
                      <a:schemeClr val="accent2"/>
                    </a:solidFill>
                    <a:latin typeface="+mn-lt"/>
                    <a:ea typeface="宋体" pitchFamily="2" charset="-122"/>
                  </a:rPr>
                  <a:t>Auth/Assoc</a:t>
                </a:r>
              </a:p>
              <a:p>
                <a:pPr>
                  <a:defRPr/>
                </a:pPr>
                <a:r>
                  <a:rPr lang="en-US" altLang="zh-CN" sz="1800">
                    <a:solidFill>
                      <a:schemeClr val="accent2"/>
                    </a:solidFill>
                    <a:latin typeface="+mn-lt"/>
                    <a:ea typeface="宋体" pitchFamily="2" charset="-122"/>
                  </a:rPr>
                  <a:t>802.1X UnBlocked</a:t>
                </a:r>
              </a:p>
              <a:p>
                <a:pPr>
                  <a:defRPr/>
                </a:pPr>
                <a:r>
                  <a:rPr lang="en-US" altLang="zh-CN" sz="1800">
                    <a:solidFill>
                      <a:schemeClr val="accent2"/>
                    </a:solidFill>
                    <a:latin typeface="+mn-lt"/>
                    <a:ea typeface="宋体" pitchFamily="2" charset="-122"/>
                  </a:rPr>
                  <a:t>PTK/GTK</a:t>
                </a:r>
              </a:p>
            </p:txBody>
          </p:sp>
          <p:sp>
            <p:nvSpPr>
              <p:cNvPr id="202800" name="Text Box 48"/>
              <p:cNvSpPr txBox="1">
                <a:spLocks noChangeArrowheads="1"/>
              </p:cNvSpPr>
              <p:nvPr/>
            </p:nvSpPr>
            <p:spPr bwMode="auto">
              <a:xfrm>
                <a:off x="4560" y="576"/>
                <a:ext cx="862" cy="1008"/>
              </a:xfrm>
              <a:prstGeom prst="rect">
                <a:avLst/>
              </a:prstGeom>
              <a:solidFill>
                <a:schemeClr val="bg1"/>
              </a:solidFill>
              <a:ln w="38100">
                <a:solidFill>
                  <a:srgbClr val="808080"/>
                </a:solidFill>
                <a:miter lim="800000"/>
                <a:headEnd/>
                <a:tailEnd/>
              </a:ln>
              <a:effectLst/>
            </p:spPr>
            <p:txBody>
              <a:bodyPr>
                <a:spAutoFit/>
              </a:bodyPr>
              <a:lstStyle/>
              <a:p>
                <a:pPr>
                  <a:defRPr/>
                </a:pPr>
                <a:r>
                  <a:rPr lang="en-US" sz="1800" b="1" u="sng">
                    <a:latin typeface="+mn-lt"/>
                  </a:rPr>
                  <a:t>Authentica-tion Server</a:t>
                </a:r>
                <a:r>
                  <a:rPr lang="en-US" sz="1800" b="1">
                    <a:latin typeface="+mn-lt"/>
                  </a:rPr>
                  <a:t> </a:t>
                </a:r>
                <a:r>
                  <a:rPr lang="en-US" altLang="zh-CN" sz="1800" b="1">
                    <a:latin typeface="+mn-lt"/>
                    <a:ea typeface="宋体" pitchFamily="2" charset="-122"/>
                  </a:rPr>
                  <a:t>(RADIUS)</a:t>
                </a:r>
                <a:endParaRPr lang="en-US" altLang="zh-CN" sz="1800">
                  <a:latin typeface="+mn-lt"/>
                  <a:ea typeface="宋体" pitchFamily="2" charset="-122"/>
                </a:endParaRPr>
              </a:p>
              <a:p>
                <a:pPr>
                  <a:defRPr/>
                </a:pPr>
                <a:r>
                  <a:rPr lang="en-US" altLang="zh-CN" sz="1800">
                    <a:latin typeface="+mn-lt"/>
                    <a:ea typeface="宋体" pitchFamily="2" charset="-122"/>
                  </a:rPr>
                  <a:t>No Key</a:t>
                </a:r>
              </a:p>
            </p:txBody>
          </p:sp>
        </p:grpSp>
      </p:grpSp>
      <p:grpSp>
        <p:nvGrpSpPr>
          <p:cNvPr id="19" name="Group 49"/>
          <p:cNvGrpSpPr>
            <a:grpSpLocks/>
          </p:cNvGrpSpPr>
          <p:nvPr/>
        </p:nvGrpSpPr>
        <p:grpSpPr bwMode="auto">
          <a:xfrm>
            <a:off x="533401" y="685800"/>
            <a:ext cx="8074025" cy="3520679"/>
            <a:chOff x="336" y="576"/>
            <a:chExt cx="5086" cy="2957"/>
          </a:xfrm>
        </p:grpSpPr>
        <p:grpSp>
          <p:nvGrpSpPr>
            <p:cNvPr id="20" name="Group 50"/>
            <p:cNvGrpSpPr>
              <a:grpSpLocks/>
            </p:cNvGrpSpPr>
            <p:nvPr/>
          </p:nvGrpSpPr>
          <p:grpSpPr bwMode="auto">
            <a:xfrm>
              <a:off x="912" y="3168"/>
              <a:ext cx="2496" cy="365"/>
              <a:chOff x="912" y="3312"/>
              <a:chExt cx="2496" cy="365"/>
            </a:xfrm>
          </p:grpSpPr>
          <p:sp>
            <p:nvSpPr>
              <p:cNvPr id="202803" name="AutoShape 51"/>
              <p:cNvSpPr>
                <a:spLocks noChangeArrowheads="1"/>
              </p:cNvSpPr>
              <p:nvPr/>
            </p:nvSpPr>
            <p:spPr bwMode="auto">
              <a:xfrm>
                <a:off x="912" y="3312"/>
                <a:ext cx="2496" cy="365"/>
              </a:xfrm>
              <a:prstGeom prst="leftRightArrow">
                <a:avLst>
                  <a:gd name="adj1" fmla="val 50000"/>
                  <a:gd name="adj2" fmla="val 136767"/>
                </a:avLst>
              </a:prstGeom>
              <a:noFill/>
              <a:ln w="9525">
                <a:solidFill>
                  <a:srgbClr val="800080"/>
                </a:solidFill>
                <a:miter lim="800000"/>
                <a:headEnd/>
                <a:tailEnd/>
              </a:ln>
              <a:effectLst/>
            </p:spPr>
            <p:txBody>
              <a:bodyPr wrap="none" anchor="ctr"/>
              <a:lstStyle/>
              <a:p>
                <a:pPr>
                  <a:defRPr/>
                </a:pPr>
                <a:endParaRPr lang="en-US" sz="1800">
                  <a:latin typeface="+mn-lt"/>
                </a:endParaRPr>
              </a:p>
            </p:txBody>
          </p:sp>
          <p:sp>
            <p:nvSpPr>
              <p:cNvPr id="202804" name="Text Box 52"/>
              <p:cNvSpPr txBox="1">
                <a:spLocks noChangeArrowheads="1"/>
              </p:cNvSpPr>
              <p:nvPr/>
            </p:nvSpPr>
            <p:spPr bwMode="auto">
              <a:xfrm>
                <a:off x="1401" y="3363"/>
                <a:ext cx="1623" cy="310"/>
              </a:xfrm>
              <a:prstGeom prst="rect">
                <a:avLst/>
              </a:prstGeom>
              <a:noFill/>
              <a:ln w="9525">
                <a:noFill/>
                <a:miter lim="800000"/>
                <a:headEnd/>
                <a:tailEnd/>
              </a:ln>
              <a:effectLst/>
            </p:spPr>
            <p:txBody>
              <a:bodyPr>
                <a:spAutoFit/>
              </a:bodyPr>
              <a:lstStyle/>
              <a:p>
                <a:pPr>
                  <a:spcBef>
                    <a:spcPct val="50000"/>
                  </a:spcBef>
                  <a:defRPr/>
                </a:pPr>
                <a:r>
                  <a:rPr lang="en-US" sz="1800" dirty="0">
                    <a:solidFill>
                      <a:srgbClr val="800080"/>
                    </a:solidFill>
                    <a:latin typeface="+mn-lt"/>
                  </a:rPr>
                  <a:t>Group Key Handshake</a:t>
                </a:r>
              </a:p>
            </p:txBody>
          </p:sp>
        </p:grpSp>
        <p:grpSp>
          <p:nvGrpSpPr>
            <p:cNvPr id="21" name="Group 53"/>
            <p:cNvGrpSpPr>
              <a:grpSpLocks/>
            </p:cNvGrpSpPr>
            <p:nvPr/>
          </p:nvGrpSpPr>
          <p:grpSpPr bwMode="auto">
            <a:xfrm>
              <a:off x="336" y="576"/>
              <a:ext cx="5086" cy="1008"/>
              <a:chOff x="336" y="576"/>
              <a:chExt cx="5086" cy="1008"/>
            </a:xfrm>
          </p:grpSpPr>
          <p:sp>
            <p:nvSpPr>
              <p:cNvPr id="202806" name="Text Box 54"/>
              <p:cNvSpPr txBox="1">
                <a:spLocks noChangeArrowheads="1"/>
              </p:cNvSpPr>
              <p:nvPr/>
            </p:nvSpPr>
            <p:spPr bwMode="auto">
              <a:xfrm>
                <a:off x="336" y="576"/>
                <a:ext cx="1289" cy="1008"/>
              </a:xfrm>
              <a:prstGeom prst="rect">
                <a:avLst/>
              </a:prstGeom>
              <a:solidFill>
                <a:schemeClr val="bg1"/>
              </a:solidFill>
              <a:ln w="38100">
                <a:solidFill>
                  <a:srgbClr val="808080"/>
                </a:solidFill>
                <a:miter lim="800000"/>
                <a:headEnd/>
                <a:tailEnd/>
              </a:ln>
              <a:effectLst/>
            </p:spPr>
            <p:txBody>
              <a:bodyPr>
                <a:spAutoFit/>
              </a:bodyPr>
              <a:lstStyle/>
              <a:p>
                <a:pPr>
                  <a:defRPr/>
                </a:pPr>
                <a:r>
                  <a:rPr lang="en-US" sz="1800" b="1" u="sng">
                    <a:latin typeface="+mn-lt"/>
                  </a:rPr>
                  <a:t>Supplicant</a:t>
                </a:r>
                <a:endParaRPr lang="en-US" altLang="zh-CN" sz="1800" b="1" u="sng">
                  <a:latin typeface="+mn-lt"/>
                  <a:ea typeface="宋体" pitchFamily="2" charset="-122"/>
                </a:endParaRPr>
              </a:p>
              <a:p>
                <a:pPr>
                  <a:defRPr/>
                </a:pPr>
                <a:r>
                  <a:rPr lang="en-US" altLang="zh-CN" sz="1800">
                    <a:solidFill>
                      <a:srgbClr val="800080"/>
                    </a:solidFill>
                    <a:latin typeface="+mn-lt"/>
                    <a:ea typeface="宋体" pitchFamily="2" charset="-122"/>
                  </a:rPr>
                  <a:t>Auth/Assoc</a:t>
                </a:r>
              </a:p>
              <a:p>
                <a:pPr>
                  <a:defRPr/>
                </a:pPr>
                <a:r>
                  <a:rPr lang="en-US" altLang="zh-CN" sz="1800">
                    <a:solidFill>
                      <a:srgbClr val="800080"/>
                    </a:solidFill>
                    <a:latin typeface="+mn-lt"/>
                    <a:ea typeface="宋体" pitchFamily="2" charset="-122"/>
                  </a:rPr>
                  <a:t>802.1X UnBlocked</a:t>
                </a:r>
              </a:p>
              <a:p>
                <a:pPr>
                  <a:defRPr/>
                </a:pPr>
                <a:r>
                  <a:rPr lang="en-US" altLang="zh-CN" sz="1800">
                    <a:solidFill>
                      <a:srgbClr val="800080"/>
                    </a:solidFill>
                    <a:latin typeface="+mn-lt"/>
                    <a:ea typeface="宋体" pitchFamily="2" charset="-122"/>
                  </a:rPr>
                  <a:t>New GTK</a:t>
                </a:r>
              </a:p>
            </p:txBody>
          </p:sp>
          <p:sp>
            <p:nvSpPr>
              <p:cNvPr id="202807" name="Text Box 55"/>
              <p:cNvSpPr txBox="1">
                <a:spLocks noChangeArrowheads="1"/>
              </p:cNvSpPr>
              <p:nvPr/>
            </p:nvSpPr>
            <p:spPr bwMode="auto">
              <a:xfrm>
                <a:off x="2784" y="576"/>
                <a:ext cx="1278" cy="1008"/>
              </a:xfrm>
              <a:prstGeom prst="rect">
                <a:avLst/>
              </a:prstGeom>
              <a:solidFill>
                <a:schemeClr val="bg1"/>
              </a:solidFill>
              <a:ln w="38100">
                <a:solidFill>
                  <a:srgbClr val="808080"/>
                </a:solidFill>
                <a:miter lim="800000"/>
                <a:headEnd/>
                <a:tailEnd/>
              </a:ln>
              <a:effectLst/>
            </p:spPr>
            <p:txBody>
              <a:bodyPr>
                <a:spAutoFit/>
              </a:bodyPr>
              <a:lstStyle/>
              <a:p>
                <a:pPr>
                  <a:defRPr/>
                </a:pPr>
                <a:r>
                  <a:rPr lang="en-US" sz="1800" b="1" u="sng">
                    <a:latin typeface="+mn-lt"/>
                  </a:rPr>
                  <a:t>Authenticator</a:t>
                </a:r>
                <a:r>
                  <a:rPr lang="en-US" altLang="zh-CN" sz="1800" b="1" u="sng">
                    <a:latin typeface="+mn-lt"/>
                    <a:ea typeface="宋体" pitchFamily="2" charset="-122"/>
                  </a:rPr>
                  <a:t> </a:t>
                </a:r>
                <a:r>
                  <a:rPr lang="en-US" altLang="zh-CN" sz="1800">
                    <a:solidFill>
                      <a:srgbClr val="800080"/>
                    </a:solidFill>
                    <a:latin typeface="+mn-lt"/>
                    <a:ea typeface="宋体" pitchFamily="2" charset="-122"/>
                  </a:rPr>
                  <a:t>Auth/Assoc</a:t>
                </a:r>
              </a:p>
              <a:p>
                <a:pPr>
                  <a:defRPr/>
                </a:pPr>
                <a:r>
                  <a:rPr lang="en-US" altLang="zh-CN" sz="1800">
                    <a:solidFill>
                      <a:srgbClr val="800080"/>
                    </a:solidFill>
                    <a:latin typeface="+mn-lt"/>
                    <a:ea typeface="宋体" pitchFamily="2" charset="-122"/>
                  </a:rPr>
                  <a:t>802.1X UnBlocked</a:t>
                </a:r>
              </a:p>
              <a:p>
                <a:pPr>
                  <a:defRPr/>
                </a:pPr>
                <a:r>
                  <a:rPr lang="en-US" altLang="zh-CN" sz="1800">
                    <a:solidFill>
                      <a:srgbClr val="800080"/>
                    </a:solidFill>
                    <a:latin typeface="+mn-lt"/>
                    <a:ea typeface="宋体" pitchFamily="2" charset="-122"/>
                  </a:rPr>
                  <a:t>New GTK</a:t>
                </a:r>
              </a:p>
            </p:txBody>
          </p:sp>
          <p:sp>
            <p:nvSpPr>
              <p:cNvPr id="202808" name="Text Box 56"/>
              <p:cNvSpPr txBox="1">
                <a:spLocks noChangeArrowheads="1"/>
              </p:cNvSpPr>
              <p:nvPr/>
            </p:nvSpPr>
            <p:spPr bwMode="auto">
              <a:xfrm>
                <a:off x="4560" y="576"/>
                <a:ext cx="862" cy="1008"/>
              </a:xfrm>
              <a:prstGeom prst="rect">
                <a:avLst/>
              </a:prstGeom>
              <a:solidFill>
                <a:schemeClr val="bg1"/>
              </a:solidFill>
              <a:ln w="38100">
                <a:solidFill>
                  <a:srgbClr val="808080"/>
                </a:solidFill>
                <a:miter lim="800000"/>
                <a:headEnd/>
                <a:tailEnd/>
              </a:ln>
              <a:effectLst/>
            </p:spPr>
            <p:txBody>
              <a:bodyPr>
                <a:spAutoFit/>
              </a:bodyPr>
              <a:lstStyle/>
              <a:p>
                <a:pPr>
                  <a:defRPr/>
                </a:pPr>
                <a:r>
                  <a:rPr lang="en-US" sz="1800" b="1" u="sng">
                    <a:latin typeface="+mn-lt"/>
                  </a:rPr>
                  <a:t>Authentica-tion Server</a:t>
                </a:r>
                <a:r>
                  <a:rPr lang="en-US" sz="1800" b="1">
                    <a:latin typeface="+mn-lt"/>
                  </a:rPr>
                  <a:t> </a:t>
                </a:r>
                <a:r>
                  <a:rPr lang="en-US" altLang="zh-CN" sz="1800" b="1">
                    <a:latin typeface="+mn-lt"/>
                    <a:ea typeface="宋体" pitchFamily="2" charset="-122"/>
                  </a:rPr>
                  <a:t>(RADIUS)</a:t>
                </a:r>
                <a:endParaRPr lang="en-US" altLang="zh-CN" sz="1800">
                  <a:latin typeface="+mn-lt"/>
                  <a:ea typeface="宋体" pitchFamily="2" charset="-122"/>
                </a:endParaRPr>
              </a:p>
              <a:p>
                <a:pPr>
                  <a:defRPr/>
                </a:pPr>
                <a:r>
                  <a:rPr lang="en-US" altLang="zh-CN" sz="1800">
                    <a:latin typeface="+mn-lt"/>
                    <a:ea typeface="宋体" pitchFamily="2" charset="-122"/>
                  </a:rPr>
                  <a:t>No Key</a:t>
                </a:r>
              </a:p>
            </p:txBody>
          </p:sp>
        </p:grpSp>
      </p:grpSp>
      <p:sp>
        <p:nvSpPr>
          <p:cNvPr id="23565" name="Rectangle 57"/>
          <p:cNvSpPr>
            <a:spLocks noGrp="1" noChangeArrowheads="1"/>
          </p:cNvSpPr>
          <p:nvPr>
            <p:ph type="title"/>
          </p:nvPr>
        </p:nvSpPr>
        <p:spPr>
          <a:xfrm>
            <a:off x="609600" y="0"/>
            <a:ext cx="7772400" cy="685800"/>
          </a:xfrm>
        </p:spPr>
        <p:txBody>
          <a:bodyPr>
            <a:normAutofit fontScale="90000"/>
          </a:bodyPr>
          <a:lstStyle/>
          <a:p>
            <a:pPr algn="ctr"/>
            <a:r>
              <a:rPr lang="en-US" dirty="0"/>
              <a:t>802.11i Protocol (WPA2)</a:t>
            </a:r>
          </a:p>
        </p:txBody>
      </p:sp>
      <p:sp>
        <p:nvSpPr>
          <p:cNvPr id="202810" name="Line 58"/>
          <p:cNvSpPr>
            <a:spLocks noChangeShapeType="1"/>
          </p:cNvSpPr>
          <p:nvPr/>
        </p:nvSpPr>
        <p:spPr bwMode="auto">
          <a:xfrm flipV="1">
            <a:off x="6445250" y="1200150"/>
            <a:ext cx="793750" cy="0"/>
          </a:xfrm>
          <a:prstGeom prst="line">
            <a:avLst/>
          </a:prstGeom>
          <a:noFill/>
          <a:ln w="38100">
            <a:solidFill>
              <a:srgbClr val="808080"/>
            </a:solidFill>
            <a:round/>
            <a:headEnd/>
            <a:tailEnd/>
          </a:ln>
          <a:effectLst/>
        </p:spPr>
        <p:txBody>
          <a:bodyPr wrap="none" anchor="ctr"/>
          <a:lstStyle/>
          <a:p>
            <a:pPr>
              <a:defRPr/>
            </a:pPr>
            <a:endParaRPr lang="en-US" sz="1800">
              <a:latin typeface="+mn-lt"/>
            </a:endParaRPr>
          </a:p>
        </p:txBody>
      </p:sp>
      <p:grpSp>
        <p:nvGrpSpPr>
          <p:cNvPr id="22" name="Group 59"/>
          <p:cNvGrpSpPr>
            <a:grpSpLocks/>
          </p:cNvGrpSpPr>
          <p:nvPr/>
        </p:nvGrpSpPr>
        <p:grpSpPr bwMode="auto">
          <a:xfrm>
            <a:off x="533401" y="685801"/>
            <a:ext cx="8074025" cy="4198143"/>
            <a:chOff x="336" y="576"/>
            <a:chExt cx="5086" cy="3526"/>
          </a:xfrm>
        </p:grpSpPr>
        <p:grpSp>
          <p:nvGrpSpPr>
            <p:cNvPr id="23" name="Group 60"/>
            <p:cNvGrpSpPr>
              <a:grpSpLocks/>
            </p:cNvGrpSpPr>
            <p:nvPr/>
          </p:nvGrpSpPr>
          <p:grpSpPr bwMode="auto">
            <a:xfrm>
              <a:off x="912" y="3744"/>
              <a:ext cx="2496" cy="358"/>
              <a:chOff x="912" y="3744"/>
              <a:chExt cx="2496" cy="358"/>
            </a:xfrm>
          </p:grpSpPr>
          <p:sp>
            <p:nvSpPr>
              <p:cNvPr id="202813" name="AutoShape 61"/>
              <p:cNvSpPr>
                <a:spLocks noChangeArrowheads="1"/>
              </p:cNvSpPr>
              <p:nvPr/>
            </p:nvSpPr>
            <p:spPr bwMode="auto">
              <a:xfrm>
                <a:off x="912" y="3744"/>
                <a:ext cx="2496" cy="338"/>
              </a:xfrm>
              <a:prstGeom prst="leftRightArrow">
                <a:avLst>
                  <a:gd name="adj1" fmla="val 50000"/>
                  <a:gd name="adj2" fmla="val 147692"/>
                </a:avLst>
              </a:prstGeom>
              <a:noFill/>
              <a:ln w="9525">
                <a:solidFill>
                  <a:schemeClr val="tx1"/>
                </a:solidFill>
                <a:miter lim="800000"/>
                <a:headEnd/>
                <a:tailEnd/>
              </a:ln>
              <a:effectLst/>
            </p:spPr>
            <p:txBody>
              <a:bodyPr wrap="none" anchor="ctr"/>
              <a:lstStyle/>
              <a:p>
                <a:pPr>
                  <a:defRPr/>
                </a:pPr>
                <a:endParaRPr lang="en-US" sz="1800">
                  <a:latin typeface="+mn-lt"/>
                </a:endParaRPr>
              </a:p>
            </p:txBody>
          </p:sp>
          <p:sp>
            <p:nvSpPr>
              <p:cNvPr id="202814" name="Text Box 62"/>
              <p:cNvSpPr txBox="1">
                <a:spLocks noChangeArrowheads="1"/>
              </p:cNvSpPr>
              <p:nvPr/>
            </p:nvSpPr>
            <p:spPr bwMode="auto">
              <a:xfrm>
                <a:off x="1470" y="3792"/>
                <a:ext cx="1650" cy="310"/>
              </a:xfrm>
              <a:prstGeom prst="rect">
                <a:avLst/>
              </a:prstGeom>
              <a:noFill/>
              <a:ln w="9525">
                <a:noFill/>
                <a:miter lim="800000"/>
                <a:headEnd/>
                <a:tailEnd/>
              </a:ln>
              <a:effectLst/>
            </p:spPr>
            <p:txBody>
              <a:bodyPr>
                <a:spAutoFit/>
              </a:bodyPr>
              <a:lstStyle/>
              <a:p>
                <a:pPr>
                  <a:spcBef>
                    <a:spcPct val="50000"/>
                  </a:spcBef>
                  <a:defRPr/>
                </a:pPr>
                <a:r>
                  <a:rPr lang="en-US" sz="1800" dirty="0">
                    <a:latin typeface="+mn-lt"/>
                  </a:rPr>
                  <a:t>Data Communication</a:t>
                </a:r>
              </a:p>
            </p:txBody>
          </p:sp>
        </p:grpSp>
        <p:grpSp>
          <p:nvGrpSpPr>
            <p:cNvPr id="24" name="Group 63"/>
            <p:cNvGrpSpPr>
              <a:grpSpLocks/>
            </p:cNvGrpSpPr>
            <p:nvPr/>
          </p:nvGrpSpPr>
          <p:grpSpPr bwMode="auto">
            <a:xfrm>
              <a:off x="336" y="576"/>
              <a:ext cx="5086" cy="1008"/>
              <a:chOff x="336" y="576"/>
              <a:chExt cx="5086" cy="1008"/>
            </a:xfrm>
          </p:grpSpPr>
          <p:sp>
            <p:nvSpPr>
              <p:cNvPr id="202816" name="Text Box 64"/>
              <p:cNvSpPr txBox="1">
                <a:spLocks noChangeArrowheads="1"/>
              </p:cNvSpPr>
              <p:nvPr/>
            </p:nvSpPr>
            <p:spPr bwMode="auto">
              <a:xfrm>
                <a:off x="336" y="576"/>
                <a:ext cx="1289" cy="1008"/>
              </a:xfrm>
              <a:prstGeom prst="rect">
                <a:avLst/>
              </a:prstGeom>
              <a:solidFill>
                <a:schemeClr val="bg1"/>
              </a:solidFill>
              <a:ln w="38100">
                <a:solidFill>
                  <a:srgbClr val="808080"/>
                </a:solidFill>
                <a:miter lim="800000"/>
                <a:headEnd/>
                <a:tailEnd/>
              </a:ln>
              <a:effectLst/>
            </p:spPr>
            <p:txBody>
              <a:bodyPr>
                <a:spAutoFit/>
              </a:bodyPr>
              <a:lstStyle/>
              <a:p>
                <a:pPr>
                  <a:defRPr/>
                </a:pPr>
                <a:r>
                  <a:rPr lang="en-US" sz="1800" b="1" u="sng">
                    <a:latin typeface="+mn-lt"/>
                  </a:rPr>
                  <a:t>Supplicant</a:t>
                </a:r>
                <a:endParaRPr lang="en-US" altLang="zh-CN" sz="1800" b="1" u="sng">
                  <a:latin typeface="+mn-lt"/>
                  <a:ea typeface="宋体" pitchFamily="2" charset="-122"/>
                </a:endParaRPr>
              </a:p>
              <a:p>
                <a:pPr>
                  <a:defRPr/>
                </a:pPr>
                <a:r>
                  <a:rPr lang="en-US" altLang="zh-CN" sz="1800">
                    <a:latin typeface="+mn-lt"/>
                    <a:ea typeface="宋体" pitchFamily="2" charset="-122"/>
                  </a:rPr>
                  <a:t>Auth/Assoc</a:t>
                </a:r>
              </a:p>
              <a:p>
                <a:pPr>
                  <a:defRPr/>
                </a:pPr>
                <a:r>
                  <a:rPr lang="en-US" altLang="zh-CN" sz="1800">
                    <a:latin typeface="+mn-lt"/>
                    <a:ea typeface="宋体" pitchFamily="2" charset="-122"/>
                  </a:rPr>
                  <a:t>802.1X UnBlocked</a:t>
                </a:r>
              </a:p>
              <a:p>
                <a:pPr>
                  <a:defRPr/>
                </a:pPr>
                <a:r>
                  <a:rPr lang="en-US" altLang="zh-CN" sz="1800">
                    <a:latin typeface="+mn-lt"/>
                    <a:ea typeface="宋体" pitchFamily="2" charset="-122"/>
                  </a:rPr>
                  <a:t>PTK/GTK</a:t>
                </a:r>
              </a:p>
            </p:txBody>
          </p:sp>
          <p:sp>
            <p:nvSpPr>
              <p:cNvPr id="202817" name="Text Box 65"/>
              <p:cNvSpPr txBox="1">
                <a:spLocks noChangeArrowheads="1"/>
              </p:cNvSpPr>
              <p:nvPr/>
            </p:nvSpPr>
            <p:spPr bwMode="auto">
              <a:xfrm>
                <a:off x="2784" y="576"/>
                <a:ext cx="1278" cy="1008"/>
              </a:xfrm>
              <a:prstGeom prst="rect">
                <a:avLst/>
              </a:prstGeom>
              <a:solidFill>
                <a:schemeClr val="bg1"/>
              </a:solidFill>
              <a:ln w="38100">
                <a:solidFill>
                  <a:srgbClr val="808080"/>
                </a:solidFill>
                <a:miter lim="800000"/>
                <a:headEnd/>
                <a:tailEnd/>
              </a:ln>
              <a:effectLst/>
            </p:spPr>
            <p:txBody>
              <a:bodyPr>
                <a:spAutoFit/>
              </a:bodyPr>
              <a:lstStyle/>
              <a:p>
                <a:pPr>
                  <a:defRPr/>
                </a:pPr>
                <a:r>
                  <a:rPr lang="en-US" sz="1800" b="1" u="sng">
                    <a:latin typeface="+mn-lt"/>
                  </a:rPr>
                  <a:t>Authenticator</a:t>
                </a:r>
                <a:r>
                  <a:rPr lang="en-US" altLang="zh-CN" sz="1800" b="1" u="sng">
                    <a:latin typeface="+mn-lt"/>
                    <a:ea typeface="宋体" pitchFamily="2" charset="-122"/>
                  </a:rPr>
                  <a:t> </a:t>
                </a:r>
                <a:r>
                  <a:rPr lang="en-US" altLang="zh-CN" sz="1800">
                    <a:latin typeface="+mn-lt"/>
                    <a:ea typeface="宋体" pitchFamily="2" charset="-122"/>
                  </a:rPr>
                  <a:t>Auth/Assoc</a:t>
                </a:r>
              </a:p>
              <a:p>
                <a:pPr>
                  <a:defRPr/>
                </a:pPr>
                <a:r>
                  <a:rPr lang="en-US" altLang="zh-CN" sz="1800">
                    <a:latin typeface="+mn-lt"/>
                    <a:ea typeface="宋体" pitchFamily="2" charset="-122"/>
                  </a:rPr>
                  <a:t>802.1X UnBlocked</a:t>
                </a:r>
              </a:p>
              <a:p>
                <a:pPr>
                  <a:defRPr/>
                </a:pPr>
                <a:r>
                  <a:rPr lang="en-US" altLang="zh-CN" sz="1800">
                    <a:latin typeface="+mn-lt"/>
                    <a:ea typeface="宋体" pitchFamily="2" charset="-122"/>
                  </a:rPr>
                  <a:t>PTK/GTK</a:t>
                </a:r>
              </a:p>
            </p:txBody>
          </p:sp>
          <p:sp>
            <p:nvSpPr>
              <p:cNvPr id="202818" name="Text Box 66"/>
              <p:cNvSpPr txBox="1">
                <a:spLocks noChangeArrowheads="1"/>
              </p:cNvSpPr>
              <p:nvPr/>
            </p:nvSpPr>
            <p:spPr bwMode="auto">
              <a:xfrm>
                <a:off x="4560" y="576"/>
                <a:ext cx="862" cy="1008"/>
              </a:xfrm>
              <a:prstGeom prst="rect">
                <a:avLst/>
              </a:prstGeom>
              <a:solidFill>
                <a:schemeClr val="bg1"/>
              </a:solidFill>
              <a:ln w="38100">
                <a:solidFill>
                  <a:srgbClr val="808080"/>
                </a:solidFill>
                <a:miter lim="800000"/>
                <a:headEnd/>
                <a:tailEnd/>
              </a:ln>
              <a:effectLst/>
            </p:spPr>
            <p:txBody>
              <a:bodyPr>
                <a:spAutoFit/>
              </a:bodyPr>
              <a:lstStyle/>
              <a:p>
                <a:pPr>
                  <a:defRPr/>
                </a:pPr>
                <a:r>
                  <a:rPr lang="en-US" sz="1800" b="1" u="sng">
                    <a:latin typeface="+mn-lt"/>
                  </a:rPr>
                  <a:t>Authentica-tion Server</a:t>
                </a:r>
                <a:r>
                  <a:rPr lang="en-US" sz="1800" b="1">
                    <a:latin typeface="+mn-lt"/>
                  </a:rPr>
                  <a:t> </a:t>
                </a:r>
                <a:r>
                  <a:rPr lang="en-US" altLang="zh-CN" sz="1800" b="1">
                    <a:latin typeface="+mn-lt"/>
                    <a:ea typeface="宋体" pitchFamily="2" charset="-122"/>
                  </a:rPr>
                  <a:t>(RADIUS)</a:t>
                </a:r>
                <a:endParaRPr lang="en-US" altLang="zh-CN" sz="1800">
                  <a:latin typeface="+mn-lt"/>
                  <a:ea typeface="宋体" pitchFamily="2" charset="-122"/>
                </a:endParaRPr>
              </a:p>
              <a:p>
                <a:pPr>
                  <a:defRPr/>
                </a:pPr>
                <a:r>
                  <a:rPr lang="en-US" altLang="zh-CN" sz="1800">
                    <a:latin typeface="+mn-lt"/>
                    <a:ea typeface="宋体" pitchFamily="2" charset="-122"/>
                  </a:rPr>
                  <a:t>No Key</a:t>
                </a:r>
              </a:p>
            </p:txBody>
          </p:sp>
        </p:grpSp>
      </p:grpSp>
      <p:sp>
        <p:nvSpPr>
          <p:cNvPr id="68" name="TextBox 67"/>
          <p:cNvSpPr txBox="1"/>
          <p:nvPr/>
        </p:nvSpPr>
        <p:spPr>
          <a:xfrm>
            <a:off x="152400" y="42817"/>
            <a:ext cx="2209800" cy="369332"/>
          </a:xfrm>
          <a:prstGeom prst="rect">
            <a:avLst/>
          </a:prstGeom>
          <a:noFill/>
        </p:spPr>
        <p:txBody>
          <a:bodyPr wrap="square" rtlCol="0">
            <a:spAutoFit/>
          </a:bodyPr>
          <a:lstStyle/>
          <a:p>
            <a:r>
              <a:rPr lang="en-US" dirty="0">
                <a:solidFill>
                  <a:schemeClr val="tx2"/>
                </a:solidFill>
              </a:rPr>
              <a:t>Link Layer</a:t>
            </a:r>
          </a:p>
        </p:txBody>
      </p:sp>
    </p:spTree>
    <p:extLst>
      <p:ext uri="{BB962C8B-B14F-4D97-AF65-F5344CB8AC3E}">
        <p14:creationId xmlns:p14="http://schemas.microsoft.com/office/powerpoint/2010/main" val="4174833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1"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0-#ppt_h/2"/>
                                          </p:val>
                                        </p:tav>
                                        <p:tav tm="100000">
                                          <p:val>
                                            <p:strVal val="#ppt_y"/>
                                          </p:val>
                                        </p:tav>
                                      </p:tavLst>
                                    </p:anim>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1" fill="hold" nodeType="clickEffect">
                                  <p:stCondLst>
                                    <p:cond delay="0"/>
                                  </p:stCondLst>
                                  <p:childTnLst>
                                    <p:set>
                                      <p:cBhvr>
                                        <p:cTn id="20" dur="1" fill="hold">
                                          <p:stCondLst>
                                            <p:cond delay="0"/>
                                          </p:stCondLst>
                                        </p:cTn>
                                        <p:tgtEl>
                                          <p:spTgt spid="202754"/>
                                        </p:tgtEl>
                                        <p:attrNameLst>
                                          <p:attrName>style.visibility</p:attrName>
                                        </p:attrNameLst>
                                      </p:cBhvr>
                                      <p:to>
                                        <p:strVal val="visible"/>
                                      </p:to>
                                    </p:set>
                                    <p:anim calcmode="lin" valueType="num">
                                      <p:cBhvr additive="base">
                                        <p:cTn id="21" dur="500" fill="hold"/>
                                        <p:tgtEl>
                                          <p:spTgt spid="202754"/>
                                        </p:tgtEl>
                                        <p:attrNameLst>
                                          <p:attrName>ppt_x</p:attrName>
                                        </p:attrNameLst>
                                      </p:cBhvr>
                                      <p:tavLst>
                                        <p:tav tm="0">
                                          <p:val>
                                            <p:strVal val="#ppt_x"/>
                                          </p:val>
                                        </p:tav>
                                        <p:tav tm="100000">
                                          <p:val>
                                            <p:strVal val="#ppt_x"/>
                                          </p:val>
                                        </p:tav>
                                      </p:tavLst>
                                    </p:anim>
                                    <p:anim calcmode="lin" valueType="num">
                                      <p:cBhvr additive="base">
                                        <p:cTn id="22" dur="500" fill="hold"/>
                                        <p:tgtEl>
                                          <p:spTgt spid="202754"/>
                                        </p:tgtEl>
                                        <p:attrNameLst>
                                          <p:attrName>ppt_y</p:attrName>
                                        </p:attrNameLst>
                                      </p:cBhvr>
                                      <p:tavLst>
                                        <p:tav tm="0">
                                          <p:val>
                                            <p:strVal val="0-#ppt_h/2"/>
                                          </p:val>
                                        </p:tav>
                                        <p:tav tm="100000">
                                          <p:val>
                                            <p:strVal val="#ppt_y"/>
                                          </p:val>
                                        </p:tav>
                                      </p:tavLst>
                                    </p:anim>
                                  </p:childTnLst>
                                  <p:subTnLst>
                                    <p:set>
                                      <p:cBhvr override="childStyle">
                                        <p:cTn dur="1" fill="hold" display="0" masterRel="nextClick" afterEffect="1"/>
                                        <p:tgtEl>
                                          <p:spTgt spid="202754"/>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nodeType="clickEffect">
                                  <p:stCondLst>
                                    <p:cond delay="0"/>
                                  </p:stCondLst>
                                  <p:childTnLst>
                                    <p:set>
                                      <p:cBhvr>
                                        <p:cTn id="30" dur="1" fill="hold">
                                          <p:stCondLst>
                                            <p:cond delay="0"/>
                                          </p:stCondLst>
                                        </p:cTn>
                                        <p:tgtEl>
                                          <p:spTgt spid="202810"/>
                                        </p:tgtEl>
                                        <p:attrNameLst>
                                          <p:attrName>style.visibility</p:attrName>
                                        </p:attrNameLst>
                                      </p:cBhvr>
                                      <p:to>
                                        <p:strVal val="visible"/>
                                      </p:to>
                                    </p:set>
                                    <p:anim calcmode="lin" valueType="num">
                                      <p:cBhvr>
                                        <p:cTn id="31" dur="500" fill="hold"/>
                                        <p:tgtEl>
                                          <p:spTgt spid="202810"/>
                                        </p:tgtEl>
                                        <p:attrNameLst>
                                          <p:attrName>ppt_w</p:attrName>
                                        </p:attrNameLst>
                                      </p:cBhvr>
                                      <p:tavLst>
                                        <p:tav tm="0">
                                          <p:val>
                                            <p:fltVal val="0"/>
                                          </p:val>
                                        </p:tav>
                                        <p:tav tm="100000">
                                          <p:val>
                                            <p:strVal val="#ppt_w"/>
                                          </p:val>
                                        </p:tav>
                                      </p:tavLst>
                                    </p:anim>
                                    <p:anim calcmode="lin" valueType="num">
                                      <p:cBhvr>
                                        <p:cTn id="32" dur="500" fill="hold"/>
                                        <p:tgtEl>
                                          <p:spTgt spid="202810"/>
                                        </p:tgtEl>
                                        <p:attrNameLst>
                                          <p:attrName>ppt_h</p:attrName>
                                        </p:attrNameLst>
                                      </p:cBhvr>
                                      <p:tavLst>
                                        <p:tav tm="0">
                                          <p:val>
                                            <p:flt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499"/>
                                          </p:stCondLst>
                                        </p:cTn>
                                        <p:tgtEl>
                                          <p:spTgt spid="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499"/>
                                          </p:stCondLst>
                                        </p:cTn>
                                        <p:tgtEl>
                                          <p:spTgt spid="1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499"/>
                                          </p:stCondLst>
                                        </p:cTn>
                                        <p:tgtEl>
                                          <p:spTgt spid="1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499"/>
                                          </p:stCondLst>
                                        </p:cTn>
                                        <p:tgtEl>
                                          <p:spTgt spid="1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499"/>
                                          </p:stCondLst>
                                        </p:cTn>
                                        <p:tgtEl>
                                          <p:spTgt spid="1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499"/>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r>
              <a:rPr lang="en-US" sz="3600" dirty="0">
                <a:solidFill>
                  <a:schemeClr val="tx2"/>
                </a:solidFill>
              </a:rPr>
              <a:t>TCP/IP connectivity</a:t>
            </a:r>
          </a:p>
        </p:txBody>
      </p:sp>
    </p:spTree>
    <p:extLst>
      <p:ext uri="{BB962C8B-B14F-4D97-AF65-F5344CB8AC3E}">
        <p14:creationId xmlns:p14="http://schemas.microsoft.com/office/powerpoint/2010/main" val="152996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a:bodyPr>
          <a:lstStyle/>
          <a:p>
            <a:r>
              <a:rPr lang="en-US" sz="4000" dirty="0"/>
              <a:t>Basic Layer 2-3 Security Problems</a:t>
            </a:r>
          </a:p>
        </p:txBody>
      </p:sp>
      <p:sp>
        <p:nvSpPr>
          <p:cNvPr id="29699" name="Rectangle 3" descr="Rectangle: Click to edit Master text styles&#10;Second level&#10;Third level&#10;Fourth level&#10;Fifth level"/>
          <p:cNvSpPr>
            <a:spLocks noGrp="1" noChangeArrowheads="1"/>
          </p:cNvSpPr>
          <p:nvPr>
            <p:ph idx="1"/>
          </p:nvPr>
        </p:nvSpPr>
        <p:spPr/>
        <p:txBody>
          <a:bodyPr>
            <a:normAutofit/>
          </a:bodyPr>
          <a:lstStyle/>
          <a:p>
            <a:r>
              <a:rPr lang="en-US" sz="2800" dirty="0"/>
              <a:t>Network packets pass by untrusted hosts</a:t>
            </a:r>
          </a:p>
          <a:p>
            <a:pPr lvl="1"/>
            <a:r>
              <a:rPr lang="en-US" sz="2400" dirty="0"/>
              <a:t>Eavesdropping, packet sniffing</a:t>
            </a:r>
          </a:p>
          <a:p>
            <a:pPr lvl="1"/>
            <a:r>
              <a:rPr lang="en-US" sz="2400" dirty="0"/>
              <a:t>Especially easy when attacker controls a </a:t>
            </a:r>
            <a:br>
              <a:rPr lang="en-US" sz="2400" dirty="0"/>
            </a:br>
            <a:r>
              <a:rPr lang="en-US" sz="2400" dirty="0"/>
              <a:t>machine close to victim</a:t>
            </a:r>
          </a:p>
          <a:p>
            <a:endParaRPr lang="en-US" sz="2800" dirty="0"/>
          </a:p>
          <a:p>
            <a:r>
              <a:rPr lang="en-US" sz="2800" dirty="0"/>
              <a:t>TCP state can be easy to guess</a:t>
            </a:r>
          </a:p>
          <a:p>
            <a:pPr lvl="1"/>
            <a:r>
              <a:rPr lang="en-US" sz="2400" dirty="0"/>
              <a:t>Enables spoofing and session hijacking</a:t>
            </a:r>
          </a:p>
          <a:p>
            <a:pPr lvl="1"/>
            <a:endParaRPr lang="en-US" sz="2400" dirty="0"/>
          </a:p>
        </p:txBody>
      </p:sp>
      <p:sp>
        <p:nvSpPr>
          <p:cNvPr id="4" name="TextBox 3"/>
          <p:cNvSpPr txBox="1"/>
          <p:nvPr/>
        </p:nvSpPr>
        <p:spPr>
          <a:xfrm>
            <a:off x="304800" y="114300"/>
            <a:ext cx="5638800" cy="369332"/>
          </a:xfrm>
          <a:prstGeom prst="rect">
            <a:avLst/>
          </a:prstGeom>
          <a:noFill/>
        </p:spPr>
        <p:txBody>
          <a:bodyPr wrap="square" rtlCol="0">
            <a:spAutoFit/>
          </a:bodyPr>
          <a:lstStyle/>
          <a:p>
            <a:r>
              <a:rPr lang="en-US" dirty="0"/>
              <a:t>Transport layer security</a:t>
            </a:r>
          </a:p>
        </p:txBody>
      </p:sp>
    </p:spTree>
    <p:extLst>
      <p:ext uri="{BB962C8B-B14F-4D97-AF65-F5344CB8AC3E}">
        <p14:creationId xmlns:p14="http://schemas.microsoft.com/office/powerpoint/2010/main" val="2034625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normAutofit/>
          </a:bodyPr>
          <a:lstStyle/>
          <a:p>
            <a:r>
              <a:rPr lang="en-US" sz="4000" dirty="0"/>
              <a:t>Virtual Private Network   (VPN)</a:t>
            </a:r>
          </a:p>
        </p:txBody>
      </p:sp>
      <p:sp>
        <p:nvSpPr>
          <p:cNvPr id="11267" name="Content Placeholder 2" descr="Rectangle: Click to edit Master text styles&#10;Second level&#10;Third level&#10;Fourth level&#10;Fifth level"/>
          <p:cNvSpPr>
            <a:spLocks noGrp="1"/>
          </p:cNvSpPr>
          <p:nvPr>
            <p:ph idx="1"/>
          </p:nvPr>
        </p:nvSpPr>
        <p:spPr/>
        <p:txBody>
          <a:bodyPr>
            <a:normAutofit lnSpcReduction="10000"/>
          </a:bodyPr>
          <a:lstStyle/>
          <a:p>
            <a:r>
              <a:rPr lang="en-US" sz="2800" dirty="0"/>
              <a:t>Three different modes of use: </a:t>
            </a:r>
          </a:p>
          <a:p>
            <a:pPr lvl="1"/>
            <a:r>
              <a:rPr lang="en-US" sz="2400" dirty="0"/>
              <a:t>Remote access client connections </a:t>
            </a:r>
          </a:p>
          <a:p>
            <a:pPr lvl="1"/>
            <a:r>
              <a:rPr lang="en-US" sz="2400" dirty="0"/>
              <a:t>LAN-to-LAN internetworking </a:t>
            </a:r>
          </a:p>
          <a:p>
            <a:pPr lvl="1"/>
            <a:r>
              <a:rPr lang="en-US" sz="2400" dirty="0"/>
              <a:t>Controlled access within an intranet</a:t>
            </a:r>
          </a:p>
          <a:p>
            <a:r>
              <a:rPr lang="en-US" sz="2800" dirty="0"/>
              <a:t>Several different protocols</a:t>
            </a:r>
          </a:p>
          <a:p>
            <a:pPr lvl="1"/>
            <a:r>
              <a:rPr lang="en-US" sz="2400" dirty="0"/>
              <a:t>PPTP – Point-to-point tunneling protocol</a:t>
            </a:r>
          </a:p>
          <a:p>
            <a:pPr lvl="1"/>
            <a:r>
              <a:rPr lang="en-US" sz="2400" dirty="0"/>
              <a:t>L2TP – Layer-2 tunneling protocol </a:t>
            </a:r>
          </a:p>
          <a:p>
            <a:pPr lvl="1"/>
            <a:r>
              <a:rPr lang="en-US" sz="2400" dirty="0"/>
              <a:t>IPsec  (Layer-3:  network layer) </a:t>
            </a:r>
          </a:p>
          <a:p>
            <a:pPr lvl="1"/>
            <a:endParaRPr lang="en-US" sz="2400" dirty="0"/>
          </a:p>
          <a:p>
            <a:pPr lvl="1"/>
            <a:endParaRPr lang="en-US" sz="2400" dirty="0"/>
          </a:p>
        </p:txBody>
      </p:sp>
      <p:sp>
        <p:nvSpPr>
          <p:cNvPr id="11268" name="Right Brace 3"/>
          <p:cNvSpPr>
            <a:spLocks/>
          </p:cNvSpPr>
          <p:nvPr/>
        </p:nvSpPr>
        <p:spPr bwMode="auto">
          <a:xfrm>
            <a:off x="7162800" y="3257550"/>
            <a:ext cx="228600" cy="571500"/>
          </a:xfrm>
          <a:prstGeom prst="rightBrace">
            <a:avLst>
              <a:gd name="adj1" fmla="val 8333"/>
              <a:gd name="adj2" fmla="val 50000"/>
            </a:avLst>
          </a:prstGeom>
          <a:noFill/>
          <a:ln w="19050" algn="ctr">
            <a:solidFill>
              <a:schemeClr val="tx1"/>
            </a:solidFill>
            <a:round/>
            <a:headEnd/>
            <a:tailEnd/>
          </a:ln>
        </p:spPr>
        <p:txBody>
          <a:bodyPr wrap="none"/>
          <a:lstStyle/>
          <a:p>
            <a:endParaRPr lang="en-US"/>
          </a:p>
        </p:txBody>
      </p:sp>
      <p:sp>
        <p:nvSpPr>
          <p:cNvPr id="11269" name="TextBox 4"/>
          <p:cNvSpPr txBox="1">
            <a:spLocks noChangeArrowheads="1"/>
          </p:cNvSpPr>
          <p:nvPr/>
        </p:nvSpPr>
        <p:spPr bwMode="auto">
          <a:xfrm>
            <a:off x="7467600" y="3429000"/>
            <a:ext cx="1129605" cy="369332"/>
          </a:xfrm>
          <a:prstGeom prst="rect">
            <a:avLst/>
          </a:prstGeom>
          <a:noFill/>
          <a:ln w="9525">
            <a:noFill/>
            <a:miter lim="800000"/>
            <a:headEnd/>
            <a:tailEnd/>
          </a:ln>
        </p:spPr>
        <p:txBody>
          <a:bodyPr wrap="none">
            <a:spAutoFit/>
          </a:bodyPr>
          <a:lstStyle/>
          <a:p>
            <a:r>
              <a:rPr lang="en-US" dirty="0"/>
              <a:t>Data layer</a:t>
            </a:r>
          </a:p>
        </p:txBody>
      </p:sp>
    </p:spTree>
    <p:extLst>
      <p:ext uri="{BB962C8B-B14F-4D97-AF65-F5344CB8AC3E}">
        <p14:creationId xmlns:p14="http://schemas.microsoft.com/office/powerpoint/2010/main" val="583367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609600" y="201849"/>
            <a:ext cx="8153400" cy="4916116"/>
          </a:xfrm>
          <a:prstGeom prst="rect">
            <a:avLst/>
          </a:prstGeom>
          <a:solidFill>
            <a:schemeClr val="bg1"/>
          </a:solidFill>
          <a:ln w="12700" cap="flat" cmpd="sng" algn="ctr">
            <a:solidFill>
              <a:schemeClr val="tx1"/>
            </a:solidFill>
            <a:prstDash val="solid"/>
            <a:round/>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Tahoma" pitchFamily="34" charset="0"/>
            </a:endParaRPr>
          </a:p>
        </p:txBody>
      </p:sp>
      <p:pic>
        <p:nvPicPr>
          <p:cNvPr id="3074" name="Picture 2" descr="http://www.checkpoint.com/products/vpn-1_clients/images/vpn-1_sc_connect.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228600"/>
            <a:ext cx="8153400" cy="484998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85800" y="4743450"/>
            <a:ext cx="1725344" cy="338554"/>
          </a:xfrm>
          <a:prstGeom prst="rect">
            <a:avLst/>
          </a:prstGeom>
          <a:noFill/>
        </p:spPr>
        <p:txBody>
          <a:bodyPr wrap="none" rtlCol="0">
            <a:spAutoFit/>
          </a:bodyPr>
          <a:lstStyle/>
          <a:p>
            <a:r>
              <a:rPr lang="en-US" sz="1600" dirty="0"/>
              <a:t>Credit: Checkpoint</a:t>
            </a:r>
          </a:p>
        </p:txBody>
      </p:sp>
    </p:spTree>
    <p:extLst>
      <p:ext uri="{BB962C8B-B14F-4D97-AF65-F5344CB8AC3E}">
        <p14:creationId xmlns:p14="http://schemas.microsoft.com/office/powerpoint/2010/main" val="3751503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normAutofit/>
          </a:bodyPr>
          <a:lstStyle/>
          <a:p>
            <a:pPr eaLnBrk="1" hangingPunct="1"/>
            <a:r>
              <a:rPr lang="en-US" sz="4000"/>
              <a:t>IPSEC</a:t>
            </a:r>
          </a:p>
        </p:txBody>
      </p:sp>
      <p:sp>
        <p:nvSpPr>
          <p:cNvPr id="8195" name="Content Placeholder 2" descr="Rectangle: Click to edit Master text styles&#10;Second level&#10;Third level&#10;Fourth level&#10;Fifth level"/>
          <p:cNvSpPr>
            <a:spLocks noGrp="1"/>
          </p:cNvSpPr>
          <p:nvPr>
            <p:ph idx="1"/>
          </p:nvPr>
        </p:nvSpPr>
        <p:spPr/>
        <p:txBody>
          <a:bodyPr>
            <a:normAutofit/>
          </a:bodyPr>
          <a:lstStyle/>
          <a:p>
            <a:pPr eaLnBrk="1" hangingPunct="1"/>
            <a:r>
              <a:rPr lang="en-US" sz="2800"/>
              <a:t>Security extensions for IPv4 and IPv6</a:t>
            </a:r>
          </a:p>
          <a:p>
            <a:pPr eaLnBrk="1" hangingPunct="1"/>
            <a:r>
              <a:rPr lang="en-US" sz="2800"/>
              <a:t>IP Authentication Header (AH)</a:t>
            </a:r>
          </a:p>
          <a:p>
            <a:pPr lvl="1" eaLnBrk="1" hangingPunct="1"/>
            <a:r>
              <a:rPr lang="en-US" sz="2400"/>
              <a:t>Authentication and integrity of payload and header</a:t>
            </a:r>
          </a:p>
          <a:p>
            <a:pPr eaLnBrk="1" hangingPunct="1"/>
            <a:r>
              <a:rPr lang="pt-BR" sz="2800"/>
              <a:t>IP Encapsulating Security Protocol (ESP)</a:t>
            </a:r>
          </a:p>
          <a:p>
            <a:pPr lvl="1" eaLnBrk="1" hangingPunct="1"/>
            <a:r>
              <a:rPr lang="en-US" sz="2400"/>
              <a:t>Confidentiality of payload</a:t>
            </a:r>
          </a:p>
          <a:p>
            <a:pPr eaLnBrk="1" hangingPunct="1"/>
            <a:r>
              <a:rPr lang="en-US" sz="2800"/>
              <a:t>ESP with optional ICV (integrity check value)</a:t>
            </a:r>
          </a:p>
          <a:p>
            <a:pPr lvl="1" eaLnBrk="1" hangingPunct="1"/>
            <a:r>
              <a:rPr lang="en-US" sz="2400"/>
              <a:t>Confidentiality, authentication and integrity of payload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Line 2"/>
          <p:cNvSpPr>
            <a:spLocks noChangeShapeType="1"/>
          </p:cNvSpPr>
          <p:nvPr/>
        </p:nvSpPr>
        <p:spPr bwMode="auto">
          <a:xfrm flipH="1">
            <a:off x="4800600" y="3714750"/>
            <a:ext cx="152400" cy="400050"/>
          </a:xfrm>
          <a:prstGeom prst="line">
            <a:avLst/>
          </a:prstGeom>
          <a:noFill/>
          <a:ln w="9525">
            <a:solidFill>
              <a:schemeClr val="hlink"/>
            </a:solidFill>
            <a:prstDash val="dash"/>
            <a:round/>
            <a:headEnd type="triangle" w="med" len="med"/>
            <a:tailEnd/>
          </a:ln>
        </p:spPr>
        <p:txBody>
          <a:bodyPr wrap="none" anchor="ctr"/>
          <a:lstStyle/>
          <a:p>
            <a:endParaRPr lang="en-US"/>
          </a:p>
        </p:txBody>
      </p:sp>
      <p:sp>
        <p:nvSpPr>
          <p:cNvPr id="20483" name="Line 3"/>
          <p:cNvSpPr>
            <a:spLocks noChangeShapeType="1"/>
          </p:cNvSpPr>
          <p:nvPr/>
        </p:nvSpPr>
        <p:spPr bwMode="auto">
          <a:xfrm flipH="1" flipV="1">
            <a:off x="3886200" y="1714500"/>
            <a:ext cx="381000" cy="742950"/>
          </a:xfrm>
          <a:prstGeom prst="line">
            <a:avLst/>
          </a:prstGeom>
          <a:noFill/>
          <a:ln w="9525">
            <a:solidFill>
              <a:schemeClr val="hlink"/>
            </a:solidFill>
            <a:prstDash val="dash"/>
            <a:round/>
            <a:headEnd type="triangle" w="med" len="med"/>
            <a:tailEnd/>
          </a:ln>
        </p:spPr>
        <p:txBody>
          <a:bodyPr wrap="none" anchor="ctr"/>
          <a:lstStyle/>
          <a:p>
            <a:endParaRPr lang="en-US"/>
          </a:p>
        </p:txBody>
      </p:sp>
      <p:sp>
        <p:nvSpPr>
          <p:cNvPr id="20484" name="Rectangle 4"/>
          <p:cNvSpPr>
            <a:spLocks noGrp="1" noChangeArrowheads="1"/>
          </p:cNvSpPr>
          <p:nvPr>
            <p:ph type="title"/>
          </p:nvPr>
        </p:nvSpPr>
        <p:spPr/>
        <p:txBody>
          <a:bodyPr/>
          <a:lstStyle/>
          <a:p>
            <a:pPr eaLnBrk="1" hangingPunct="1"/>
            <a:r>
              <a:rPr lang="en-US" dirty="0"/>
              <a:t>Recall packet formats and layers</a:t>
            </a:r>
          </a:p>
        </p:txBody>
      </p:sp>
      <p:sp>
        <p:nvSpPr>
          <p:cNvPr id="20485" name="Rectangle 5"/>
          <p:cNvSpPr>
            <a:spLocks noChangeArrowheads="1"/>
          </p:cNvSpPr>
          <p:nvPr/>
        </p:nvSpPr>
        <p:spPr bwMode="auto">
          <a:xfrm>
            <a:off x="304800" y="1771650"/>
            <a:ext cx="2286000" cy="51435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1800" dirty="0">
                <a:latin typeface="Arial Narrow" pitchFamily="34" charset="0"/>
              </a:rPr>
              <a:t>Application</a:t>
            </a:r>
          </a:p>
        </p:txBody>
      </p:sp>
      <p:sp>
        <p:nvSpPr>
          <p:cNvPr id="20486" name="Rectangle 6"/>
          <p:cNvSpPr>
            <a:spLocks noChangeArrowheads="1"/>
          </p:cNvSpPr>
          <p:nvPr/>
        </p:nvSpPr>
        <p:spPr bwMode="auto">
          <a:xfrm>
            <a:off x="304800" y="2286000"/>
            <a:ext cx="2286000" cy="51435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1800" dirty="0">
                <a:latin typeface="Arial Narrow" pitchFamily="34" charset="0"/>
              </a:rPr>
              <a:t>Transport (TCP, UDP)</a:t>
            </a:r>
          </a:p>
        </p:txBody>
      </p:sp>
      <p:sp>
        <p:nvSpPr>
          <p:cNvPr id="20487" name="Rectangle 7"/>
          <p:cNvSpPr>
            <a:spLocks noChangeArrowheads="1"/>
          </p:cNvSpPr>
          <p:nvPr/>
        </p:nvSpPr>
        <p:spPr bwMode="auto">
          <a:xfrm>
            <a:off x="304800" y="2800350"/>
            <a:ext cx="2286000" cy="51435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1800" dirty="0">
                <a:latin typeface="Arial Narrow" pitchFamily="34" charset="0"/>
              </a:rPr>
              <a:t>Network (IP)</a:t>
            </a:r>
          </a:p>
        </p:txBody>
      </p:sp>
      <p:sp>
        <p:nvSpPr>
          <p:cNvPr id="20488" name="Rectangle 8"/>
          <p:cNvSpPr>
            <a:spLocks noChangeArrowheads="1"/>
          </p:cNvSpPr>
          <p:nvPr/>
        </p:nvSpPr>
        <p:spPr bwMode="auto">
          <a:xfrm>
            <a:off x="304800" y="3314700"/>
            <a:ext cx="2286000" cy="51435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1800" dirty="0">
                <a:latin typeface="Arial Narrow" pitchFamily="34" charset="0"/>
              </a:rPr>
              <a:t>Link Layer</a:t>
            </a:r>
          </a:p>
        </p:txBody>
      </p:sp>
      <p:sp>
        <p:nvSpPr>
          <p:cNvPr id="20489" name="Rectangle 9"/>
          <p:cNvSpPr>
            <a:spLocks noChangeArrowheads="1"/>
          </p:cNvSpPr>
          <p:nvPr/>
        </p:nvSpPr>
        <p:spPr bwMode="auto">
          <a:xfrm>
            <a:off x="4800600" y="1771650"/>
            <a:ext cx="2971800" cy="2286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1800">
                <a:latin typeface="Arial Narrow" pitchFamily="34" charset="0"/>
              </a:rPr>
              <a:t>Application message - data</a:t>
            </a:r>
          </a:p>
        </p:txBody>
      </p:sp>
      <p:sp>
        <p:nvSpPr>
          <p:cNvPr id="20490" name="Rectangle 10"/>
          <p:cNvSpPr>
            <a:spLocks noChangeArrowheads="1"/>
          </p:cNvSpPr>
          <p:nvPr/>
        </p:nvSpPr>
        <p:spPr bwMode="auto">
          <a:xfrm>
            <a:off x="4114800" y="2457450"/>
            <a:ext cx="457200" cy="228600"/>
          </a:xfrm>
          <a:prstGeom prst="rect">
            <a:avLst/>
          </a:prstGeom>
          <a:solidFill>
            <a:schemeClr val="hlink"/>
          </a:solidFill>
          <a:ln w="9525">
            <a:solidFill>
              <a:schemeClr val="tx1"/>
            </a:solidFill>
            <a:miter lim="800000"/>
            <a:headEnd/>
            <a:tailEnd/>
          </a:ln>
        </p:spPr>
        <p:txBody>
          <a:bodyPr wrap="none" anchor="ctr"/>
          <a:lstStyle/>
          <a:p>
            <a:pPr algn="ctr" eaLnBrk="0" hangingPunct="0"/>
            <a:r>
              <a:rPr lang="en-US" sz="1800">
                <a:solidFill>
                  <a:schemeClr val="bg1"/>
                </a:solidFill>
                <a:latin typeface="Arial Narrow" pitchFamily="34" charset="0"/>
              </a:rPr>
              <a:t>TCP</a:t>
            </a:r>
          </a:p>
        </p:txBody>
      </p:sp>
      <p:sp>
        <p:nvSpPr>
          <p:cNvPr id="20491" name="Rectangle 11"/>
          <p:cNvSpPr>
            <a:spLocks noChangeArrowheads="1"/>
          </p:cNvSpPr>
          <p:nvPr/>
        </p:nvSpPr>
        <p:spPr bwMode="auto">
          <a:xfrm>
            <a:off x="4572000" y="2457450"/>
            <a:ext cx="914400" cy="2286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1800">
                <a:latin typeface="Arial Narrow" pitchFamily="34" charset="0"/>
              </a:rPr>
              <a:t>data</a:t>
            </a:r>
          </a:p>
        </p:txBody>
      </p:sp>
      <p:sp>
        <p:nvSpPr>
          <p:cNvPr id="20492" name="Rectangle 12"/>
          <p:cNvSpPr>
            <a:spLocks noChangeArrowheads="1"/>
          </p:cNvSpPr>
          <p:nvPr/>
        </p:nvSpPr>
        <p:spPr bwMode="auto">
          <a:xfrm>
            <a:off x="5791200" y="2457450"/>
            <a:ext cx="457200" cy="228600"/>
          </a:xfrm>
          <a:prstGeom prst="rect">
            <a:avLst/>
          </a:prstGeom>
          <a:solidFill>
            <a:schemeClr val="hlink"/>
          </a:solidFill>
          <a:ln w="9525">
            <a:solidFill>
              <a:schemeClr val="tx1"/>
            </a:solidFill>
            <a:miter lim="800000"/>
            <a:headEnd/>
            <a:tailEnd/>
          </a:ln>
        </p:spPr>
        <p:txBody>
          <a:bodyPr wrap="none" anchor="ctr"/>
          <a:lstStyle/>
          <a:p>
            <a:pPr algn="ctr" eaLnBrk="0" hangingPunct="0"/>
            <a:r>
              <a:rPr lang="en-US" sz="1800">
                <a:solidFill>
                  <a:schemeClr val="bg1"/>
                </a:solidFill>
                <a:latin typeface="Arial Narrow" pitchFamily="34" charset="0"/>
              </a:rPr>
              <a:t>TCP</a:t>
            </a:r>
          </a:p>
        </p:txBody>
      </p:sp>
      <p:sp>
        <p:nvSpPr>
          <p:cNvPr id="20493" name="Rectangle 13"/>
          <p:cNvSpPr>
            <a:spLocks noChangeArrowheads="1"/>
          </p:cNvSpPr>
          <p:nvPr/>
        </p:nvSpPr>
        <p:spPr bwMode="auto">
          <a:xfrm>
            <a:off x="6248400" y="2457450"/>
            <a:ext cx="914400" cy="2286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1800">
                <a:latin typeface="Arial Narrow" pitchFamily="34" charset="0"/>
              </a:rPr>
              <a:t>data</a:t>
            </a:r>
          </a:p>
        </p:txBody>
      </p:sp>
      <p:sp>
        <p:nvSpPr>
          <p:cNvPr id="20494" name="Rectangle 14"/>
          <p:cNvSpPr>
            <a:spLocks noChangeArrowheads="1"/>
          </p:cNvSpPr>
          <p:nvPr/>
        </p:nvSpPr>
        <p:spPr bwMode="auto">
          <a:xfrm>
            <a:off x="7391400" y="2457450"/>
            <a:ext cx="457200" cy="228600"/>
          </a:xfrm>
          <a:prstGeom prst="rect">
            <a:avLst/>
          </a:prstGeom>
          <a:solidFill>
            <a:schemeClr val="hlink"/>
          </a:solidFill>
          <a:ln w="9525">
            <a:solidFill>
              <a:schemeClr val="tx1"/>
            </a:solidFill>
            <a:miter lim="800000"/>
            <a:headEnd/>
            <a:tailEnd/>
          </a:ln>
        </p:spPr>
        <p:txBody>
          <a:bodyPr wrap="none" anchor="ctr"/>
          <a:lstStyle/>
          <a:p>
            <a:pPr algn="ctr" eaLnBrk="0" hangingPunct="0">
              <a:spcBef>
                <a:spcPct val="20000"/>
              </a:spcBef>
              <a:buClr>
                <a:schemeClr val="accent2"/>
              </a:buClr>
            </a:pPr>
            <a:r>
              <a:rPr lang="en-US" sz="1800">
                <a:solidFill>
                  <a:schemeClr val="bg1"/>
                </a:solidFill>
                <a:latin typeface="Arial Narrow" pitchFamily="34" charset="0"/>
              </a:rPr>
              <a:t>TCP</a:t>
            </a:r>
          </a:p>
        </p:txBody>
      </p:sp>
      <p:sp>
        <p:nvSpPr>
          <p:cNvPr id="20495" name="Rectangle 15"/>
          <p:cNvSpPr>
            <a:spLocks noChangeArrowheads="1"/>
          </p:cNvSpPr>
          <p:nvPr/>
        </p:nvSpPr>
        <p:spPr bwMode="auto">
          <a:xfrm>
            <a:off x="7848600" y="2457450"/>
            <a:ext cx="914400" cy="2286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1800">
                <a:latin typeface="Arial Narrow" pitchFamily="34" charset="0"/>
              </a:rPr>
              <a:t>data</a:t>
            </a:r>
          </a:p>
        </p:txBody>
      </p:sp>
      <p:sp>
        <p:nvSpPr>
          <p:cNvPr id="20496" name="Line 16"/>
          <p:cNvSpPr>
            <a:spLocks noChangeShapeType="1"/>
          </p:cNvSpPr>
          <p:nvPr/>
        </p:nvSpPr>
        <p:spPr bwMode="auto">
          <a:xfrm flipH="1">
            <a:off x="4572000" y="2000250"/>
            <a:ext cx="228600" cy="457200"/>
          </a:xfrm>
          <a:prstGeom prst="line">
            <a:avLst/>
          </a:prstGeom>
          <a:noFill/>
          <a:ln w="9525">
            <a:solidFill>
              <a:schemeClr val="tx1"/>
            </a:solidFill>
            <a:round/>
            <a:headEnd/>
            <a:tailEnd type="triangle" w="med" len="med"/>
          </a:ln>
        </p:spPr>
        <p:txBody>
          <a:bodyPr wrap="none" anchor="ctr"/>
          <a:lstStyle/>
          <a:p>
            <a:endParaRPr lang="en-US"/>
          </a:p>
        </p:txBody>
      </p:sp>
      <p:sp>
        <p:nvSpPr>
          <p:cNvPr id="20497" name="Line 17"/>
          <p:cNvSpPr>
            <a:spLocks noChangeShapeType="1"/>
          </p:cNvSpPr>
          <p:nvPr/>
        </p:nvSpPr>
        <p:spPr bwMode="auto">
          <a:xfrm flipH="1">
            <a:off x="5486400" y="2000250"/>
            <a:ext cx="152400" cy="457200"/>
          </a:xfrm>
          <a:prstGeom prst="line">
            <a:avLst/>
          </a:prstGeom>
          <a:noFill/>
          <a:ln w="9525">
            <a:solidFill>
              <a:schemeClr val="tx1"/>
            </a:solidFill>
            <a:round/>
            <a:headEnd/>
            <a:tailEnd type="triangle" w="med" len="med"/>
          </a:ln>
        </p:spPr>
        <p:txBody>
          <a:bodyPr wrap="none" anchor="ctr"/>
          <a:lstStyle/>
          <a:p>
            <a:endParaRPr lang="en-US"/>
          </a:p>
        </p:txBody>
      </p:sp>
      <p:sp>
        <p:nvSpPr>
          <p:cNvPr id="20498" name="Line 18"/>
          <p:cNvSpPr>
            <a:spLocks noChangeShapeType="1"/>
          </p:cNvSpPr>
          <p:nvPr/>
        </p:nvSpPr>
        <p:spPr bwMode="auto">
          <a:xfrm>
            <a:off x="5638800" y="2000250"/>
            <a:ext cx="609600" cy="457200"/>
          </a:xfrm>
          <a:prstGeom prst="line">
            <a:avLst/>
          </a:prstGeom>
          <a:noFill/>
          <a:ln w="9525">
            <a:solidFill>
              <a:schemeClr val="tx1"/>
            </a:solidFill>
            <a:round/>
            <a:headEnd/>
            <a:tailEnd type="triangle" w="med" len="med"/>
          </a:ln>
        </p:spPr>
        <p:txBody>
          <a:bodyPr wrap="none" anchor="ctr"/>
          <a:lstStyle/>
          <a:p>
            <a:endParaRPr lang="en-US"/>
          </a:p>
        </p:txBody>
      </p:sp>
      <p:sp>
        <p:nvSpPr>
          <p:cNvPr id="20499" name="Line 19"/>
          <p:cNvSpPr>
            <a:spLocks noChangeShapeType="1"/>
          </p:cNvSpPr>
          <p:nvPr/>
        </p:nvSpPr>
        <p:spPr bwMode="auto">
          <a:xfrm>
            <a:off x="6553200" y="2000250"/>
            <a:ext cx="609600" cy="457200"/>
          </a:xfrm>
          <a:prstGeom prst="line">
            <a:avLst/>
          </a:prstGeom>
          <a:noFill/>
          <a:ln w="9525">
            <a:solidFill>
              <a:schemeClr val="tx1"/>
            </a:solidFill>
            <a:round/>
            <a:headEnd/>
            <a:tailEnd type="triangle" w="med" len="med"/>
          </a:ln>
        </p:spPr>
        <p:txBody>
          <a:bodyPr wrap="none" anchor="ctr"/>
          <a:lstStyle/>
          <a:p>
            <a:endParaRPr lang="en-US"/>
          </a:p>
        </p:txBody>
      </p:sp>
      <p:sp>
        <p:nvSpPr>
          <p:cNvPr id="20500" name="Line 20"/>
          <p:cNvSpPr>
            <a:spLocks noChangeShapeType="1"/>
          </p:cNvSpPr>
          <p:nvPr/>
        </p:nvSpPr>
        <p:spPr bwMode="auto">
          <a:xfrm>
            <a:off x="6629400" y="2000250"/>
            <a:ext cx="1143000" cy="457200"/>
          </a:xfrm>
          <a:prstGeom prst="line">
            <a:avLst/>
          </a:prstGeom>
          <a:noFill/>
          <a:ln w="9525">
            <a:solidFill>
              <a:schemeClr val="tx1"/>
            </a:solidFill>
            <a:round/>
            <a:headEnd/>
            <a:tailEnd type="triangle" w="med" len="med"/>
          </a:ln>
        </p:spPr>
        <p:txBody>
          <a:bodyPr wrap="none" anchor="ctr"/>
          <a:lstStyle/>
          <a:p>
            <a:endParaRPr lang="en-US"/>
          </a:p>
        </p:txBody>
      </p:sp>
      <p:sp>
        <p:nvSpPr>
          <p:cNvPr id="20501" name="Line 21"/>
          <p:cNvSpPr>
            <a:spLocks noChangeShapeType="1"/>
          </p:cNvSpPr>
          <p:nvPr/>
        </p:nvSpPr>
        <p:spPr bwMode="auto">
          <a:xfrm>
            <a:off x="7772400" y="2000250"/>
            <a:ext cx="990600" cy="457200"/>
          </a:xfrm>
          <a:prstGeom prst="line">
            <a:avLst/>
          </a:prstGeom>
          <a:noFill/>
          <a:ln w="9525">
            <a:solidFill>
              <a:schemeClr val="tx1"/>
            </a:solidFill>
            <a:round/>
            <a:headEnd/>
            <a:tailEnd type="triangle" w="med" len="med"/>
          </a:ln>
        </p:spPr>
        <p:txBody>
          <a:bodyPr wrap="none" anchor="ctr"/>
          <a:lstStyle/>
          <a:p>
            <a:endParaRPr lang="en-US"/>
          </a:p>
        </p:txBody>
      </p:sp>
      <p:sp>
        <p:nvSpPr>
          <p:cNvPr id="20502" name="Text Box 22"/>
          <p:cNvSpPr txBox="1">
            <a:spLocks noChangeArrowheads="1"/>
          </p:cNvSpPr>
          <p:nvPr/>
        </p:nvSpPr>
        <p:spPr bwMode="auto">
          <a:xfrm>
            <a:off x="3413125" y="1454944"/>
            <a:ext cx="1234569" cy="369332"/>
          </a:xfrm>
          <a:prstGeom prst="rect">
            <a:avLst/>
          </a:prstGeom>
          <a:noFill/>
          <a:ln w="9525">
            <a:noFill/>
            <a:miter lim="800000"/>
            <a:headEnd/>
            <a:tailEnd/>
          </a:ln>
        </p:spPr>
        <p:txBody>
          <a:bodyPr wrap="none">
            <a:spAutoFit/>
          </a:bodyPr>
          <a:lstStyle/>
          <a:p>
            <a:pPr eaLnBrk="0" hangingPunct="0"/>
            <a:r>
              <a:rPr lang="en-US" sz="1800">
                <a:latin typeface="Arial Narrow" pitchFamily="34" charset="0"/>
              </a:rPr>
              <a:t>TCP Header</a:t>
            </a:r>
          </a:p>
        </p:txBody>
      </p:sp>
      <p:sp>
        <p:nvSpPr>
          <p:cNvPr id="20503" name="Rectangle 23"/>
          <p:cNvSpPr>
            <a:spLocks noChangeArrowheads="1"/>
          </p:cNvSpPr>
          <p:nvPr/>
        </p:nvSpPr>
        <p:spPr bwMode="auto">
          <a:xfrm>
            <a:off x="6248400" y="2971800"/>
            <a:ext cx="914400" cy="2286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1800">
                <a:latin typeface="Arial Narrow" pitchFamily="34" charset="0"/>
              </a:rPr>
              <a:t>data</a:t>
            </a:r>
          </a:p>
        </p:txBody>
      </p:sp>
      <p:sp>
        <p:nvSpPr>
          <p:cNvPr id="20504" name="Rectangle 24"/>
          <p:cNvSpPr>
            <a:spLocks noChangeArrowheads="1"/>
          </p:cNvSpPr>
          <p:nvPr/>
        </p:nvSpPr>
        <p:spPr bwMode="auto">
          <a:xfrm>
            <a:off x="5791200" y="2971800"/>
            <a:ext cx="457200" cy="228600"/>
          </a:xfrm>
          <a:prstGeom prst="rect">
            <a:avLst/>
          </a:prstGeom>
          <a:solidFill>
            <a:schemeClr val="hlink"/>
          </a:solidFill>
          <a:ln w="9525">
            <a:solidFill>
              <a:schemeClr val="tx1"/>
            </a:solidFill>
            <a:miter lim="800000"/>
            <a:headEnd/>
            <a:tailEnd/>
          </a:ln>
        </p:spPr>
        <p:txBody>
          <a:bodyPr wrap="none" anchor="ctr"/>
          <a:lstStyle/>
          <a:p>
            <a:pPr algn="ctr" eaLnBrk="0" hangingPunct="0"/>
            <a:r>
              <a:rPr lang="en-US" sz="1800">
                <a:solidFill>
                  <a:schemeClr val="bg1"/>
                </a:solidFill>
                <a:latin typeface="Arial Narrow" pitchFamily="34" charset="0"/>
              </a:rPr>
              <a:t>TCP</a:t>
            </a:r>
          </a:p>
        </p:txBody>
      </p:sp>
      <p:sp>
        <p:nvSpPr>
          <p:cNvPr id="20505" name="Rectangle 25"/>
          <p:cNvSpPr>
            <a:spLocks noChangeArrowheads="1"/>
          </p:cNvSpPr>
          <p:nvPr/>
        </p:nvSpPr>
        <p:spPr bwMode="auto">
          <a:xfrm>
            <a:off x="5334000" y="2971800"/>
            <a:ext cx="457200" cy="228600"/>
          </a:xfrm>
          <a:prstGeom prst="rect">
            <a:avLst/>
          </a:prstGeom>
          <a:solidFill>
            <a:schemeClr val="hlink"/>
          </a:solidFill>
          <a:ln w="9525">
            <a:solidFill>
              <a:schemeClr val="tx1"/>
            </a:solidFill>
            <a:miter lim="800000"/>
            <a:headEnd/>
            <a:tailEnd/>
          </a:ln>
        </p:spPr>
        <p:txBody>
          <a:bodyPr wrap="none" anchor="ctr"/>
          <a:lstStyle/>
          <a:p>
            <a:pPr algn="ctr" eaLnBrk="0" hangingPunct="0"/>
            <a:r>
              <a:rPr lang="en-US" sz="1800">
                <a:solidFill>
                  <a:schemeClr val="bg1"/>
                </a:solidFill>
                <a:latin typeface="Arial Narrow" pitchFamily="34" charset="0"/>
              </a:rPr>
              <a:t>IP</a:t>
            </a:r>
          </a:p>
        </p:txBody>
      </p:sp>
      <p:sp>
        <p:nvSpPr>
          <p:cNvPr id="20506" name="Line 26"/>
          <p:cNvSpPr>
            <a:spLocks noChangeShapeType="1"/>
          </p:cNvSpPr>
          <p:nvPr/>
        </p:nvSpPr>
        <p:spPr bwMode="auto">
          <a:xfrm flipH="1">
            <a:off x="3624264" y="3130153"/>
            <a:ext cx="1709737" cy="870347"/>
          </a:xfrm>
          <a:prstGeom prst="line">
            <a:avLst/>
          </a:prstGeom>
          <a:noFill/>
          <a:ln w="9525">
            <a:solidFill>
              <a:schemeClr val="hlink"/>
            </a:solidFill>
            <a:prstDash val="dash"/>
            <a:round/>
            <a:headEnd type="triangle" w="med" len="med"/>
            <a:tailEnd/>
          </a:ln>
        </p:spPr>
        <p:txBody>
          <a:bodyPr wrap="none" anchor="ctr"/>
          <a:lstStyle/>
          <a:p>
            <a:endParaRPr lang="en-US"/>
          </a:p>
        </p:txBody>
      </p:sp>
      <p:sp>
        <p:nvSpPr>
          <p:cNvPr id="20507" name="Text Box 27"/>
          <p:cNvSpPr txBox="1">
            <a:spLocks noChangeArrowheads="1"/>
          </p:cNvSpPr>
          <p:nvPr/>
        </p:nvSpPr>
        <p:spPr bwMode="auto">
          <a:xfrm>
            <a:off x="2897188" y="4055269"/>
            <a:ext cx="1035796" cy="369332"/>
          </a:xfrm>
          <a:prstGeom prst="rect">
            <a:avLst/>
          </a:prstGeom>
          <a:noFill/>
          <a:ln w="9525">
            <a:noFill/>
            <a:miter lim="800000"/>
            <a:headEnd/>
            <a:tailEnd/>
          </a:ln>
        </p:spPr>
        <p:txBody>
          <a:bodyPr wrap="none">
            <a:spAutoFit/>
          </a:bodyPr>
          <a:lstStyle/>
          <a:p>
            <a:pPr eaLnBrk="0" hangingPunct="0"/>
            <a:r>
              <a:rPr lang="en-US" sz="1800">
                <a:latin typeface="Arial Narrow" pitchFamily="34" charset="0"/>
              </a:rPr>
              <a:t>IP Header</a:t>
            </a:r>
          </a:p>
        </p:txBody>
      </p:sp>
      <p:sp>
        <p:nvSpPr>
          <p:cNvPr id="20508" name="Rectangle 28"/>
          <p:cNvSpPr>
            <a:spLocks noChangeArrowheads="1"/>
          </p:cNvSpPr>
          <p:nvPr/>
        </p:nvSpPr>
        <p:spPr bwMode="auto">
          <a:xfrm>
            <a:off x="6248400" y="3486150"/>
            <a:ext cx="914400" cy="2286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1800">
                <a:latin typeface="Arial Narrow" pitchFamily="34" charset="0"/>
              </a:rPr>
              <a:t>data</a:t>
            </a:r>
          </a:p>
        </p:txBody>
      </p:sp>
      <p:sp>
        <p:nvSpPr>
          <p:cNvPr id="20509" name="Rectangle 29"/>
          <p:cNvSpPr>
            <a:spLocks noChangeArrowheads="1"/>
          </p:cNvSpPr>
          <p:nvPr/>
        </p:nvSpPr>
        <p:spPr bwMode="auto">
          <a:xfrm>
            <a:off x="5791200" y="3486150"/>
            <a:ext cx="457200" cy="228600"/>
          </a:xfrm>
          <a:prstGeom prst="rect">
            <a:avLst/>
          </a:prstGeom>
          <a:solidFill>
            <a:schemeClr val="hlink"/>
          </a:solidFill>
          <a:ln w="9525">
            <a:solidFill>
              <a:schemeClr val="tx1"/>
            </a:solidFill>
            <a:miter lim="800000"/>
            <a:headEnd/>
            <a:tailEnd/>
          </a:ln>
        </p:spPr>
        <p:txBody>
          <a:bodyPr wrap="none" anchor="ctr"/>
          <a:lstStyle/>
          <a:p>
            <a:pPr algn="ctr" eaLnBrk="0" hangingPunct="0"/>
            <a:r>
              <a:rPr lang="en-US" sz="1800">
                <a:solidFill>
                  <a:schemeClr val="bg1"/>
                </a:solidFill>
                <a:latin typeface="Arial Narrow" pitchFamily="34" charset="0"/>
              </a:rPr>
              <a:t>TCP</a:t>
            </a:r>
          </a:p>
        </p:txBody>
      </p:sp>
      <p:sp>
        <p:nvSpPr>
          <p:cNvPr id="20510" name="Rectangle 30"/>
          <p:cNvSpPr>
            <a:spLocks noChangeArrowheads="1"/>
          </p:cNvSpPr>
          <p:nvPr/>
        </p:nvSpPr>
        <p:spPr bwMode="auto">
          <a:xfrm>
            <a:off x="5334000" y="3486150"/>
            <a:ext cx="457200" cy="228600"/>
          </a:xfrm>
          <a:prstGeom prst="rect">
            <a:avLst/>
          </a:prstGeom>
          <a:solidFill>
            <a:schemeClr val="hlink"/>
          </a:solidFill>
          <a:ln w="9525">
            <a:solidFill>
              <a:schemeClr val="tx1"/>
            </a:solidFill>
            <a:miter lim="800000"/>
            <a:headEnd/>
            <a:tailEnd/>
          </a:ln>
        </p:spPr>
        <p:txBody>
          <a:bodyPr wrap="none" anchor="ctr"/>
          <a:lstStyle/>
          <a:p>
            <a:pPr algn="ctr" eaLnBrk="0" hangingPunct="0"/>
            <a:r>
              <a:rPr lang="en-US" sz="1800">
                <a:solidFill>
                  <a:schemeClr val="bg1"/>
                </a:solidFill>
                <a:latin typeface="Arial Narrow" pitchFamily="34" charset="0"/>
              </a:rPr>
              <a:t>IP</a:t>
            </a:r>
          </a:p>
        </p:txBody>
      </p:sp>
      <p:sp>
        <p:nvSpPr>
          <p:cNvPr id="20511" name="Rectangle 31"/>
          <p:cNvSpPr>
            <a:spLocks noChangeArrowheads="1"/>
          </p:cNvSpPr>
          <p:nvPr/>
        </p:nvSpPr>
        <p:spPr bwMode="auto">
          <a:xfrm>
            <a:off x="4876800" y="3486150"/>
            <a:ext cx="457200" cy="228600"/>
          </a:xfrm>
          <a:prstGeom prst="rect">
            <a:avLst/>
          </a:prstGeom>
          <a:solidFill>
            <a:schemeClr val="hlink"/>
          </a:solidFill>
          <a:ln w="9525">
            <a:solidFill>
              <a:schemeClr val="tx1"/>
            </a:solidFill>
            <a:miter lim="800000"/>
            <a:headEnd/>
            <a:tailEnd/>
          </a:ln>
        </p:spPr>
        <p:txBody>
          <a:bodyPr wrap="none" anchor="ctr"/>
          <a:lstStyle/>
          <a:p>
            <a:pPr algn="ctr" eaLnBrk="0" hangingPunct="0"/>
            <a:r>
              <a:rPr lang="en-US" sz="1800">
                <a:solidFill>
                  <a:schemeClr val="bg1"/>
                </a:solidFill>
                <a:latin typeface="Arial Narrow" pitchFamily="34" charset="0"/>
              </a:rPr>
              <a:t>ETH</a:t>
            </a:r>
          </a:p>
        </p:txBody>
      </p:sp>
      <p:sp>
        <p:nvSpPr>
          <p:cNvPr id="20512" name="Rectangle 32"/>
          <p:cNvSpPr>
            <a:spLocks noChangeArrowheads="1"/>
          </p:cNvSpPr>
          <p:nvPr/>
        </p:nvSpPr>
        <p:spPr bwMode="auto">
          <a:xfrm>
            <a:off x="7162800" y="3486150"/>
            <a:ext cx="457200" cy="228600"/>
          </a:xfrm>
          <a:prstGeom prst="rect">
            <a:avLst/>
          </a:prstGeom>
          <a:solidFill>
            <a:schemeClr val="hlink"/>
          </a:solidFill>
          <a:ln w="9525">
            <a:solidFill>
              <a:schemeClr val="tx1"/>
            </a:solidFill>
            <a:miter lim="800000"/>
            <a:headEnd/>
            <a:tailEnd/>
          </a:ln>
        </p:spPr>
        <p:txBody>
          <a:bodyPr wrap="none" anchor="ctr"/>
          <a:lstStyle/>
          <a:p>
            <a:pPr algn="ctr" eaLnBrk="0" hangingPunct="0"/>
            <a:r>
              <a:rPr lang="en-US" sz="1800">
                <a:solidFill>
                  <a:schemeClr val="bg1"/>
                </a:solidFill>
                <a:latin typeface="Arial Narrow" pitchFamily="34" charset="0"/>
              </a:rPr>
              <a:t>ETF</a:t>
            </a:r>
          </a:p>
        </p:txBody>
      </p:sp>
      <p:sp>
        <p:nvSpPr>
          <p:cNvPr id="20513" name="Text Box 33"/>
          <p:cNvSpPr txBox="1">
            <a:spLocks noChangeArrowheads="1"/>
          </p:cNvSpPr>
          <p:nvPr/>
        </p:nvSpPr>
        <p:spPr bwMode="auto">
          <a:xfrm>
            <a:off x="4495801" y="4055269"/>
            <a:ext cx="1428596" cy="646331"/>
          </a:xfrm>
          <a:prstGeom prst="rect">
            <a:avLst/>
          </a:prstGeom>
          <a:noFill/>
          <a:ln w="9525">
            <a:noFill/>
            <a:miter lim="800000"/>
            <a:headEnd/>
            <a:tailEnd/>
          </a:ln>
        </p:spPr>
        <p:txBody>
          <a:bodyPr wrap="none">
            <a:spAutoFit/>
          </a:bodyPr>
          <a:lstStyle/>
          <a:p>
            <a:pPr eaLnBrk="0" hangingPunct="0"/>
            <a:r>
              <a:rPr lang="en-US" sz="1800">
                <a:latin typeface="Arial Narrow" pitchFamily="34" charset="0"/>
              </a:rPr>
              <a:t>Link (Ethernet)</a:t>
            </a:r>
          </a:p>
          <a:p>
            <a:pPr eaLnBrk="0" hangingPunct="0"/>
            <a:r>
              <a:rPr lang="en-US" sz="1800">
                <a:latin typeface="Arial Narrow" pitchFamily="34" charset="0"/>
              </a:rPr>
              <a:t>      Header</a:t>
            </a:r>
          </a:p>
        </p:txBody>
      </p:sp>
      <p:sp>
        <p:nvSpPr>
          <p:cNvPr id="20514" name="Text Box 34"/>
          <p:cNvSpPr txBox="1">
            <a:spLocks noChangeArrowheads="1"/>
          </p:cNvSpPr>
          <p:nvPr/>
        </p:nvSpPr>
        <p:spPr bwMode="auto">
          <a:xfrm>
            <a:off x="6858001" y="4055269"/>
            <a:ext cx="1428596" cy="646331"/>
          </a:xfrm>
          <a:prstGeom prst="rect">
            <a:avLst/>
          </a:prstGeom>
          <a:noFill/>
          <a:ln w="9525">
            <a:noFill/>
            <a:miter lim="800000"/>
            <a:headEnd/>
            <a:tailEnd/>
          </a:ln>
        </p:spPr>
        <p:txBody>
          <a:bodyPr wrap="none">
            <a:spAutoFit/>
          </a:bodyPr>
          <a:lstStyle/>
          <a:p>
            <a:pPr eaLnBrk="0" hangingPunct="0"/>
            <a:r>
              <a:rPr lang="en-US" sz="1800">
                <a:latin typeface="Arial Narrow" pitchFamily="34" charset="0"/>
              </a:rPr>
              <a:t>Link (Ethernet)</a:t>
            </a:r>
          </a:p>
          <a:p>
            <a:pPr eaLnBrk="0" hangingPunct="0"/>
            <a:r>
              <a:rPr lang="en-US" sz="1800">
                <a:latin typeface="Arial Narrow" pitchFamily="34" charset="0"/>
              </a:rPr>
              <a:t>      Trailer</a:t>
            </a:r>
          </a:p>
        </p:txBody>
      </p:sp>
      <p:sp>
        <p:nvSpPr>
          <p:cNvPr id="20515" name="Line 35"/>
          <p:cNvSpPr>
            <a:spLocks noChangeShapeType="1"/>
          </p:cNvSpPr>
          <p:nvPr/>
        </p:nvSpPr>
        <p:spPr bwMode="auto">
          <a:xfrm>
            <a:off x="7391400" y="3714750"/>
            <a:ext cx="152400" cy="340519"/>
          </a:xfrm>
          <a:prstGeom prst="line">
            <a:avLst/>
          </a:prstGeom>
          <a:noFill/>
          <a:ln w="9525">
            <a:solidFill>
              <a:schemeClr val="hlink"/>
            </a:solidFill>
            <a:prstDash val="dash"/>
            <a:round/>
            <a:headEnd type="triangle" w="med" len="med"/>
            <a:tailEnd/>
          </a:ln>
        </p:spPr>
        <p:txBody>
          <a:bodyPr wrap="none" anchor="ctr"/>
          <a:lstStyle/>
          <a:p>
            <a:endParaRPr lang="en-US"/>
          </a:p>
        </p:txBody>
      </p:sp>
      <p:sp>
        <p:nvSpPr>
          <p:cNvPr id="20516" name="Line 36"/>
          <p:cNvSpPr>
            <a:spLocks noChangeShapeType="1"/>
          </p:cNvSpPr>
          <p:nvPr/>
        </p:nvSpPr>
        <p:spPr bwMode="auto">
          <a:xfrm>
            <a:off x="5791200" y="3143250"/>
            <a:ext cx="0" cy="342900"/>
          </a:xfrm>
          <a:prstGeom prst="line">
            <a:avLst/>
          </a:prstGeom>
          <a:noFill/>
          <a:ln w="9525">
            <a:solidFill>
              <a:schemeClr val="tx1"/>
            </a:solidFill>
            <a:round/>
            <a:headEnd/>
            <a:tailEnd type="triangle" w="med" len="med"/>
          </a:ln>
        </p:spPr>
        <p:txBody>
          <a:bodyPr wrap="none" anchor="ctr"/>
          <a:lstStyle/>
          <a:p>
            <a:endParaRPr lang="en-US"/>
          </a:p>
        </p:txBody>
      </p:sp>
      <p:sp>
        <p:nvSpPr>
          <p:cNvPr id="20517" name="Line 37"/>
          <p:cNvSpPr>
            <a:spLocks noChangeShapeType="1"/>
          </p:cNvSpPr>
          <p:nvPr/>
        </p:nvSpPr>
        <p:spPr bwMode="auto">
          <a:xfrm>
            <a:off x="7162800" y="3143250"/>
            <a:ext cx="0" cy="342900"/>
          </a:xfrm>
          <a:prstGeom prst="line">
            <a:avLst/>
          </a:prstGeom>
          <a:noFill/>
          <a:ln w="9525">
            <a:solidFill>
              <a:schemeClr val="tx1"/>
            </a:solidFill>
            <a:round/>
            <a:headEnd/>
            <a:tailEnd type="triangle" w="med" len="med"/>
          </a:ln>
        </p:spPr>
        <p:txBody>
          <a:bodyPr wrap="none" anchor="ctr"/>
          <a:lstStyle/>
          <a:p>
            <a:endParaRPr lang="en-US"/>
          </a:p>
        </p:txBody>
      </p:sp>
      <p:sp>
        <p:nvSpPr>
          <p:cNvPr id="20518" name="Line 38"/>
          <p:cNvSpPr>
            <a:spLocks noChangeShapeType="1"/>
          </p:cNvSpPr>
          <p:nvPr/>
        </p:nvSpPr>
        <p:spPr bwMode="auto">
          <a:xfrm>
            <a:off x="5791200" y="2686050"/>
            <a:ext cx="0" cy="285750"/>
          </a:xfrm>
          <a:prstGeom prst="line">
            <a:avLst/>
          </a:prstGeom>
          <a:noFill/>
          <a:ln w="9525">
            <a:solidFill>
              <a:schemeClr val="tx1"/>
            </a:solidFill>
            <a:round/>
            <a:headEnd/>
            <a:tailEnd type="triangle" w="med" len="med"/>
          </a:ln>
        </p:spPr>
        <p:txBody>
          <a:bodyPr wrap="none" anchor="ctr"/>
          <a:lstStyle/>
          <a:p>
            <a:endParaRPr lang="en-US"/>
          </a:p>
        </p:txBody>
      </p:sp>
      <p:sp>
        <p:nvSpPr>
          <p:cNvPr id="20519" name="Line 39"/>
          <p:cNvSpPr>
            <a:spLocks noChangeShapeType="1"/>
          </p:cNvSpPr>
          <p:nvPr/>
        </p:nvSpPr>
        <p:spPr bwMode="auto">
          <a:xfrm>
            <a:off x="7162800" y="2686050"/>
            <a:ext cx="0" cy="285750"/>
          </a:xfrm>
          <a:prstGeom prst="line">
            <a:avLst/>
          </a:prstGeom>
          <a:noFill/>
          <a:ln w="9525">
            <a:solidFill>
              <a:schemeClr val="tx1"/>
            </a:solidFill>
            <a:round/>
            <a:headEnd/>
            <a:tailEnd type="triangle" w="med" len="med"/>
          </a:ln>
        </p:spPr>
        <p:txBody>
          <a:bodyPr wrap="none" anchor="ctr"/>
          <a:lstStyle/>
          <a:p>
            <a:endParaRPr lang="en-US"/>
          </a:p>
        </p:txBody>
      </p:sp>
      <p:sp>
        <p:nvSpPr>
          <p:cNvPr id="20520" name="Text Box 40"/>
          <p:cNvSpPr txBox="1">
            <a:spLocks noChangeArrowheads="1"/>
          </p:cNvSpPr>
          <p:nvPr/>
        </p:nvSpPr>
        <p:spPr bwMode="auto">
          <a:xfrm>
            <a:off x="2667001" y="2397919"/>
            <a:ext cx="965329" cy="369332"/>
          </a:xfrm>
          <a:prstGeom prst="rect">
            <a:avLst/>
          </a:prstGeom>
          <a:noFill/>
          <a:ln w="9525">
            <a:noFill/>
            <a:miter lim="800000"/>
            <a:headEnd/>
            <a:tailEnd/>
          </a:ln>
        </p:spPr>
        <p:txBody>
          <a:bodyPr wrap="none">
            <a:spAutoFit/>
          </a:bodyPr>
          <a:lstStyle/>
          <a:p>
            <a:pPr eaLnBrk="0" hangingPunct="0"/>
            <a:r>
              <a:rPr lang="en-US" sz="1800" i="1">
                <a:latin typeface="Arial Narrow" pitchFamily="34" charset="0"/>
              </a:rPr>
              <a:t>segment </a:t>
            </a:r>
          </a:p>
        </p:txBody>
      </p:sp>
      <p:sp>
        <p:nvSpPr>
          <p:cNvPr id="20521" name="Text Box 41"/>
          <p:cNvSpPr txBox="1">
            <a:spLocks noChangeArrowheads="1"/>
          </p:cNvSpPr>
          <p:nvPr/>
        </p:nvSpPr>
        <p:spPr bwMode="auto">
          <a:xfrm>
            <a:off x="2667000" y="2855119"/>
            <a:ext cx="744114" cy="369332"/>
          </a:xfrm>
          <a:prstGeom prst="rect">
            <a:avLst/>
          </a:prstGeom>
          <a:noFill/>
          <a:ln w="9525">
            <a:noFill/>
            <a:miter lim="800000"/>
            <a:headEnd/>
            <a:tailEnd/>
          </a:ln>
        </p:spPr>
        <p:txBody>
          <a:bodyPr wrap="none">
            <a:spAutoFit/>
          </a:bodyPr>
          <a:lstStyle/>
          <a:p>
            <a:pPr eaLnBrk="0" hangingPunct="0"/>
            <a:r>
              <a:rPr lang="en-US" sz="1800" i="1">
                <a:latin typeface="Arial Narrow" pitchFamily="34" charset="0"/>
              </a:rPr>
              <a:t>packet</a:t>
            </a:r>
            <a:endParaRPr lang="en-US" sz="1800">
              <a:latin typeface="Arial Narrow" pitchFamily="34" charset="0"/>
            </a:endParaRPr>
          </a:p>
        </p:txBody>
      </p:sp>
      <p:sp>
        <p:nvSpPr>
          <p:cNvPr id="20522" name="Text Box 42"/>
          <p:cNvSpPr txBox="1">
            <a:spLocks noChangeArrowheads="1"/>
          </p:cNvSpPr>
          <p:nvPr/>
        </p:nvSpPr>
        <p:spPr bwMode="auto">
          <a:xfrm>
            <a:off x="2667001" y="3426619"/>
            <a:ext cx="668773" cy="369332"/>
          </a:xfrm>
          <a:prstGeom prst="rect">
            <a:avLst/>
          </a:prstGeom>
          <a:noFill/>
          <a:ln w="9525">
            <a:noFill/>
            <a:miter lim="800000"/>
            <a:headEnd/>
            <a:tailEnd/>
          </a:ln>
        </p:spPr>
        <p:txBody>
          <a:bodyPr wrap="none">
            <a:spAutoFit/>
          </a:bodyPr>
          <a:lstStyle/>
          <a:p>
            <a:pPr eaLnBrk="0" hangingPunct="0"/>
            <a:r>
              <a:rPr lang="en-US" sz="1800" i="1">
                <a:latin typeface="Arial Narrow" pitchFamily="34" charset="0"/>
              </a:rPr>
              <a:t>frame</a:t>
            </a:r>
          </a:p>
        </p:txBody>
      </p:sp>
      <p:sp>
        <p:nvSpPr>
          <p:cNvPr id="20523" name="Text Box 43"/>
          <p:cNvSpPr txBox="1">
            <a:spLocks noChangeArrowheads="1"/>
          </p:cNvSpPr>
          <p:nvPr/>
        </p:nvSpPr>
        <p:spPr bwMode="auto">
          <a:xfrm>
            <a:off x="2667001" y="1883569"/>
            <a:ext cx="954107" cy="369332"/>
          </a:xfrm>
          <a:prstGeom prst="rect">
            <a:avLst/>
          </a:prstGeom>
          <a:noFill/>
          <a:ln w="9525">
            <a:noFill/>
            <a:miter lim="800000"/>
            <a:headEnd/>
            <a:tailEnd/>
          </a:ln>
        </p:spPr>
        <p:txBody>
          <a:bodyPr wrap="none">
            <a:spAutoFit/>
          </a:bodyPr>
          <a:lstStyle/>
          <a:p>
            <a:pPr eaLnBrk="0" hangingPunct="0"/>
            <a:r>
              <a:rPr lang="en-US" sz="1800" i="1">
                <a:latin typeface="Arial Narrow" pitchFamily="34" charset="0"/>
              </a:rPr>
              <a:t>message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 y="114300"/>
            <a:ext cx="7353231" cy="523220"/>
          </a:xfrm>
          <a:prstGeom prst="rect">
            <a:avLst/>
          </a:prstGeom>
          <a:solidFill>
            <a:schemeClr val="bg1"/>
          </a:solidFill>
        </p:spPr>
        <p:txBody>
          <a:bodyPr wrap="none">
            <a:spAutoFit/>
          </a:bodyPr>
          <a:lstStyle/>
          <a:p>
            <a:pPr>
              <a:defRPr/>
            </a:pPr>
            <a:r>
              <a:rPr lang="en-US" sz="2800" dirty="0">
                <a:solidFill>
                  <a:schemeClr val="tx2"/>
                </a:solidFill>
                <a:latin typeface="+mj-lt"/>
                <a:ea typeface="+mj-ea"/>
                <a:cs typeface="+mj-cs"/>
              </a:rPr>
              <a:t>IPSec Transport Mode: IPSEC instead of IP header</a:t>
            </a:r>
          </a:p>
        </p:txBody>
      </p:sp>
      <p:pic>
        <p:nvPicPr>
          <p:cNvPr id="9219" name="Picture 2" descr="http://www.tcpipguide.com/free/diagrams/ipsectransport.png"/>
          <p:cNvPicPr>
            <a:picLocks noChangeAspect="1" noChangeArrowheads="1"/>
          </p:cNvPicPr>
          <p:nvPr/>
        </p:nvPicPr>
        <p:blipFill>
          <a:blip r:embed="rId2" cstate="print"/>
          <a:srcRect/>
          <a:stretch>
            <a:fillRect/>
          </a:stretch>
        </p:blipFill>
        <p:spPr bwMode="auto">
          <a:xfrm>
            <a:off x="590550" y="571500"/>
            <a:ext cx="8248650" cy="4286250"/>
          </a:xfrm>
          <a:prstGeom prst="rect">
            <a:avLst/>
          </a:prstGeom>
          <a:noFill/>
          <a:ln w="9525">
            <a:noFill/>
            <a:miter lim="800000"/>
            <a:headEnd/>
            <a:tailEnd/>
          </a:ln>
        </p:spPr>
      </p:pic>
      <p:sp>
        <p:nvSpPr>
          <p:cNvPr id="9220" name="TextBox 6"/>
          <p:cNvSpPr txBox="1">
            <a:spLocks noChangeArrowheads="1"/>
          </p:cNvSpPr>
          <p:nvPr/>
        </p:nvSpPr>
        <p:spPr bwMode="auto">
          <a:xfrm>
            <a:off x="3232150" y="4912519"/>
            <a:ext cx="5497531" cy="307777"/>
          </a:xfrm>
          <a:prstGeom prst="rect">
            <a:avLst/>
          </a:prstGeom>
          <a:noFill/>
          <a:ln w="9525">
            <a:noFill/>
            <a:miter lim="800000"/>
            <a:headEnd/>
            <a:tailEnd/>
          </a:ln>
        </p:spPr>
        <p:txBody>
          <a:bodyPr wrap="none">
            <a:spAutoFit/>
          </a:bodyPr>
          <a:lstStyle/>
          <a:p>
            <a:r>
              <a:rPr lang="en-US" sz="1400"/>
              <a:t>http://www.tcpipguide.com/free/t_IPSecModesTransportandTunnel.htm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17361</TotalTime>
  <Words>955</Words>
  <Application>Microsoft Office PowerPoint</Application>
  <PresentationFormat>On-screen Show (16:9)</PresentationFormat>
  <Paragraphs>155</Paragraphs>
  <Slides>12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宋体</vt:lpstr>
      <vt:lpstr>Arial</vt:lpstr>
      <vt:lpstr>Arial Narrow</vt:lpstr>
      <vt:lpstr>Calibri</vt:lpstr>
      <vt:lpstr>Comic Sans MS</vt:lpstr>
      <vt:lpstr>Tahoma</vt:lpstr>
      <vt:lpstr>Times</vt:lpstr>
      <vt:lpstr>Wingdings</vt:lpstr>
      <vt:lpstr>Office Theme</vt:lpstr>
      <vt:lpstr>PowerPoint Presentation</vt:lpstr>
      <vt:lpstr>802.11i Protocol (WPA2)</vt:lpstr>
      <vt:lpstr>PowerPoint Presentation</vt:lpstr>
      <vt:lpstr>Basic Layer 2-3 Security Problems</vt:lpstr>
      <vt:lpstr>Virtual Private Network   (VPN)</vt:lpstr>
      <vt:lpstr>PowerPoint Presentation</vt:lpstr>
      <vt:lpstr>IPSEC</vt:lpstr>
      <vt:lpstr>Recall packet formats and layers</vt:lpstr>
      <vt:lpstr>PowerPoint Presentation</vt:lpstr>
      <vt:lpstr>IPSEC Tunnel Mode</vt:lpstr>
      <vt:lpstr>PowerPoint Presentation</vt:lpstr>
      <vt:lpstr>IKE subprotocol from IPSEC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8: Internet Security</dc:title>
  <dc:creator>cse</dc:creator>
  <cp:lastModifiedBy>Deepak Kumar</cp:lastModifiedBy>
  <cp:revision>51</cp:revision>
  <dcterms:created xsi:type="dcterms:W3CDTF">2016-03-18T05:03:09Z</dcterms:created>
  <dcterms:modified xsi:type="dcterms:W3CDTF">2017-04-25T11:06:07Z</dcterms:modified>
</cp:coreProperties>
</file>