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6" autoAdjust="0"/>
    <p:restoredTop sz="68851" autoAdjust="0"/>
  </p:normalViewPr>
  <p:slideViewPr>
    <p:cSldViewPr>
      <p:cViewPr varScale="1">
        <p:scale>
          <a:sx n="148" d="100"/>
          <a:sy n="148" d="100"/>
        </p:scale>
        <p:origin x="13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4508-1E47-442E-8030-86C3B1C35BB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C5EF-769B-4C2F-874D-22F2D4381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B259F83B-22DD-4A3D-829E-82BFAB318958}" type="slidenum">
              <a:rPr lang="en-US" smtClean="0"/>
              <a:pPr defTabSz="914485"/>
              <a:t>12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8BC19C89-BA04-4508-B315-D63197D1034B}" type="slidenum">
              <a:rPr lang="en-US" smtClean="0"/>
              <a:pPr defTabSz="914485"/>
              <a:t>13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From Zwicky, </a:t>
            </a:r>
            <a:r>
              <a:rPr lang="en-US" i="1"/>
              <a:t>Building Internet Firewalls</a:t>
            </a:r>
            <a:r>
              <a:rPr lang="en-US"/>
              <a:t>, second edition page 456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6EC3-902A-41E6-8AE8-06D7A707184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4400" y="2284810"/>
            <a:ext cx="7772400" cy="11251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Module 8.7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Filtering network traffic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(starting at IP, transport layer …)</a:t>
            </a:r>
          </a:p>
        </p:txBody>
      </p:sp>
    </p:spTree>
    <p:extLst>
      <p:ext uri="{BB962C8B-B14F-4D97-AF65-F5344CB8AC3E}">
        <p14:creationId xmlns:p14="http://schemas.microsoft.com/office/powerpoint/2010/main" val="306160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Filtering Example: Outbound SMTP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35882"/>
            <a:ext cx="5734050" cy="295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38201" y="4343400"/>
            <a:ext cx="620567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hlink"/>
                </a:solidFill>
              </a:rPr>
              <a:t>Known low port out, arbitrary high port in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hlink"/>
                </a:solidFill>
              </a:rPr>
              <a:t>If firewall blocks incoming port 1357 traffic then connection fails</a:t>
            </a:r>
          </a:p>
        </p:txBody>
      </p:sp>
    </p:spTree>
    <p:extLst>
      <p:ext uri="{BB962C8B-B14F-4D97-AF65-F5344CB8AC3E}">
        <p14:creationId xmlns:p14="http://schemas.microsoft.com/office/powerpoint/2010/main" val="112898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Stateful or Dynamic Packet Filtering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14451"/>
            <a:ext cx="5581650" cy="339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922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Telnet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3670300" y="2400300"/>
            <a:ext cx="0" cy="211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7404100" y="2400300"/>
            <a:ext cx="0" cy="211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3670300" y="2628900"/>
            <a:ext cx="3733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 rot="-535848">
            <a:off x="4577435" y="2691290"/>
            <a:ext cx="163378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“PORT 1234”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670300" y="3314700"/>
            <a:ext cx="3733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796088" y="2514600"/>
            <a:ext cx="45878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sym typeface="Wingdings 2" pitchFamily="18" charset="2"/>
              </a:rPr>
              <a:t>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975101" y="3200400"/>
            <a:ext cx="45878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sym typeface="Wingdings 2" pitchFamily="18" charset="2"/>
              </a:rPr>
              <a:t>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 rot="523466">
            <a:off x="5188921" y="3390186"/>
            <a:ext cx="91563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“ACK”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946901" y="1426369"/>
            <a:ext cx="974725" cy="631031"/>
            <a:chOff x="582" y="534"/>
            <a:chExt cx="614" cy="530"/>
          </a:xfrm>
        </p:grpSpPr>
        <p:sp>
          <p:nvSpPr>
            <p:cNvPr id="37908" name="Arc 12"/>
            <p:cNvSpPr>
              <a:spLocks/>
            </p:cNvSpPr>
            <p:nvPr/>
          </p:nvSpPr>
          <p:spPr bwMode="auto">
            <a:xfrm>
              <a:off x="1059" y="918"/>
              <a:ext cx="118" cy="80"/>
            </a:xfrm>
            <a:custGeom>
              <a:avLst/>
              <a:gdLst>
                <a:gd name="T0" fmla="*/ 0 w 38176"/>
                <a:gd name="T1" fmla="*/ 0 h 34923"/>
                <a:gd name="T2" fmla="*/ 0 w 38176"/>
                <a:gd name="T3" fmla="*/ 0 h 34923"/>
                <a:gd name="T4" fmla="*/ 0 w 38176"/>
                <a:gd name="T5" fmla="*/ 0 h 34923"/>
                <a:gd name="T6" fmla="*/ 0 60000 65536"/>
                <a:gd name="T7" fmla="*/ 0 60000 65536"/>
                <a:gd name="T8" fmla="*/ 0 60000 65536"/>
                <a:gd name="T9" fmla="*/ 0 w 38176"/>
                <a:gd name="T10" fmla="*/ 0 h 34923"/>
                <a:gd name="T11" fmla="*/ 38176 w 38176"/>
                <a:gd name="T12" fmla="*/ 34923 h 349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6" h="34923" fill="none" extrusionOk="0">
                  <a:moveTo>
                    <a:pt x="-1" y="7750"/>
                  </a:moveTo>
                  <a:cubicBezTo>
                    <a:pt x="4103" y="2838"/>
                    <a:pt x="10175" y="-1"/>
                    <a:pt x="16576" y="0"/>
                  </a:cubicBezTo>
                  <a:cubicBezTo>
                    <a:pt x="28505" y="0"/>
                    <a:pt x="38176" y="9670"/>
                    <a:pt x="38176" y="21600"/>
                  </a:cubicBezTo>
                  <a:cubicBezTo>
                    <a:pt x="38176" y="26430"/>
                    <a:pt x="36557" y="31120"/>
                    <a:pt x="33577" y="34922"/>
                  </a:cubicBezTo>
                </a:path>
                <a:path w="38176" h="34923" stroke="0" extrusionOk="0">
                  <a:moveTo>
                    <a:pt x="-1" y="7750"/>
                  </a:moveTo>
                  <a:cubicBezTo>
                    <a:pt x="4103" y="2838"/>
                    <a:pt x="10175" y="-1"/>
                    <a:pt x="16576" y="0"/>
                  </a:cubicBezTo>
                  <a:cubicBezTo>
                    <a:pt x="28505" y="0"/>
                    <a:pt x="38176" y="9670"/>
                    <a:pt x="38176" y="21600"/>
                  </a:cubicBezTo>
                  <a:cubicBezTo>
                    <a:pt x="38176" y="26430"/>
                    <a:pt x="36557" y="31120"/>
                    <a:pt x="33577" y="34922"/>
                  </a:cubicBezTo>
                  <a:lnTo>
                    <a:pt x="16576" y="21600"/>
                  </a:lnTo>
                  <a:close/>
                </a:path>
              </a:pathLst>
            </a:custGeom>
            <a:noFill/>
            <a:ln w="20638">
              <a:solidFill>
                <a:srgbClr val="0078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Arc 13"/>
            <p:cNvSpPr>
              <a:spLocks/>
            </p:cNvSpPr>
            <p:nvPr/>
          </p:nvSpPr>
          <p:spPr bwMode="auto">
            <a:xfrm>
              <a:off x="1060" y="919"/>
              <a:ext cx="118" cy="79"/>
            </a:xfrm>
            <a:custGeom>
              <a:avLst/>
              <a:gdLst>
                <a:gd name="T0" fmla="*/ 0 w 38322"/>
                <a:gd name="T1" fmla="*/ 0 h 34803"/>
                <a:gd name="T2" fmla="*/ 0 w 38322"/>
                <a:gd name="T3" fmla="*/ 0 h 34803"/>
                <a:gd name="T4" fmla="*/ 0 w 38322"/>
                <a:gd name="T5" fmla="*/ 0 h 34803"/>
                <a:gd name="T6" fmla="*/ 0 60000 65536"/>
                <a:gd name="T7" fmla="*/ 0 60000 65536"/>
                <a:gd name="T8" fmla="*/ 0 60000 65536"/>
                <a:gd name="T9" fmla="*/ 0 w 38322"/>
                <a:gd name="T10" fmla="*/ 0 h 34803"/>
                <a:gd name="T11" fmla="*/ 38322 w 38322"/>
                <a:gd name="T12" fmla="*/ 34803 h 348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22" h="34803" fill="none" extrusionOk="0">
                  <a:moveTo>
                    <a:pt x="-1" y="7927"/>
                  </a:moveTo>
                  <a:cubicBezTo>
                    <a:pt x="4102" y="2910"/>
                    <a:pt x="10240" y="-1"/>
                    <a:pt x="16722" y="0"/>
                  </a:cubicBezTo>
                  <a:cubicBezTo>
                    <a:pt x="28651" y="0"/>
                    <a:pt x="38322" y="9670"/>
                    <a:pt x="38322" y="21600"/>
                  </a:cubicBezTo>
                  <a:cubicBezTo>
                    <a:pt x="38322" y="26378"/>
                    <a:pt x="36737" y="31021"/>
                    <a:pt x="33817" y="34803"/>
                  </a:cubicBezTo>
                </a:path>
                <a:path w="38322" h="34803" stroke="0" extrusionOk="0">
                  <a:moveTo>
                    <a:pt x="-1" y="7927"/>
                  </a:moveTo>
                  <a:cubicBezTo>
                    <a:pt x="4102" y="2910"/>
                    <a:pt x="10240" y="-1"/>
                    <a:pt x="16722" y="0"/>
                  </a:cubicBezTo>
                  <a:cubicBezTo>
                    <a:pt x="28651" y="0"/>
                    <a:pt x="38322" y="9670"/>
                    <a:pt x="38322" y="21600"/>
                  </a:cubicBezTo>
                  <a:cubicBezTo>
                    <a:pt x="38322" y="26378"/>
                    <a:pt x="36737" y="31021"/>
                    <a:pt x="33817" y="34803"/>
                  </a:cubicBezTo>
                  <a:lnTo>
                    <a:pt x="16722" y="21600"/>
                  </a:lnTo>
                  <a:close/>
                </a:path>
              </a:pathLst>
            </a:custGeom>
            <a:noFill/>
            <a:ln w="952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Freeform 14"/>
            <p:cNvSpPr>
              <a:spLocks/>
            </p:cNvSpPr>
            <p:nvPr/>
          </p:nvSpPr>
          <p:spPr bwMode="auto">
            <a:xfrm>
              <a:off x="661" y="859"/>
              <a:ext cx="455" cy="50"/>
            </a:xfrm>
            <a:custGeom>
              <a:avLst/>
              <a:gdLst>
                <a:gd name="T0" fmla="*/ 0 w 455"/>
                <a:gd name="T1" fmla="*/ 50 h 50"/>
                <a:gd name="T2" fmla="*/ 54 w 455"/>
                <a:gd name="T3" fmla="*/ 0 h 50"/>
                <a:gd name="T4" fmla="*/ 455 w 455"/>
                <a:gd name="T5" fmla="*/ 0 h 50"/>
                <a:gd name="T6" fmla="*/ 402 w 455"/>
                <a:gd name="T7" fmla="*/ 50 h 50"/>
                <a:gd name="T8" fmla="*/ 0 w 455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50"/>
                <a:gd name="T17" fmla="*/ 455 w 455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50">
                  <a:moveTo>
                    <a:pt x="0" y="50"/>
                  </a:moveTo>
                  <a:lnTo>
                    <a:pt x="54" y="0"/>
                  </a:lnTo>
                  <a:lnTo>
                    <a:pt x="455" y="0"/>
                  </a:lnTo>
                  <a:lnTo>
                    <a:pt x="40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15"/>
            <p:cNvSpPr>
              <a:spLocks/>
            </p:cNvSpPr>
            <p:nvPr/>
          </p:nvSpPr>
          <p:spPr bwMode="auto">
            <a:xfrm>
              <a:off x="661" y="859"/>
              <a:ext cx="455" cy="50"/>
            </a:xfrm>
            <a:custGeom>
              <a:avLst/>
              <a:gdLst>
                <a:gd name="T0" fmla="*/ 0 w 455"/>
                <a:gd name="T1" fmla="*/ 50 h 50"/>
                <a:gd name="T2" fmla="*/ 54 w 455"/>
                <a:gd name="T3" fmla="*/ 0 h 50"/>
                <a:gd name="T4" fmla="*/ 455 w 455"/>
                <a:gd name="T5" fmla="*/ 0 h 50"/>
                <a:gd name="T6" fmla="*/ 402 w 455"/>
                <a:gd name="T7" fmla="*/ 50 h 50"/>
                <a:gd name="T8" fmla="*/ 0 w 455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50"/>
                <a:gd name="T17" fmla="*/ 455 w 455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50">
                  <a:moveTo>
                    <a:pt x="0" y="50"/>
                  </a:moveTo>
                  <a:lnTo>
                    <a:pt x="54" y="0"/>
                  </a:lnTo>
                  <a:lnTo>
                    <a:pt x="455" y="0"/>
                  </a:lnTo>
                  <a:lnTo>
                    <a:pt x="40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Rectangle 16"/>
            <p:cNvSpPr>
              <a:spLocks noChangeArrowheads="1"/>
            </p:cNvSpPr>
            <p:nvPr/>
          </p:nvSpPr>
          <p:spPr bwMode="auto">
            <a:xfrm>
              <a:off x="661" y="909"/>
              <a:ext cx="402" cy="7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Rectangle 17"/>
            <p:cNvSpPr>
              <a:spLocks noChangeArrowheads="1"/>
            </p:cNvSpPr>
            <p:nvPr/>
          </p:nvSpPr>
          <p:spPr bwMode="auto">
            <a:xfrm>
              <a:off x="662" y="910"/>
              <a:ext cx="400" cy="74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Freeform 18"/>
            <p:cNvSpPr>
              <a:spLocks/>
            </p:cNvSpPr>
            <p:nvPr/>
          </p:nvSpPr>
          <p:spPr bwMode="auto">
            <a:xfrm>
              <a:off x="1063" y="859"/>
              <a:ext cx="53" cy="126"/>
            </a:xfrm>
            <a:custGeom>
              <a:avLst/>
              <a:gdLst>
                <a:gd name="T0" fmla="*/ 0 w 53"/>
                <a:gd name="T1" fmla="*/ 126 h 126"/>
                <a:gd name="T2" fmla="*/ 53 w 53"/>
                <a:gd name="T3" fmla="*/ 72 h 126"/>
                <a:gd name="T4" fmla="*/ 53 w 53"/>
                <a:gd name="T5" fmla="*/ 0 h 126"/>
                <a:gd name="T6" fmla="*/ 0 w 53"/>
                <a:gd name="T7" fmla="*/ 50 h 126"/>
                <a:gd name="T8" fmla="*/ 0 w 53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26"/>
                <a:gd name="T17" fmla="*/ 53 w 5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26">
                  <a:moveTo>
                    <a:pt x="0" y="126"/>
                  </a:moveTo>
                  <a:lnTo>
                    <a:pt x="53" y="72"/>
                  </a:lnTo>
                  <a:lnTo>
                    <a:pt x="53" y="0"/>
                  </a:lnTo>
                  <a:lnTo>
                    <a:pt x="0" y="5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19"/>
            <p:cNvSpPr>
              <a:spLocks/>
            </p:cNvSpPr>
            <p:nvPr/>
          </p:nvSpPr>
          <p:spPr bwMode="auto">
            <a:xfrm>
              <a:off x="1063" y="859"/>
              <a:ext cx="53" cy="126"/>
            </a:xfrm>
            <a:custGeom>
              <a:avLst/>
              <a:gdLst>
                <a:gd name="T0" fmla="*/ 0 w 53"/>
                <a:gd name="T1" fmla="*/ 126 h 126"/>
                <a:gd name="T2" fmla="*/ 53 w 53"/>
                <a:gd name="T3" fmla="*/ 72 h 126"/>
                <a:gd name="T4" fmla="*/ 53 w 53"/>
                <a:gd name="T5" fmla="*/ 0 h 126"/>
                <a:gd name="T6" fmla="*/ 0 w 53"/>
                <a:gd name="T7" fmla="*/ 50 h 126"/>
                <a:gd name="T8" fmla="*/ 0 w 53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26"/>
                <a:gd name="T17" fmla="*/ 53 w 5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26">
                  <a:moveTo>
                    <a:pt x="0" y="126"/>
                  </a:moveTo>
                  <a:lnTo>
                    <a:pt x="53" y="72"/>
                  </a:lnTo>
                  <a:lnTo>
                    <a:pt x="53" y="0"/>
                  </a:lnTo>
                  <a:lnTo>
                    <a:pt x="0" y="5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Freeform 20"/>
            <p:cNvSpPr>
              <a:spLocks/>
            </p:cNvSpPr>
            <p:nvPr/>
          </p:nvSpPr>
          <p:spPr bwMode="auto">
            <a:xfrm>
              <a:off x="674" y="859"/>
              <a:ext cx="433" cy="41"/>
            </a:xfrm>
            <a:custGeom>
              <a:avLst/>
              <a:gdLst>
                <a:gd name="T0" fmla="*/ 0 w 433"/>
                <a:gd name="T1" fmla="*/ 41 h 41"/>
                <a:gd name="T2" fmla="*/ 41 w 433"/>
                <a:gd name="T3" fmla="*/ 0 h 41"/>
                <a:gd name="T4" fmla="*/ 433 w 433"/>
                <a:gd name="T5" fmla="*/ 0 h 41"/>
                <a:gd name="T6" fmla="*/ 392 w 433"/>
                <a:gd name="T7" fmla="*/ 41 h 41"/>
                <a:gd name="T8" fmla="*/ 0 w 433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41"/>
                <a:gd name="T17" fmla="*/ 433 w 433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41">
                  <a:moveTo>
                    <a:pt x="0" y="41"/>
                  </a:moveTo>
                  <a:lnTo>
                    <a:pt x="41" y="0"/>
                  </a:lnTo>
                  <a:lnTo>
                    <a:pt x="433" y="0"/>
                  </a:lnTo>
                  <a:lnTo>
                    <a:pt x="39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21"/>
            <p:cNvSpPr>
              <a:spLocks/>
            </p:cNvSpPr>
            <p:nvPr/>
          </p:nvSpPr>
          <p:spPr bwMode="auto">
            <a:xfrm>
              <a:off x="674" y="859"/>
              <a:ext cx="433" cy="41"/>
            </a:xfrm>
            <a:custGeom>
              <a:avLst/>
              <a:gdLst>
                <a:gd name="T0" fmla="*/ 0 w 433"/>
                <a:gd name="T1" fmla="*/ 41 h 41"/>
                <a:gd name="T2" fmla="*/ 41 w 433"/>
                <a:gd name="T3" fmla="*/ 0 h 41"/>
                <a:gd name="T4" fmla="*/ 433 w 433"/>
                <a:gd name="T5" fmla="*/ 0 h 41"/>
                <a:gd name="T6" fmla="*/ 392 w 433"/>
                <a:gd name="T7" fmla="*/ 41 h 41"/>
                <a:gd name="T8" fmla="*/ 0 w 433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41"/>
                <a:gd name="T17" fmla="*/ 433 w 433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41">
                  <a:moveTo>
                    <a:pt x="0" y="41"/>
                  </a:moveTo>
                  <a:lnTo>
                    <a:pt x="41" y="0"/>
                  </a:lnTo>
                  <a:lnTo>
                    <a:pt x="433" y="0"/>
                  </a:lnTo>
                  <a:lnTo>
                    <a:pt x="39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Freeform 22"/>
            <p:cNvSpPr>
              <a:spLocks/>
            </p:cNvSpPr>
            <p:nvPr/>
          </p:nvSpPr>
          <p:spPr bwMode="auto">
            <a:xfrm>
              <a:off x="661" y="534"/>
              <a:ext cx="446" cy="41"/>
            </a:xfrm>
            <a:custGeom>
              <a:avLst/>
              <a:gdLst>
                <a:gd name="T0" fmla="*/ 0 w 446"/>
                <a:gd name="T1" fmla="*/ 41 h 41"/>
                <a:gd name="T2" fmla="*/ 45 w 446"/>
                <a:gd name="T3" fmla="*/ 0 h 41"/>
                <a:gd name="T4" fmla="*/ 446 w 446"/>
                <a:gd name="T5" fmla="*/ 0 h 41"/>
                <a:gd name="T6" fmla="*/ 402 w 446"/>
                <a:gd name="T7" fmla="*/ 41 h 41"/>
                <a:gd name="T8" fmla="*/ 0 w 446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"/>
                <a:gd name="T16" fmla="*/ 0 h 41"/>
                <a:gd name="T17" fmla="*/ 446 w 446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" h="41">
                  <a:moveTo>
                    <a:pt x="0" y="41"/>
                  </a:moveTo>
                  <a:lnTo>
                    <a:pt x="45" y="0"/>
                  </a:lnTo>
                  <a:lnTo>
                    <a:pt x="446" y="0"/>
                  </a:lnTo>
                  <a:lnTo>
                    <a:pt x="40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Freeform 23"/>
            <p:cNvSpPr>
              <a:spLocks/>
            </p:cNvSpPr>
            <p:nvPr/>
          </p:nvSpPr>
          <p:spPr bwMode="auto">
            <a:xfrm>
              <a:off x="661" y="534"/>
              <a:ext cx="446" cy="41"/>
            </a:xfrm>
            <a:custGeom>
              <a:avLst/>
              <a:gdLst>
                <a:gd name="T0" fmla="*/ 0 w 446"/>
                <a:gd name="T1" fmla="*/ 41 h 41"/>
                <a:gd name="T2" fmla="*/ 45 w 446"/>
                <a:gd name="T3" fmla="*/ 0 h 41"/>
                <a:gd name="T4" fmla="*/ 446 w 446"/>
                <a:gd name="T5" fmla="*/ 0 h 41"/>
                <a:gd name="T6" fmla="*/ 402 w 446"/>
                <a:gd name="T7" fmla="*/ 41 h 41"/>
                <a:gd name="T8" fmla="*/ 0 w 446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"/>
                <a:gd name="T16" fmla="*/ 0 h 41"/>
                <a:gd name="T17" fmla="*/ 446 w 446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" h="41">
                  <a:moveTo>
                    <a:pt x="0" y="41"/>
                  </a:moveTo>
                  <a:lnTo>
                    <a:pt x="45" y="0"/>
                  </a:lnTo>
                  <a:lnTo>
                    <a:pt x="446" y="0"/>
                  </a:lnTo>
                  <a:lnTo>
                    <a:pt x="40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Rectangle 24"/>
            <p:cNvSpPr>
              <a:spLocks noChangeArrowheads="1"/>
            </p:cNvSpPr>
            <p:nvPr/>
          </p:nvSpPr>
          <p:spPr bwMode="auto">
            <a:xfrm>
              <a:off x="662" y="576"/>
              <a:ext cx="403" cy="317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25"/>
            <p:cNvSpPr>
              <a:spLocks noChangeArrowheads="1"/>
            </p:cNvSpPr>
            <p:nvPr/>
          </p:nvSpPr>
          <p:spPr bwMode="auto">
            <a:xfrm>
              <a:off x="697" y="617"/>
              <a:ext cx="333" cy="24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3C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Freeform 26"/>
            <p:cNvSpPr>
              <a:spLocks/>
            </p:cNvSpPr>
            <p:nvPr/>
          </p:nvSpPr>
          <p:spPr bwMode="auto">
            <a:xfrm>
              <a:off x="1063" y="534"/>
              <a:ext cx="44" cy="356"/>
            </a:xfrm>
            <a:custGeom>
              <a:avLst/>
              <a:gdLst>
                <a:gd name="T0" fmla="*/ 0 w 44"/>
                <a:gd name="T1" fmla="*/ 356 h 356"/>
                <a:gd name="T2" fmla="*/ 44 w 44"/>
                <a:gd name="T3" fmla="*/ 312 h 356"/>
                <a:gd name="T4" fmla="*/ 44 w 44"/>
                <a:gd name="T5" fmla="*/ 0 h 356"/>
                <a:gd name="T6" fmla="*/ 0 w 44"/>
                <a:gd name="T7" fmla="*/ 41 h 356"/>
                <a:gd name="T8" fmla="*/ 0 w 44"/>
                <a:gd name="T9" fmla="*/ 356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6"/>
                <a:gd name="T17" fmla="*/ 44 w 44"/>
                <a:gd name="T18" fmla="*/ 356 h 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6">
                  <a:moveTo>
                    <a:pt x="0" y="356"/>
                  </a:moveTo>
                  <a:lnTo>
                    <a:pt x="44" y="312"/>
                  </a:lnTo>
                  <a:lnTo>
                    <a:pt x="44" y="0"/>
                  </a:lnTo>
                  <a:lnTo>
                    <a:pt x="0" y="41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Freeform 27"/>
            <p:cNvSpPr>
              <a:spLocks/>
            </p:cNvSpPr>
            <p:nvPr/>
          </p:nvSpPr>
          <p:spPr bwMode="auto">
            <a:xfrm>
              <a:off x="1063" y="534"/>
              <a:ext cx="44" cy="356"/>
            </a:xfrm>
            <a:custGeom>
              <a:avLst/>
              <a:gdLst>
                <a:gd name="T0" fmla="*/ 0 w 44"/>
                <a:gd name="T1" fmla="*/ 356 h 356"/>
                <a:gd name="T2" fmla="*/ 44 w 44"/>
                <a:gd name="T3" fmla="*/ 312 h 356"/>
                <a:gd name="T4" fmla="*/ 44 w 44"/>
                <a:gd name="T5" fmla="*/ 0 h 356"/>
                <a:gd name="T6" fmla="*/ 0 w 44"/>
                <a:gd name="T7" fmla="*/ 41 h 356"/>
                <a:gd name="T8" fmla="*/ 0 w 44"/>
                <a:gd name="T9" fmla="*/ 356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6"/>
                <a:gd name="T17" fmla="*/ 44 w 44"/>
                <a:gd name="T18" fmla="*/ 356 h 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6">
                  <a:moveTo>
                    <a:pt x="0" y="356"/>
                  </a:moveTo>
                  <a:lnTo>
                    <a:pt x="44" y="312"/>
                  </a:lnTo>
                  <a:lnTo>
                    <a:pt x="44" y="0"/>
                  </a:lnTo>
                  <a:lnTo>
                    <a:pt x="0" y="41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Freeform 28"/>
            <p:cNvSpPr>
              <a:spLocks/>
            </p:cNvSpPr>
            <p:nvPr/>
          </p:nvSpPr>
          <p:spPr bwMode="auto">
            <a:xfrm>
              <a:off x="582" y="969"/>
              <a:ext cx="500" cy="79"/>
            </a:xfrm>
            <a:custGeom>
              <a:avLst/>
              <a:gdLst>
                <a:gd name="T0" fmla="*/ 0 w 500"/>
                <a:gd name="T1" fmla="*/ 79 h 79"/>
                <a:gd name="T2" fmla="*/ 64 w 500"/>
                <a:gd name="T3" fmla="*/ 0 h 79"/>
                <a:gd name="T4" fmla="*/ 500 w 500"/>
                <a:gd name="T5" fmla="*/ 0 h 79"/>
                <a:gd name="T6" fmla="*/ 437 w 500"/>
                <a:gd name="T7" fmla="*/ 79 h 79"/>
                <a:gd name="T8" fmla="*/ 0 w 500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79"/>
                <a:gd name="T17" fmla="*/ 500 w 50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79">
                  <a:moveTo>
                    <a:pt x="0" y="79"/>
                  </a:moveTo>
                  <a:lnTo>
                    <a:pt x="64" y="0"/>
                  </a:lnTo>
                  <a:lnTo>
                    <a:pt x="500" y="0"/>
                  </a:lnTo>
                  <a:lnTo>
                    <a:pt x="437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Freeform 29"/>
            <p:cNvSpPr>
              <a:spLocks/>
            </p:cNvSpPr>
            <p:nvPr/>
          </p:nvSpPr>
          <p:spPr bwMode="auto">
            <a:xfrm>
              <a:off x="582" y="969"/>
              <a:ext cx="500" cy="79"/>
            </a:xfrm>
            <a:custGeom>
              <a:avLst/>
              <a:gdLst>
                <a:gd name="T0" fmla="*/ 0 w 500"/>
                <a:gd name="T1" fmla="*/ 79 h 79"/>
                <a:gd name="T2" fmla="*/ 64 w 500"/>
                <a:gd name="T3" fmla="*/ 0 h 79"/>
                <a:gd name="T4" fmla="*/ 500 w 500"/>
                <a:gd name="T5" fmla="*/ 0 h 79"/>
                <a:gd name="T6" fmla="*/ 437 w 500"/>
                <a:gd name="T7" fmla="*/ 79 h 79"/>
                <a:gd name="T8" fmla="*/ 0 w 500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79"/>
                <a:gd name="T17" fmla="*/ 500 w 50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79">
                  <a:moveTo>
                    <a:pt x="0" y="79"/>
                  </a:moveTo>
                  <a:lnTo>
                    <a:pt x="64" y="0"/>
                  </a:lnTo>
                  <a:lnTo>
                    <a:pt x="500" y="0"/>
                  </a:lnTo>
                  <a:lnTo>
                    <a:pt x="437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Freeform 30"/>
            <p:cNvSpPr>
              <a:spLocks/>
            </p:cNvSpPr>
            <p:nvPr/>
          </p:nvSpPr>
          <p:spPr bwMode="auto">
            <a:xfrm>
              <a:off x="1019" y="969"/>
              <a:ext cx="63" cy="95"/>
            </a:xfrm>
            <a:custGeom>
              <a:avLst/>
              <a:gdLst>
                <a:gd name="T0" fmla="*/ 0 w 63"/>
                <a:gd name="T1" fmla="*/ 95 h 95"/>
                <a:gd name="T2" fmla="*/ 63 w 63"/>
                <a:gd name="T3" fmla="*/ 29 h 95"/>
                <a:gd name="T4" fmla="*/ 63 w 63"/>
                <a:gd name="T5" fmla="*/ 0 h 95"/>
                <a:gd name="T6" fmla="*/ 0 w 63"/>
                <a:gd name="T7" fmla="*/ 79 h 95"/>
                <a:gd name="T8" fmla="*/ 0 w 63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95"/>
                  </a:moveTo>
                  <a:lnTo>
                    <a:pt x="63" y="29"/>
                  </a:lnTo>
                  <a:lnTo>
                    <a:pt x="63" y="0"/>
                  </a:lnTo>
                  <a:lnTo>
                    <a:pt x="0" y="79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Freeform 31"/>
            <p:cNvSpPr>
              <a:spLocks/>
            </p:cNvSpPr>
            <p:nvPr/>
          </p:nvSpPr>
          <p:spPr bwMode="auto">
            <a:xfrm>
              <a:off x="1019" y="969"/>
              <a:ext cx="63" cy="95"/>
            </a:xfrm>
            <a:custGeom>
              <a:avLst/>
              <a:gdLst>
                <a:gd name="T0" fmla="*/ 0 w 63"/>
                <a:gd name="T1" fmla="*/ 95 h 95"/>
                <a:gd name="T2" fmla="*/ 63 w 63"/>
                <a:gd name="T3" fmla="*/ 29 h 95"/>
                <a:gd name="T4" fmla="*/ 63 w 63"/>
                <a:gd name="T5" fmla="*/ 0 h 95"/>
                <a:gd name="T6" fmla="*/ 0 w 63"/>
                <a:gd name="T7" fmla="*/ 79 h 95"/>
                <a:gd name="T8" fmla="*/ 0 w 63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95"/>
                  </a:moveTo>
                  <a:lnTo>
                    <a:pt x="63" y="29"/>
                  </a:lnTo>
                  <a:lnTo>
                    <a:pt x="63" y="0"/>
                  </a:lnTo>
                  <a:lnTo>
                    <a:pt x="0" y="79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Rectangle 32"/>
            <p:cNvSpPr>
              <a:spLocks noChangeArrowheads="1"/>
            </p:cNvSpPr>
            <p:nvPr/>
          </p:nvSpPr>
          <p:spPr bwMode="auto">
            <a:xfrm>
              <a:off x="582" y="1048"/>
              <a:ext cx="437" cy="1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Rectangle 33"/>
            <p:cNvSpPr>
              <a:spLocks noChangeArrowheads="1"/>
            </p:cNvSpPr>
            <p:nvPr/>
          </p:nvSpPr>
          <p:spPr bwMode="auto">
            <a:xfrm>
              <a:off x="583" y="1049"/>
              <a:ext cx="435" cy="14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Freeform 34"/>
            <p:cNvSpPr>
              <a:spLocks/>
            </p:cNvSpPr>
            <p:nvPr/>
          </p:nvSpPr>
          <p:spPr bwMode="auto">
            <a:xfrm>
              <a:off x="1107" y="991"/>
              <a:ext cx="89" cy="47"/>
            </a:xfrm>
            <a:custGeom>
              <a:avLst/>
              <a:gdLst>
                <a:gd name="T0" fmla="*/ 0 w 89"/>
                <a:gd name="T1" fmla="*/ 47 h 47"/>
                <a:gd name="T2" fmla="*/ 32 w 89"/>
                <a:gd name="T3" fmla="*/ 0 h 47"/>
                <a:gd name="T4" fmla="*/ 89 w 89"/>
                <a:gd name="T5" fmla="*/ 0 h 47"/>
                <a:gd name="T6" fmla="*/ 57 w 89"/>
                <a:gd name="T7" fmla="*/ 47 h 47"/>
                <a:gd name="T8" fmla="*/ 0 w 89"/>
                <a:gd name="T9" fmla="*/ 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7"/>
                <a:gd name="T17" fmla="*/ 89 w 8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7">
                  <a:moveTo>
                    <a:pt x="0" y="47"/>
                  </a:moveTo>
                  <a:lnTo>
                    <a:pt x="32" y="0"/>
                  </a:lnTo>
                  <a:lnTo>
                    <a:pt x="89" y="0"/>
                  </a:lnTo>
                  <a:lnTo>
                    <a:pt x="57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Freeform 35"/>
            <p:cNvSpPr>
              <a:spLocks/>
            </p:cNvSpPr>
            <p:nvPr/>
          </p:nvSpPr>
          <p:spPr bwMode="auto">
            <a:xfrm>
              <a:off x="1107" y="991"/>
              <a:ext cx="89" cy="47"/>
            </a:xfrm>
            <a:custGeom>
              <a:avLst/>
              <a:gdLst>
                <a:gd name="T0" fmla="*/ 0 w 89"/>
                <a:gd name="T1" fmla="*/ 47 h 47"/>
                <a:gd name="T2" fmla="*/ 32 w 89"/>
                <a:gd name="T3" fmla="*/ 0 h 47"/>
                <a:gd name="T4" fmla="*/ 89 w 89"/>
                <a:gd name="T5" fmla="*/ 0 h 47"/>
                <a:gd name="T6" fmla="*/ 57 w 89"/>
                <a:gd name="T7" fmla="*/ 47 h 47"/>
                <a:gd name="T8" fmla="*/ 0 w 89"/>
                <a:gd name="T9" fmla="*/ 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7"/>
                <a:gd name="T17" fmla="*/ 89 w 8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7">
                  <a:moveTo>
                    <a:pt x="0" y="47"/>
                  </a:moveTo>
                  <a:lnTo>
                    <a:pt x="32" y="0"/>
                  </a:lnTo>
                  <a:lnTo>
                    <a:pt x="89" y="0"/>
                  </a:lnTo>
                  <a:lnTo>
                    <a:pt x="57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36"/>
            <p:cNvSpPr>
              <a:spLocks/>
            </p:cNvSpPr>
            <p:nvPr/>
          </p:nvSpPr>
          <p:spPr bwMode="auto">
            <a:xfrm>
              <a:off x="1164" y="991"/>
              <a:ext cx="32" cy="63"/>
            </a:xfrm>
            <a:custGeom>
              <a:avLst/>
              <a:gdLst>
                <a:gd name="T0" fmla="*/ 0 w 32"/>
                <a:gd name="T1" fmla="*/ 63 h 63"/>
                <a:gd name="T2" fmla="*/ 32 w 32"/>
                <a:gd name="T3" fmla="*/ 29 h 63"/>
                <a:gd name="T4" fmla="*/ 32 w 32"/>
                <a:gd name="T5" fmla="*/ 0 h 63"/>
                <a:gd name="T6" fmla="*/ 0 w 32"/>
                <a:gd name="T7" fmla="*/ 47 h 63"/>
                <a:gd name="T8" fmla="*/ 0 w 32"/>
                <a:gd name="T9" fmla="*/ 6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3"/>
                <a:gd name="T17" fmla="*/ 32 w 3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3">
                  <a:moveTo>
                    <a:pt x="0" y="63"/>
                  </a:moveTo>
                  <a:lnTo>
                    <a:pt x="32" y="29"/>
                  </a:lnTo>
                  <a:lnTo>
                    <a:pt x="32" y="0"/>
                  </a:lnTo>
                  <a:lnTo>
                    <a:pt x="0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37"/>
            <p:cNvSpPr>
              <a:spLocks/>
            </p:cNvSpPr>
            <p:nvPr/>
          </p:nvSpPr>
          <p:spPr bwMode="auto">
            <a:xfrm>
              <a:off x="1164" y="991"/>
              <a:ext cx="32" cy="63"/>
            </a:xfrm>
            <a:custGeom>
              <a:avLst/>
              <a:gdLst>
                <a:gd name="T0" fmla="*/ 0 w 32"/>
                <a:gd name="T1" fmla="*/ 63 h 63"/>
                <a:gd name="T2" fmla="*/ 32 w 32"/>
                <a:gd name="T3" fmla="*/ 29 h 63"/>
                <a:gd name="T4" fmla="*/ 32 w 32"/>
                <a:gd name="T5" fmla="*/ 0 h 63"/>
                <a:gd name="T6" fmla="*/ 0 w 32"/>
                <a:gd name="T7" fmla="*/ 47 h 63"/>
                <a:gd name="T8" fmla="*/ 0 w 32"/>
                <a:gd name="T9" fmla="*/ 6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3"/>
                <a:gd name="T17" fmla="*/ 32 w 3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3">
                  <a:moveTo>
                    <a:pt x="0" y="63"/>
                  </a:moveTo>
                  <a:lnTo>
                    <a:pt x="32" y="29"/>
                  </a:lnTo>
                  <a:lnTo>
                    <a:pt x="32" y="0"/>
                  </a:lnTo>
                  <a:lnTo>
                    <a:pt x="0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Rectangle 38"/>
            <p:cNvSpPr>
              <a:spLocks noChangeArrowheads="1"/>
            </p:cNvSpPr>
            <p:nvPr/>
          </p:nvSpPr>
          <p:spPr bwMode="auto">
            <a:xfrm>
              <a:off x="1107" y="1038"/>
              <a:ext cx="57" cy="1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Rectangle 39"/>
            <p:cNvSpPr>
              <a:spLocks noChangeArrowheads="1"/>
            </p:cNvSpPr>
            <p:nvPr/>
          </p:nvSpPr>
          <p:spPr bwMode="auto">
            <a:xfrm>
              <a:off x="1108" y="1039"/>
              <a:ext cx="55" cy="14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0" name="Text Box 40"/>
          <p:cNvSpPr txBox="1">
            <a:spLocks noChangeArrowheads="1"/>
          </p:cNvSpPr>
          <p:nvPr/>
        </p:nvSpPr>
        <p:spPr bwMode="auto">
          <a:xfrm>
            <a:off x="6673850" y="1197769"/>
            <a:ext cx="1552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Telnet Client</a:t>
            </a:r>
          </a:p>
        </p:txBody>
      </p:sp>
      <p:pic>
        <p:nvPicPr>
          <p:cNvPr id="37901" name="Picture 4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5500" y="1428750"/>
            <a:ext cx="5842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902" name="Text Box 42"/>
          <p:cNvSpPr txBox="1">
            <a:spLocks noChangeArrowheads="1"/>
          </p:cNvSpPr>
          <p:nvPr/>
        </p:nvSpPr>
        <p:spPr bwMode="auto">
          <a:xfrm>
            <a:off x="2863850" y="1143000"/>
            <a:ext cx="1629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Telnet Server</a:t>
            </a:r>
          </a:p>
        </p:txBody>
      </p:sp>
      <p:sp>
        <p:nvSpPr>
          <p:cNvPr id="37903" name="Text Box 43"/>
          <p:cNvSpPr txBox="1">
            <a:spLocks noChangeArrowheads="1"/>
          </p:cNvSpPr>
          <p:nvPr/>
        </p:nvSpPr>
        <p:spPr bwMode="auto">
          <a:xfrm>
            <a:off x="3473681" y="196096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 b="1">
              <a:latin typeface="Arial" pitchFamily="34" charset="0"/>
            </a:endParaRPr>
          </a:p>
          <a:p>
            <a:pPr algn="ctr"/>
            <a:r>
              <a:rPr lang="en-US" sz="1600" b="1">
                <a:latin typeface="Arial" pitchFamily="34" charset="0"/>
              </a:rPr>
              <a:t>23</a:t>
            </a:r>
          </a:p>
        </p:txBody>
      </p:sp>
      <p:sp>
        <p:nvSpPr>
          <p:cNvPr id="37904" name="Text Box 44"/>
          <p:cNvSpPr txBox="1">
            <a:spLocks noChangeArrowheads="1"/>
          </p:cNvSpPr>
          <p:nvPr/>
        </p:nvSpPr>
        <p:spPr bwMode="auto">
          <a:xfrm>
            <a:off x="7092950" y="1960960"/>
            <a:ext cx="639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 b="1">
              <a:latin typeface="Arial" pitchFamily="34" charset="0"/>
            </a:endParaRPr>
          </a:p>
          <a:p>
            <a:r>
              <a:rPr lang="en-US" sz="1600" b="1">
                <a:latin typeface="Arial" pitchFamily="34" charset="0"/>
              </a:rPr>
              <a:t>1234</a:t>
            </a:r>
          </a:p>
        </p:txBody>
      </p:sp>
      <p:sp>
        <p:nvSpPr>
          <p:cNvPr id="37905" name="Rectangle 45"/>
          <p:cNvSpPr>
            <a:spLocks noChangeArrowheads="1"/>
          </p:cNvSpPr>
          <p:nvPr/>
        </p:nvSpPr>
        <p:spPr bwMode="auto">
          <a:xfrm>
            <a:off x="544513" y="1970484"/>
            <a:ext cx="26241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sym typeface="Wingdings 2" pitchFamily="18" charset="2"/>
              </a:rPr>
              <a:t> </a:t>
            </a:r>
            <a:r>
              <a:rPr lang="en-US" sz="1600" dirty="0">
                <a:latin typeface="Arial" pitchFamily="34" charset="0"/>
                <a:sym typeface="Wingdings 2" pitchFamily="18" charset="2"/>
              </a:rPr>
              <a:t>Client opens channel to server; tells server its port number.  The ACK bit is not set while establishing the connection but will be set on the remaining packets</a:t>
            </a:r>
            <a:endParaRPr lang="en-US" sz="1600" dirty="0">
              <a:latin typeface="Times New Roman" pitchFamily="18" charset="0"/>
              <a:sym typeface="Wingdings 2" pitchFamily="18" charset="2"/>
            </a:endParaRPr>
          </a:p>
        </p:txBody>
      </p:sp>
      <p:sp>
        <p:nvSpPr>
          <p:cNvPr id="37906" name="Rectangle 46"/>
          <p:cNvSpPr>
            <a:spLocks noChangeArrowheads="1"/>
          </p:cNvSpPr>
          <p:nvPr/>
        </p:nvSpPr>
        <p:spPr bwMode="auto">
          <a:xfrm>
            <a:off x="577850" y="394335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sym typeface="Wingdings 2" pitchFamily="18" charset="2"/>
              </a:rPr>
              <a:t> </a:t>
            </a:r>
            <a:r>
              <a:rPr lang="en-US" sz="1600">
                <a:latin typeface="Arial" pitchFamily="34" charset="0"/>
                <a:sym typeface="Wingdings 2" pitchFamily="18" charset="2"/>
              </a:rPr>
              <a:t>Server acknowledges </a:t>
            </a:r>
          </a:p>
        </p:txBody>
      </p:sp>
      <p:sp>
        <p:nvSpPr>
          <p:cNvPr id="37907" name="Text Box 47"/>
          <p:cNvSpPr txBox="1">
            <a:spLocks noChangeArrowheads="1"/>
          </p:cNvSpPr>
          <p:nvPr/>
        </p:nvSpPr>
        <p:spPr bwMode="auto">
          <a:xfrm>
            <a:off x="593725" y="4652963"/>
            <a:ext cx="6430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hlink"/>
                </a:solidFill>
              </a:rPr>
              <a:t>Stateful filtering can use this pattern to identify legitimate sessions</a:t>
            </a:r>
          </a:p>
        </p:txBody>
      </p:sp>
    </p:spTree>
    <p:extLst>
      <p:ext uri="{BB962C8B-B14F-4D97-AF65-F5344CB8AC3E}">
        <p14:creationId xmlns:p14="http://schemas.microsoft.com/office/powerpoint/2010/main" val="197935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744788" y="2286000"/>
            <a:ext cx="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963988" y="2286000"/>
            <a:ext cx="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7283450" y="2286000"/>
            <a:ext cx="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8502650" y="2286000"/>
            <a:ext cx="1905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3963988" y="2514601"/>
            <a:ext cx="3319462" cy="3845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 rot="-535848">
            <a:off x="4774285" y="2524602"/>
            <a:ext cx="163378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“PORT 5151”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963988" y="3248025"/>
            <a:ext cx="3319462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675438" y="2400300"/>
            <a:ext cx="45878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sym typeface="Wingdings 2" pitchFamily="18" charset="2"/>
              </a:rPr>
              <a:t>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268788" y="3086100"/>
            <a:ext cx="45878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sym typeface="Wingdings 2" pitchFamily="18" charset="2"/>
              </a:rPr>
              <a:t>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 rot="523466">
            <a:off x="5070602" y="3267552"/>
            <a:ext cx="76174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“OK”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2744788" y="3429000"/>
            <a:ext cx="5757862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125788" y="3257550"/>
            <a:ext cx="45878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sym typeface="Wingdings 2" pitchFamily="18" charset="2"/>
              </a:rPr>
              <a:t>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 rot="537755">
            <a:off x="4870040" y="3667602"/>
            <a:ext cx="197566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DATA CHANNEL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744788" y="4343400"/>
            <a:ext cx="575786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7664451" y="4229100"/>
            <a:ext cx="458780" cy="4616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sym typeface="Wingdings 2" pitchFamily="18" charset="2"/>
              </a:rPr>
              <a:t>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 rot="-454225">
            <a:off x="5125611" y="4421267"/>
            <a:ext cx="119782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TCP ACK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9651" y="1257301"/>
            <a:ext cx="974725" cy="631031"/>
            <a:chOff x="582" y="534"/>
            <a:chExt cx="614" cy="530"/>
          </a:xfrm>
        </p:grpSpPr>
        <p:sp>
          <p:nvSpPr>
            <p:cNvPr id="38943" name="Arc 19"/>
            <p:cNvSpPr>
              <a:spLocks/>
            </p:cNvSpPr>
            <p:nvPr/>
          </p:nvSpPr>
          <p:spPr bwMode="auto">
            <a:xfrm>
              <a:off x="1059" y="918"/>
              <a:ext cx="118" cy="80"/>
            </a:xfrm>
            <a:custGeom>
              <a:avLst/>
              <a:gdLst>
                <a:gd name="T0" fmla="*/ 0 w 38176"/>
                <a:gd name="T1" fmla="*/ 0 h 34923"/>
                <a:gd name="T2" fmla="*/ 0 w 38176"/>
                <a:gd name="T3" fmla="*/ 0 h 34923"/>
                <a:gd name="T4" fmla="*/ 0 w 38176"/>
                <a:gd name="T5" fmla="*/ 0 h 34923"/>
                <a:gd name="T6" fmla="*/ 0 60000 65536"/>
                <a:gd name="T7" fmla="*/ 0 60000 65536"/>
                <a:gd name="T8" fmla="*/ 0 60000 65536"/>
                <a:gd name="T9" fmla="*/ 0 w 38176"/>
                <a:gd name="T10" fmla="*/ 0 h 34923"/>
                <a:gd name="T11" fmla="*/ 38176 w 38176"/>
                <a:gd name="T12" fmla="*/ 34923 h 349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6" h="34923" fill="none" extrusionOk="0">
                  <a:moveTo>
                    <a:pt x="-1" y="7750"/>
                  </a:moveTo>
                  <a:cubicBezTo>
                    <a:pt x="4103" y="2838"/>
                    <a:pt x="10175" y="-1"/>
                    <a:pt x="16576" y="0"/>
                  </a:cubicBezTo>
                  <a:cubicBezTo>
                    <a:pt x="28505" y="0"/>
                    <a:pt x="38176" y="9670"/>
                    <a:pt x="38176" y="21600"/>
                  </a:cubicBezTo>
                  <a:cubicBezTo>
                    <a:pt x="38176" y="26430"/>
                    <a:pt x="36557" y="31120"/>
                    <a:pt x="33577" y="34922"/>
                  </a:cubicBezTo>
                </a:path>
                <a:path w="38176" h="34923" stroke="0" extrusionOk="0">
                  <a:moveTo>
                    <a:pt x="-1" y="7750"/>
                  </a:moveTo>
                  <a:cubicBezTo>
                    <a:pt x="4103" y="2838"/>
                    <a:pt x="10175" y="-1"/>
                    <a:pt x="16576" y="0"/>
                  </a:cubicBezTo>
                  <a:cubicBezTo>
                    <a:pt x="28505" y="0"/>
                    <a:pt x="38176" y="9670"/>
                    <a:pt x="38176" y="21600"/>
                  </a:cubicBezTo>
                  <a:cubicBezTo>
                    <a:pt x="38176" y="26430"/>
                    <a:pt x="36557" y="31120"/>
                    <a:pt x="33577" y="34922"/>
                  </a:cubicBezTo>
                  <a:lnTo>
                    <a:pt x="16576" y="21600"/>
                  </a:lnTo>
                  <a:close/>
                </a:path>
              </a:pathLst>
            </a:custGeom>
            <a:noFill/>
            <a:ln w="20638">
              <a:solidFill>
                <a:srgbClr val="0078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Arc 20"/>
            <p:cNvSpPr>
              <a:spLocks/>
            </p:cNvSpPr>
            <p:nvPr/>
          </p:nvSpPr>
          <p:spPr bwMode="auto">
            <a:xfrm>
              <a:off x="1060" y="919"/>
              <a:ext cx="118" cy="79"/>
            </a:xfrm>
            <a:custGeom>
              <a:avLst/>
              <a:gdLst>
                <a:gd name="T0" fmla="*/ 0 w 38322"/>
                <a:gd name="T1" fmla="*/ 0 h 34803"/>
                <a:gd name="T2" fmla="*/ 0 w 38322"/>
                <a:gd name="T3" fmla="*/ 0 h 34803"/>
                <a:gd name="T4" fmla="*/ 0 w 38322"/>
                <a:gd name="T5" fmla="*/ 0 h 34803"/>
                <a:gd name="T6" fmla="*/ 0 60000 65536"/>
                <a:gd name="T7" fmla="*/ 0 60000 65536"/>
                <a:gd name="T8" fmla="*/ 0 60000 65536"/>
                <a:gd name="T9" fmla="*/ 0 w 38322"/>
                <a:gd name="T10" fmla="*/ 0 h 34803"/>
                <a:gd name="T11" fmla="*/ 38322 w 38322"/>
                <a:gd name="T12" fmla="*/ 34803 h 348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22" h="34803" fill="none" extrusionOk="0">
                  <a:moveTo>
                    <a:pt x="-1" y="7927"/>
                  </a:moveTo>
                  <a:cubicBezTo>
                    <a:pt x="4102" y="2910"/>
                    <a:pt x="10240" y="-1"/>
                    <a:pt x="16722" y="0"/>
                  </a:cubicBezTo>
                  <a:cubicBezTo>
                    <a:pt x="28651" y="0"/>
                    <a:pt x="38322" y="9670"/>
                    <a:pt x="38322" y="21600"/>
                  </a:cubicBezTo>
                  <a:cubicBezTo>
                    <a:pt x="38322" y="26378"/>
                    <a:pt x="36737" y="31021"/>
                    <a:pt x="33817" y="34803"/>
                  </a:cubicBezTo>
                </a:path>
                <a:path w="38322" h="34803" stroke="0" extrusionOk="0">
                  <a:moveTo>
                    <a:pt x="-1" y="7927"/>
                  </a:moveTo>
                  <a:cubicBezTo>
                    <a:pt x="4102" y="2910"/>
                    <a:pt x="10240" y="-1"/>
                    <a:pt x="16722" y="0"/>
                  </a:cubicBezTo>
                  <a:cubicBezTo>
                    <a:pt x="28651" y="0"/>
                    <a:pt x="38322" y="9670"/>
                    <a:pt x="38322" y="21600"/>
                  </a:cubicBezTo>
                  <a:cubicBezTo>
                    <a:pt x="38322" y="26378"/>
                    <a:pt x="36737" y="31021"/>
                    <a:pt x="33817" y="34803"/>
                  </a:cubicBezTo>
                  <a:lnTo>
                    <a:pt x="16722" y="21600"/>
                  </a:lnTo>
                  <a:close/>
                </a:path>
              </a:pathLst>
            </a:custGeom>
            <a:noFill/>
            <a:ln w="952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Freeform 21"/>
            <p:cNvSpPr>
              <a:spLocks/>
            </p:cNvSpPr>
            <p:nvPr/>
          </p:nvSpPr>
          <p:spPr bwMode="auto">
            <a:xfrm>
              <a:off x="661" y="859"/>
              <a:ext cx="455" cy="50"/>
            </a:xfrm>
            <a:custGeom>
              <a:avLst/>
              <a:gdLst>
                <a:gd name="T0" fmla="*/ 0 w 455"/>
                <a:gd name="T1" fmla="*/ 50 h 50"/>
                <a:gd name="T2" fmla="*/ 54 w 455"/>
                <a:gd name="T3" fmla="*/ 0 h 50"/>
                <a:gd name="T4" fmla="*/ 455 w 455"/>
                <a:gd name="T5" fmla="*/ 0 h 50"/>
                <a:gd name="T6" fmla="*/ 402 w 455"/>
                <a:gd name="T7" fmla="*/ 50 h 50"/>
                <a:gd name="T8" fmla="*/ 0 w 455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50"/>
                <a:gd name="T17" fmla="*/ 455 w 455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50">
                  <a:moveTo>
                    <a:pt x="0" y="50"/>
                  </a:moveTo>
                  <a:lnTo>
                    <a:pt x="54" y="0"/>
                  </a:lnTo>
                  <a:lnTo>
                    <a:pt x="455" y="0"/>
                  </a:lnTo>
                  <a:lnTo>
                    <a:pt x="40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Freeform 22"/>
            <p:cNvSpPr>
              <a:spLocks/>
            </p:cNvSpPr>
            <p:nvPr/>
          </p:nvSpPr>
          <p:spPr bwMode="auto">
            <a:xfrm>
              <a:off x="661" y="859"/>
              <a:ext cx="455" cy="50"/>
            </a:xfrm>
            <a:custGeom>
              <a:avLst/>
              <a:gdLst>
                <a:gd name="T0" fmla="*/ 0 w 455"/>
                <a:gd name="T1" fmla="*/ 50 h 50"/>
                <a:gd name="T2" fmla="*/ 54 w 455"/>
                <a:gd name="T3" fmla="*/ 0 h 50"/>
                <a:gd name="T4" fmla="*/ 455 w 455"/>
                <a:gd name="T5" fmla="*/ 0 h 50"/>
                <a:gd name="T6" fmla="*/ 402 w 455"/>
                <a:gd name="T7" fmla="*/ 50 h 50"/>
                <a:gd name="T8" fmla="*/ 0 w 455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50"/>
                <a:gd name="T17" fmla="*/ 455 w 455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50">
                  <a:moveTo>
                    <a:pt x="0" y="50"/>
                  </a:moveTo>
                  <a:lnTo>
                    <a:pt x="54" y="0"/>
                  </a:lnTo>
                  <a:lnTo>
                    <a:pt x="455" y="0"/>
                  </a:lnTo>
                  <a:lnTo>
                    <a:pt x="40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Rectangle 23"/>
            <p:cNvSpPr>
              <a:spLocks noChangeArrowheads="1"/>
            </p:cNvSpPr>
            <p:nvPr/>
          </p:nvSpPr>
          <p:spPr bwMode="auto">
            <a:xfrm>
              <a:off x="661" y="909"/>
              <a:ext cx="402" cy="7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Rectangle 24"/>
            <p:cNvSpPr>
              <a:spLocks noChangeArrowheads="1"/>
            </p:cNvSpPr>
            <p:nvPr/>
          </p:nvSpPr>
          <p:spPr bwMode="auto">
            <a:xfrm>
              <a:off x="662" y="910"/>
              <a:ext cx="400" cy="74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Freeform 25"/>
            <p:cNvSpPr>
              <a:spLocks/>
            </p:cNvSpPr>
            <p:nvPr/>
          </p:nvSpPr>
          <p:spPr bwMode="auto">
            <a:xfrm>
              <a:off x="1063" y="859"/>
              <a:ext cx="53" cy="126"/>
            </a:xfrm>
            <a:custGeom>
              <a:avLst/>
              <a:gdLst>
                <a:gd name="T0" fmla="*/ 0 w 53"/>
                <a:gd name="T1" fmla="*/ 126 h 126"/>
                <a:gd name="T2" fmla="*/ 53 w 53"/>
                <a:gd name="T3" fmla="*/ 72 h 126"/>
                <a:gd name="T4" fmla="*/ 53 w 53"/>
                <a:gd name="T5" fmla="*/ 0 h 126"/>
                <a:gd name="T6" fmla="*/ 0 w 53"/>
                <a:gd name="T7" fmla="*/ 50 h 126"/>
                <a:gd name="T8" fmla="*/ 0 w 53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26"/>
                <a:gd name="T17" fmla="*/ 53 w 5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26">
                  <a:moveTo>
                    <a:pt x="0" y="126"/>
                  </a:moveTo>
                  <a:lnTo>
                    <a:pt x="53" y="72"/>
                  </a:lnTo>
                  <a:lnTo>
                    <a:pt x="53" y="0"/>
                  </a:lnTo>
                  <a:lnTo>
                    <a:pt x="0" y="5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Freeform 26"/>
            <p:cNvSpPr>
              <a:spLocks/>
            </p:cNvSpPr>
            <p:nvPr/>
          </p:nvSpPr>
          <p:spPr bwMode="auto">
            <a:xfrm>
              <a:off x="1063" y="859"/>
              <a:ext cx="53" cy="126"/>
            </a:xfrm>
            <a:custGeom>
              <a:avLst/>
              <a:gdLst>
                <a:gd name="T0" fmla="*/ 0 w 53"/>
                <a:gd name="T1" fmla="*/ 126 h 126"/>
                <a:gd name="T2" fmla="*/ 53 w 53"/>
                <a:gd name="T3" fmla="*/ 72 h 126"/>
                <a:gd name="T4" fmla="*/ 53 w 53"/>
                <a:gd name="T5" fmla="*/ 0 h 126"/>
                <a:gd name="T6" fmla="*/ 0 w 53"/>
                <a:gd name="T7" fmla="*/ 50 h 126"/>
                <a:gd name="T8" fmla="*/ 0 w 53"/>
                <a:gd name="T9" fmla="*/ 126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26"/>
                <a:gd name="T17" fmla="*/ 53 w 53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26">
                  <a:moveTo>
                    <a:pt x="0" y="126"/>
                  </a:moveTo>
                  <a:lnTo>
                    <a:pt x="53" y="72"/>
                  </a:lnTo>
                  <a:lnTo>
                    <a:pt x="53" y="0"/>
                  </a:lnTo>
                  <a:lnTo>
                    <a:pt x="0" y="5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Freeform 27"/>
            <p:cNvSpPr>
              <a:spLocks/>
            </p:cNvSpPr>
            <p:nvPr/>
          </p:nvSpPr>
          <p:spPr bwMode="auto">
            <a:xfrm>
              <a:off x="674" y="859"/>
              <a:ext cx="433" cy="41"/>
            </a:xfrm>
            <a:custGeom>
              <a:avLst/>
              <a:gdLst>
                <a:gd name="T0" fmla="*/ 0 w 433"/>
                <a:gd name="T1" fmla="*/ 41 h 41"/>
                <a:gd name="T2" fmla="*/ 41 w 433"/>
                <a:gd name="T3" fmla="*/ 0 h 41"/>
                <a:gd name="T4" fmla="*/ 433 w 433"/>
                <a:gd name="T5" fmla="*/ 0 h 41"/>
                <a:gd name="T6" fmla="*/ 392 w 433"/>
                <a:gd name="T7" fmla="*/ 41 h 41"/>
                <a:gd name="T8" fmla="*/ 0 w 433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41"/>
                <a:gd name="T17" fmla="*/ 433 w 433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41">
                  <a:moveTo>
                    <a:pt x="0" y="41"/>
                  </a:moveTo>
                  <a:lnTo>
                    <a:pt x="41" y="0"/>
                  </a:lnTo>
                  <a:lnTo>
                    <a:pt x="433" y="0"/>
                  </a:lnTo>
                  <a:lnTo>
                    <a:pt x="39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Freeform 28"/>
            <p:cNvSpPr>
              <a:spLocks/>
            </p:cNvSpPr>
            <p:nvPr/>
          </p:nvSpPr>
          <p:spPr bwMode="auto">
            <a:xfrm>
              <a:off x="674" y="859"/>
              <a:ext cx="433" cy="41"/>
            </a:xfrm>
            <a:custGeom>
              <a:avLst/>
              <a:gdLst>
                <a:gd name="T0" fmla="*/ 0 w 433"/>
                <a:gd name="T1" fmla="*/ 41 h 41"/>
                <a:gd name="T2" fmla="*/ 41 w 433"/>
                <a:gd name="T3" fmla="*/ 0 h 41"/>
                <a:gd name="T4" fmla="*/ 433 w 433"/>
                <a:gd name="T5" fmla="*/ 0 h 41"/>
                <a:gd name="T6" fmla="*/ 392 w 433"/>
                <a:gd name="T7" fmla="*/ 41 h 41"/>
                <a:gd name="T8" fmla="*/ 0 w 433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41"/>
                <a:gd name="T17" fmla="*/ 433 w 433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41">
                  <a:moveTo>
                    <a:pt x="0" y="41"/>
                  </a:moveTo>
                  <a:lnTo>
                    <a:pt x="41" y="0"/>
                  </a:lnTo>
                  <a:lnTo>
                    <a:pt x="433" y="0"/>
                  </a:lnTo>
                  <a:lnTo>
                    <a:pt x="39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Freeform 29"/>
            <p:cNvSpPr>
              <a:spLocks/>
            </p:cNvSpPr>
            <p:nvPr/>
          </p:nvSpPr>
          <p:spPr bwMode="auto">
            <a:xfrm>
              <a:off x="661" y="534"/>
              <a:ext cx="446" cy="41"/>
            </a:xfrm>
            <a:custGeom>
              <a:avLst/>
              <a:gdLst>
                <a:gd name="T0" fmla="*/ 0 w 446"/>
                <a:gd name="T1" fmla="*/ 41 h 41"/>
                <a:gd name="T2" fmla="*/ 45 w 446"/>
                <a:gd name="T3" fmla="*/ 0 h 41"/>
                <a:gd name="T4" fmla="*/ 446 w 446"/>
                <a:gd name="T5" fmla="*/ 0 h 41"/>
                <a:gd name="T6" fmla="*/ 402 w 446"/>
                <a:gd name="T7" fmla="*/ 41 h 41"/>
                <a:gd name="T8" fmla="*/ 0 w 446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"/>
                <a:gd name="T16" fmla="*/ 0 h 41"/>
                <a:gd name="T17" fmla="*/ 446 w 446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" h="41">
                  <a:moveTo>
                    <a:pt x="0" y="41"/>
                  </a:moveTo>
                  <a:lnTo>
                    <a:pt x="45" y="0"/>
                  </a:lnTo>
                  <a:lnTo>
                    <a:pt x="446" y="0"/>
                  </a:lnTo>
                  <a:lnTo>
                    <a:pt x="40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30"/>
            <p:cNvSpPr>
              <a:spLocks/>
            </p:cNvSpPr>
            <p:nvPr/>
          </p:nvSpPr>
          <p:spPr bwMode="auto">
            <a:xfrm>
              <a:off x="661" y="534"/>
              <a:ext cx="446" cy="41"/>
            </a:xfrm>
            <a:custGeom>
              <a:avLst/>
              <a:gdLst>
                <a:gd name="T0" fmla="*/ 0 w 446"/>
                <a:gd name="T1" fmla="*/ 41 h 41"/>
                <a:gd name="T2" fmla="*/ 45 w 446"/>
                <a:gd name="T3" fmla="*/ 0 h 41"/>
                <a:gd name="T4" fmla="*/ 446 w 446"/>
                <a:gd name="T5" fmla="*/ 0 h 41"/>
                <a:gd name="T6" fmla="*/ 402 w 446"/>
                <a:gd name="T7" fmla="*/ 41 h 41"/>
                <a:gd name="T8" fmla="*/ 0 w 446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"/>
                <a:gd name="T16" fmla="*/ 0 h 41"/>
                <a:gd name="T17" fmla="*/ 446 w 446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" h="41">
                  <a:moveTo>
                    <a:pt x="0" y="41"/>
                  </a:moveTo>
                  <a:lnTo>
                    <a:pt x="45" y="0"/>
                  </a:lnTo>
                  <a:lnTo>
                    <a:pt x="446" y="0"/>
                  </a:lnTo>
                  <a:lnTo>
                    <a:pt x="40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Rectangle 31"/>
            <p:cNvSpPr>
              <a:spLocks noChangeArrowheads="1"/>
            </p:cNvSpPr>
            <p:nvPr/>
          </p:nvSpPr>
          <p:spPr bwMode="auto">
            <a:xfrm>
              <a:off x="662" y="576"/>
              <a:ext cx="403" cy="317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Rectangle 32"/>
            <p:cNvSpPr>
              <a:spLocks noChangeArrowheads="1"/>
            </p:cNvSpPr>
            <p:nvPr/>
          </p:nvSpPr>
          <p:spPr bwMode="auto">
            <a:xfrm>
              <a:off x="697" y="617"/>
              <a:ext cx="333" cy="24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3C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Freeform 33"/>
            <p:cNvSpPr>
              <a:spLocks/>
            </p:cNvSpPr>
            <p:nvPr/>
          </p:nvSpPr>
          <p:spPr bwMode="auto">
            <a:xfrm>
              <a:off x="1063" y="534"/>
              <a:ext cx="44" cy="356"/>
            </a:xfrm>
            <a:custGeom>
              <a:avLst/>
              <a:gdLst>
                <a:gd name="T0" fmla="*/ 0 w 44"/>
                <a:gd name="T1" fmla="*/ 356 h 356"/>
                <a:gd name="T2" fmla="*/ 44 w 44"/>
                <a:gd name="T3" fmla="*/ 312 h 356"/>
                <a:gd name="T4" fmla="*/ 44 w 44"/>
                <a:gd name="T5" fmla="*/ 0 h 356"/>
                <a:gd name="T6" fmla="*/ 0 w 44"/>
                <a:gd name="T7" fmla="*/ 41 h 356"/>
                <a:gd name="T8" fmla="*/ 0 w 44"/>
                <a:gd name="T9" fmla="*/ 356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6"/>
                <a:gd name="T17" fmla="*/ 44 w 44"/>
                <a:gd name="T18" fmla="*/ 356 h 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6">
                  <a:moveTo>
                    <a:pt x="0" y="356"/>
                  </a:moveTo>
                  <a:lnTo>
                    <a:pt x="44" y="312"/>
                  </a:lnTo>
                  <a:lnTo>
                    <a:pt x="44" y="0"/>
                  </a:lnTo>
                  <a:lnTo>
                    <a:pt x="0" y="41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Freeform 34"/>
            <p:cNvSpPr>
              <a:spLocks/>
            </p:cNvSpPr>
            <p:nvPr/>
          </p:nvSpPr>
          <p:spPr bwMode="auto">
            <a:xfrm>
              <a:off x="1063" y="534"/>
              <a:ext cx="44" cy="356"/>
            </a:xfrm>
            <a:custGeom>
              <a:avLst/>
              <a:gdLst>
                <a:gd name="T0" fmla="*/ 0 w 44"/>
                <a:gd name="T1" fmla="*/ 356 h 356"/>
                <a:gd name="T2" fmla="*/ 44 w 44"/>
                <a:gd name="T3" fmla="*/ 312 h 356"/>
                <a:gd name="T4" fmla="*/ 44 w 44"/>
                <a:gd name="T5" fmla="*/ 0 h 356"/>
                <a:gd name="T6" fmla="*/ 0 w 44"/>
                <a:gd name="T7" fmla="*/ 41 h 356"/>
                <a:gd name="T8" fmla="*/ 0 w 44"/>
                <a:gd name="T9" fmla="*/ 356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6"/>
                <a:gd name="T17" fmla="*/ 44 w 44"/>
                <a:gd name="T18" fmla="*/ 356 h 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6">
                  <a:moveTo>
                    <a:pt x="0" y="356"/>
                  </a:moveTo>
                  <a:lnTo>
                    <a:pt x="44" y="312"/>
                  </a:lnTo>
                  <a:lnTo>
                    <a:pt x="44" y="0"/>
                  </a:lnTo>
                  <a:lnTo>
                    <a:pt x="0" y="41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Freeform 35"/>
            <p:cNvSpPr>
              <a:spLocks/>
            </p:cNvSpPr>
            <p:nvPr/>
          </p:nvSpPr>
          <p:spPr bwMode="auto">
            <a:xfrm>
              <a:off x="582" y="969"/>
              <a:ext cx="500" cy="79"/>
            </a:xfrm>
            <a:custGeom>
              <a:avLst/>
              <a:gdLst>
                <a:gd name="T0" fmla="*/ 0 w 500"/>
                <a:gd name="T1" fmla="*/ 79 h 79"/>
                <a:gd name="T2" fmla="*/ 64 w 500"/>
                <a:gd name="T3" fmla="*/ 0 h 79"/>
                <a:gd name="T4" fmla="*/ 500 w 500"/>
                <a:gd name="T5" fmla="*/ 0 h 79"/>
                <a:gd name="T6" fmla="*/ 437 w 500"/>
                <a:gd name="T7" fmla="*/ 79 h 79"/>
                <a:gd name="T8" fmla="*/ 0 w 500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79"/>
                <a:gd name="T17" fmla="*/ 500 w 50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79">
                  <a:moveTo>
                    <a:pt x="0" y="79"/>
                  </a:moveTo>
                  <a:lnTo>
                    <a:pt x="64" y="0"/>
                  </a:lnTo>
                  <a:lnTo>
                    <a:pt x="500" y="0"/>
                  </a:lnTo>
                  <a:lnTo>
                    <a:pt x="437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Freeform 36"/>
            <p:cNvSpPr>
              <a:spLocks/>
            </p:cNvSpPr>
            <p:nvPr/>
          </p:nvSpPr>
          <p:spPr bwMode="auto">
            <a:xfrm>
              <a:off x="582" y="969"/>
              <a:ext cx="500" cy="79"/>
            </a:xfrm>
            <a:custGeom>
              <a:avLst/>
              <a:gdLst>
                <a:gd name="T0" fmla="*/ 0 w 500"/>
                <a:gd name="T1" fmla="*/ 79 h 79"/>
                <a:gd name="T2" fmla="*/ 64 w 500"/>
                <a:gd name="T3" fmla="*/ 0 h 79"/>
                <a:gd name="T4" fmla="*/ 500 w 500"/>
                <a:gd name="T5" fmla="*/ 0 h 79"/>
                <a:gd name="T6" fmla="*/ 437 w 500"/>
                <a:gd name="T7" fmla="*/ 79 h 79"/>
                <a:gd name="T8" fmla="*/ 0 w 500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79"/>
                <a:gd name="T17" fmla="*/ 500 w 50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79">
                  <a:moveTo>
                    <a:pt x="0" y="79"/>
                  </a:moveTo>
                  <a:lnTo>
                    <a:pt x="64" y="0"/>
                  </a:lnTo>
                  <a:lnTo>
                    <a:pt x="500" y="0"/>
                  </a:lnTo>
                  <a:lnTo>
                    <a:pt x="437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Freeform 37"/>
            <p:cNvSpPr>
              <a:spLocks/>
            </p:cNvSpPr>
            <p:nvPr/>
          </p:nvSpPr>
          <p:spPr bwMode="auto">
            <a:xfrm>
              <a:off x="1019" y="969"/>
              <a:ext cx="63" cy="95"/>
            </a:xfrm>
            <a:custGeom>
              <a:avLst/>
              <a:gdLst>
                <a:gd name="T0" fmla="*/ 0 w 63"/>
                <a:gd name="T1" fmla="*/ 95 h 95"/>
                <a:gd name="T2" fmla="*/ 63 w 63"/>
                <a:gd name="T3" fmla="*/ 29 h 95"/>
                <a:gd name="T4" fmla="*/ 63 w 63"/>
                <a:gd name="T5" fmla="*/ 0 h 95"/>
                <a:gd name="T6" fmla="*/ 0 w 63"/>
                <a:gd name="T7" fmla="*/ 79 h 95"/>
                <a:gd name="T8" fmla="*/ 0 w 63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95"/>
                  </a:moveTo>
                  <a:lnTo>
                    <a:pt x="63" y="29"/>
                  </a:lnTo>
                  <a:lnTo>
                    <a:pt x="63" y="0"/>
                  </a:lnTo>
                  <a:lnTo>
                    <a:pt x="0" y="79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Freeform 38"/>
            <p:cNvSpPr>
              <a:spLocks/>
            </p:cNvSpPr>
            <p:nvPr/>
          </p:nvSpPr>
          <p:spPr bwMode="auto">
            <a:xfrm>
              <a:off x="1019" y="969"/>
              <a:ext cx="63" cy="95"/>
            </a:xfrm>
            <a:custGeom>
              <a:avLst/>
              <a:gdLst>
                <a:gd name="T0" fmla="*/ 0 w 63"/>
                <a:gd name="T1" fmla="*/ 95 h 95"/>
                <a:gd name="T2" fmla="*/ 63 w 63"/>
                <a:gd name="T3" fmla="*/ 29 h 95"/>
                <a:gd name="T4" fmla="*/ 63 w 63"/>
                <a:gd name="T5" fmla="*/ 0 h 95"/>
                <a:gd name="T6" fmla="*/ 0 w 63"/>
                <a:gd name="T7" fmla="*/ 79 h 95"/>
                <a:gd name="T8" fmla="*/ 0 w 63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95"/>
                  </a:moveTo>
                  <a:lnTo>
                    <a:pt x="63" y="29"/>
                  </a:lnTo>
                  <a:lnTo>
                    <a:pt x="63" y="0"/>
                  </a:lnTo>
                  <a:lnTo>
                    <a:pt x="0" y="79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Rectangle 39"/>
            <p:cNvSpPr>
              <a:spLocks noChangeArrowheads="1"/>
            </p:cNvSpPr>
            <p:nvPr/>
          </p:nvSpPr>
          <p:spPr bwMode="auto">
            <a:xfrm>
              <a:off x="582" y="1048"/>
              <a:ext cx="437" cy="1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Rectangle 40"/>
            <p:cNvSpPr>
              <a:spLocks noChangeArrowheads="1"/>
            </p:cNvSpPr>
            <p:nvPr/>
          </p:nvSpPr>
          <p:spPr bwMode="auto">
            <a:xfrm>
              <a:off x="583" y="1049"/>
              <a:ext cx="435" cy="14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Freeform 41"/>
            <p:cNvSpPr>
              <a:spLocks/>
            </p:cNvSpPr>
            <p:nvPr/>
          </p:nvSpPr>
          <p:spPr bwMode="auto">
            <a:xfrm>
              <a:off x="1107" y="991"/>
              <a:ext cx="89" cy="47"/>
            </a:xfrm>
            <a:custGeom>
              <a:avLst/>
              <a:gdLst>
                <a:gd name="T0" fmla="*/ 0 w 89"/>
                <a:gd name="T1" fmla="*/ 47 h 47"/>
                <a:gd name="T2" fmla="*/ 32 w 89"/>
                <a:gd name="T3" fmla="*/ 0 h 47"/>
                <a:gd name="T4" fmla="*/ 89 w 89"/>
                <a:gd name="T5" fmla="*/ 0 h 47"/>
                <a:gd name="T6" fmla="*/ 57 w 89"/>
                <a:gd name="T7" fmla="*/ 47 h 47"/>
                <a:gd name="T8" fmla="*/ 0 w 89"/>
                <a:gd name="T9" fmla="*/ 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7"/>
                <a:gd name="T17" fmla="*/ 89 w 8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7">
                  <a:moveTo>
                    <a:pt x="0" y="47"/>
                  </a:moveTo>
                  <a:lnTo>
                    <a:pt x="32" y="0"/>
                  </a:lnTo>
                  <a:lnTo>
                    <a:pt x="89" y="0"/>
                  </a:lnTo>
                  <a:lnTo>
                    <a:pt x="57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Freeform 42"/>
            <p:cNvSpPr>
              <a:spLocks/>
            </p:cNvSpPr>
            <p:nvPr/>
          </p:nvSpPr>
          <p:spPr bwMode="auto">
            <a:xfrm>
              <a:off x="1107" y="991"/>
              <a:ext cx="89" cy="47"/>
            </a:xfrm>
            <a:custGeom>
              <a:avLst/>
              <a:gdLst>
                <a:gd name="T0" fmla="*/ 0 w 89"/>
                <a:gd name="T1" fmla="*/ 47 h 47"/>
                <a:gd name="T2" fmla="*/ 32 w 89"/>
                <a:gd name="T3" fmla="*/ 0 h 47"/>
                <a:gd name="T4" fmla="*/ 89 w 89"/>
                <a:gd name="T5" fmla="*/ 0 h 47"/>
                <a:gd name="T6" fmla="*/ 57 w 89"/>
                <a:gd name="T7" fmla="*/ 47 h 47"/>
                <a:gd name="T8" fmla="*/ 0 w 89"/>
                <a:gd name="T9" fmla="*/ 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7"/>
                <a:gd name="T17" fmla="*/ 89 w 89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7">
                  <a:moveTo>
                    <a:pt x="0" y="47"/>
                  </a:moveTo>
                  <a:lnTo>
                    <a:pt x="32" y="0"/>
                  </a:lnTo>
                  <a:lnTo>
                    <a:pt x="89" y="0"/>
                  </a:lnTo>
                  <a:lnTo>
                    <a:pt x="57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Freeform 43"/>
            <p:cNvSpPr>
              <a:spLocks/>
            </p:cNvSpPr>
            <p:nvPr/>
          </p:nvSpPr>
          <p:spPr bwMode="auto">
            <a:xfrm>
              <a:off x="1164" y="991"/>
              <a:ext cx="32" cy="63"/>
            </a:xfrm>
            <a:custGeom>
              <a:avLst/>
              <a:gdLst>
                <a:gd name="T0" fmla="*/ 0 w 32"/>
                <a:gd name="T1" fmla="*/ 63 h 63"/>
                <a:gd name="T2" fmla="*/ 32 w 32"/>
                <a:gd name="T3" fmla="*/ 29 h 63"/>
                <a:gd name="T4" fmla="*/ 32 w 32"/>
                <a:gd name="T5" fmla="*/ 0 h 63"/>
                <a:gd name="T6" fmla="*/ 0 w 32"/>
                <a:gd name="T7" fmla="*/ 47 h 63"/>
                <a:gd name="T8" fmla="*/ 0 w 32"/>
                <a:gd name="T9" fmla="*/ 6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3"/>
                <a:gd name="T17" fmla="*/ 32 w 3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3">
                  <a:moveTo>
                    <a:pt x="0" y="63"/>
                  </a:moveTo>
                  <a:lnTo>
                    <a:pt x="32" y="29"/>
                  </a:lnTo>
                  <a:lnTo>
                    <a:pt x="32" y="0"/>
                  </a:lnTo>
                  <a:lnTo>
                    <a:pt x="0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Freeform 44"/>
            <p:cNvSpPr>
              <a:spLocks/>
            </p:cNvSpPr>
            <p:nvPr/>
          </p:nvSpPr>
          <p:spPr bwMode="auto">
            <a:xfrm>
              <a:off x="1164" y="991"/>
              <a:ext cx="32" cy="63"/>
            </a:xfrm>
            <a:custGeom>
              <a:avLst/>
              <a:gdLst>
                <a:gd name="T0" fmla="*/ 0 w 32"/>
                <a:gd name="T1" fmla="*/ 63 h 63"/>
                <a:gd name="T2" fmla="*/ 32 w 32"/>
                <a:gd name="T3" fmla="*/ 29 h 63"/>
                <a:gd name="T4" fmla="*/ 32 w 32"/>
                <a:gd name="T5" fmla="*/ 0 h 63"/>
                <a:gd name="T6" fmla="*/ 0 w 32"/>
                <a:gd name="T7" fmla="*/ 47 h 63"/>
                <a:gd name="T8" fmla="*/ 0 w 32"/>
                <a:gd name="T9" fmla="*/ 6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3"/>
                <a:gd name="T17" fmla="*/ 32 w 3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3">
                  <a:moveTo>
                    <a:pt x="0" y="63"/>
                  </a:moveTo>
                  <a:lnTo>
                    <a:pt x="32" y="29"/>
                  </a:lnTo>
                  <a:lnTo>
                    <a:pt x="32" y="0"/>
                  </a:lnTo>
                  <a:lnTo>
                    <a:pt x="0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5A80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Rectangle 45"/>
            <p:cNvSpPr>
              <a:spLocks noChangeArrowheads="1"/>
            </p:cNvSpPr>
            <p:nvPr/>
          </p:nvSpPr>
          <p:spPr bwMode="auto">
            <a:xfrm>
              <a:off x="1107" y="1038"/>
              <a:ext cx="57" cy="16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Rectangle 46"/>
            <p:cNvSpPr>
              <a:spLocks noChangeArrowheads="1"/>
            </p:cNvSpPr>
            <p:nvPr/>
          </p:nvSpPr>
          <p:spPr bwMode="auto">
            <a:xfrm>
              <a:off x="1108" y="1039"/>
              <a:ext cx="55" cy="14"/>
            </a:xfrm>
            <a:prstGeom prst="rect">
              <a:avLst/>
            </a:prstGeom>
            <a:solidFill>
              <a:srgbClr val="0096D5"/>
            </a:solidFill>
            <a:ln w="4763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31" name="Text Box 47"/>
          <p:cNvSpPr txBox="1">
            <a:spLocks noChangeArrowheads="1"/>
          </p:cNvSpPr>
          <p:nvPr/>
        </p:nvSpPr>
        <p:spPr bwMode="auto">
          <a:xfrm>
            <a:off x="7207250" y="1028700"/>
            <a:ext cx="132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FTP Client</a:t>
            </a:r>
          </a:p>
        </p:txBody>
      </p:sp>
      <p:pic>
        <p:nvPicPr>
          <p:cNvPr id="38932" name="Picture 4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9588" y="1314450"/>
            <a:ext cx="58420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8933" name="Text Box 49"/>
          <p:cNvSpPr txBox="1">
            <a:spLocks noChangeArrowheads="1"/>
          </p:cNvSpPr>
          <p:nvPr/>
        </p:nvSpPr>
        <p:spPr bwMode="auto">
          <a:xfrm>
            <a:off x="2820988" y="1028700"/>
            <a:ext cx="1398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FTP Server</a:t>
            </a:r>
          </a:p>
        </p:txBody>
      </p:sp>
      <p:sp>
        <p:nvSpPr>
          <p:cNvPr id="38934" name="Text Box 50"/>
          <p:cNvSpPr txBox="1">
            <a:spLocks noChangeArrowheads="1"/>
          </p:cNvSpPr>
          <p:nvPr/>
        </p:nvSpPr>
        <p:spPr bwMode="auto">
          <a:xfrm>
            <a:off x="2491559" y="1846660"/>
            <a:ext cx="6286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20</a:t>
            </a:r>
          </a:p>
          <a:p>
            <a:pPr algn="ctr"/>
            <a:r>
              <a:rPr lang="en-US" sz="1600" b="1">
                <a:latin typeface="Arial" pitchFamily="34" charset="0"/>
              </a:rPr>
              <a:t>Data</a:t>
            </a:r>
          </a:p>
        </p:txBody>
      </p:sp>
      <p:sp>
        <p:nvSpPr>
          <p:cNvPr id="38935" name="Text Box 51"/>
          <p:cNvSpPr txBox="1">
            <a:spLocks noChangeArrowheads="1"/>
          </p:cNvSpPr>
          <p:nvPr/>
        </p:nvSpPr>
        <p:spPr bwMode="auto">
          <a:xfrm>
            <a:off x="3381036" y="1846660"/>
            <a:ext cx="11865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21</a:t>
            </a:r>
          </a:p>
          <a:p>
            <a:pPr algn="ctr"/>
            <a:r>
              <a:rPr lang="en-US" sz="1600" b="1">
                <a:latin typeface="Arial" pitchFamily="34" charset="0"/>
              </a:rPr>
              <a:t>Command</a:t>
            </a:r>
          </a:p>
        </p:txBody>
      </p:sp>
      <p:sp>
        <p:nvSpPr>
          <p:cNvPr id="38936" name="Text Box 52"/>
          <p:cNvSpPr txBox="1">
            <a:spLocks noChangeArrowheads="1"/>
          </p:cNvSpPr>
          <p:nvPr/>
        </p:nvSpPr>
        <p:spPr bwMode="auto">
          <a:xfrm>
            <a:off x="6972300" y="1846660"/>
            <a:ext cx="639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 b="1">
              <a:latin typeface="Arial" pitchFamily="34" charset="0"/>
            </a:endParaRPr>
          </a:p>
          <a:p>
            <a:r>
              <a:rPr lang="en-US" sz="1600" b="1">
                <a:latin typeface="Arial" pitchFamily="34" charset="0"/>
              </a:rPr>
              <a:t>5150</a:t>
            </a:r>
          </a:p>
        </p:txBody>
      </p:sp>
      <p:sp>
        <p:nvSpPr>
          <p:cNvPr id="38937" name="Text Box 53"/>
          <p:cNvSpPr txBox="1">
            <a:spLocks noChangeArrowheads="1"/>
          </p:cNvSpPr>
          <p:nvPr/>
        </p:nvSpPr>
        <p:spPr bwMode="auto">
          <a:xfrm>
            <a:off x="8121650" y="1846660"/>
            <a:ext cx="639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 b="1">
              <a:latin typeface="Arial" pitchFamily="34" charset="0"/>
            </a:endParaRPr>
          </a:p>
          <a:p>
            <a:r>
              <a:rPr lang="en-US" sz="1600" b="1">
                <a:latin typeface="Arial" pitchFamily="34" charset="0"/>
              </a:rPr>
              <a:t>5151</a:t>
            </a:r>
          </a:p>
        </p:txBody>
      </p:sp>
      <p:sp>
        <p:nvSpPr>
          <p:cNvPr id="38938" name="Rectangle 54"/>
          <p:cNvSpPr>
            <a:spLocks noChangeArrowheads="1"/>
          </p:cNvSpPr>
          <p:nvPr/>
        </p:nvSpPr>
        <p:spPr bwMode="auto">
          <a:xfrm>
            <a:off x="100945" y="1348533"/>
            <a:ext cx="2362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sym typeface="Wingdings 2" pitchFamily="18" charset="2"/>
              </a:rPr>
              <a:t> </a:t>
            </a:r>
            <a:r>
              <a:rPr lang="en-US" sz="1600">
                <a:latin typeface="Arial" pitchFamily="34" charset="0"/>
                <a:sym typeface="Wingdings 2" pitchFamily="18" charset="2"/>
              </a:rPr>
              <a:t>Client opens command channel to server; tells server second port number</a:t>
            </a:r>
            <a:endParaRPr lang="en-US" sz="1600">
              <a:latin typeface="Times New Roman" pitchFamily="18" charset="0"/>
              <a:sym typeface="Wingdings 2" pitchFamily="18" charset="2"/>
            </a:endParaRPr>
          </a:p>
        </p:txBody>
      </p:sp>
      <p:sp>
        <p:nvSpPr>
          <p:cNvPr id="38939" name="Rectangle 55"/>
          <p:cNvSpPr>
            <a:spLocks noChangeArrowheads="1"/>
          </p:cNvSpPr>
          <p:nvPr/>
        </p:nvSpPr>
        <p:spPr bwMode="auto">
          <a:xfrm>
            <a:off x="57559" y="2514601"/>
            <a:ext cx="22653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sym typeface="Wingdings 2" pitchFamily="18" charset="2"/>
              </a:rPr>
              <a:t> </a:t>
            </a:r>
            <a:r>
              <a:rPr lang="en-US" sz="1600" dirty="0">
                <a:latin typeface="Arial" pitchFamily="34" charset="0"/>
                <a:sym typeface="Wingdings 2" pitchFamily="18" charset="2"/>
              </a:rPr>
              <a:t>Server acknowledges</a:t>
            </a:r>
          </a:p>
        </p:txBody>
      </p:sp>
      <p:sp>
        <p:nvSpPr>
          <p:cNvPr id="38940" name="Rectangle 56"/>
          <p:cNvSpPr>
            <a:spLocks noChangeArrowheads="1"/>
          </p:cNvSpPr>
          <p:nvPr/>
        </p:nvSpPr>
        <p:spPr bwMode="auto">
          <a:xfrm>
            <a:off x="51115" y="3139976"/>
            <a:ext cx="2265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sym typeface="Wingdings 2" pitchFamily="18" charset="2"/>
              </a:rPr>
              <a:t> </a:t>
            </a:r>
            <a:r>
              <a:rPr lang="en-US" sz="1600" dirty="0">
                <a:latin typeface="Arial" pitchFamily="34" charset="0"/>
                <a:sym typeface="Wingdings 2" pitchFamily="18" charset="2"/>
              </a:rPr>
              <a:t>Server opens data channel to client’s second port</a:t>
            </a:r>
          </a:p>
        </p:txBody>
      </p:sp>
      <p:sp>
        <p:nvSpPr>
          <p:cNvPr id="38941" name="Rectangle 57"/>
          <p:cNvSpPr>
            <a:spLocks noChangeArrowheads="1"/>
          </p:cNvSpPr>
          <p:nvPr/>
        </p:nvSpPr>
        <p:spPr bwMode="auto">
          <a:xfrm>
            <a:off x="37560" y="4036067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sym typeface="Wingdings 2" pitchFamily="18" charset="2"/>
              </a:rPr>
              <a:t> </a:t>
            </a:r>
            <a:r>
              <a:rPr lang="en-US" sz="1600" dirty="0">
                <a:latin typeface="Arial" pitchFamily="34" charset="0"/>
                <a:sym typeface="Wingdings 2" pitchFamily="18" charset="2"/>
              </a:rPr>
              <a:t>Client acknowledges</a:t>
            </a:r>
          </a:p>
        </p:txBody>
      </p:sp>
      <p:sp>
        <p:nvSpPr>
          <p:cNvPr id="38942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10425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 IP Fragmentation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9" y="1210866"/>
            <a:ext cx="5915025" cy="272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74726" y="4348163"/>
            <a:ext cx="606788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Flags and offset inside IP header indicate packet fragmentation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2726" y="102394"/>
            <a:ext cx="257673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Complication for firewalls</a:t>
            </a:r>
          </a:p>
        </p:txBody>
      </p:sp>
    </p:spTree>
    <p:extLst>
      <p:ext uri="{BB962C8B-B14F-4D97-AF65-F5344CB8AC3E}">
        <p14:creationId xmlns:p14="http://schemas.microsoft.com/office/powerpoint/2010/main" val="245730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Abnormal Fragmentation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00150"/>
            <a:ext cx="52387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48200" y="3745706"/>
            <a:ext cx="4254500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sz="1800"/>
              <a:t>Low offset allows second packet to overwrite TCP header at receiving host</a:t>
            </a:r>
          </a:p>
        </p:txBody>
      </p:sp>
    </p:spTree>
    <p:extLst>
      <p:ext uri="{BB962C8B-B14F-4D97-AF65-F5344CB8AC3E}">
        <p14:creationId xmlns:p14="http://schemas.microsoft.com/office/powerpoint/2010/main" val="256947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Packet Fragmentation Attack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Firewall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TCP port 23 is blocked but SMTP port 25 is allowed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First packet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Fragmentation Offset = 0.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DF bit = 0 : "May Fragment"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MF bit = 1 : "More Fragments"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Destination Port = 25. TCP port 25 is allowed, so firewall allows packet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Second packet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Fragmentation Offset = 1: second packet overwrites all but first 8 bits of the first packet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DF bit = 0 : "May Fragment"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MF bit = 0 : "Last Fragment."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Destination Port = 23. Normally be blocked, but sneaks by!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What happens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Firewall ignores second packet “TCP header” because it is fragment of first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At host, packet reassembled and received at port 23</a:t>
            </a:r>
          </a:p>
        </p:txBody>
      </p:sp>
    </p:spTree>
    <p:extLst>
      <p:ext uri="{BB962C8B-B14F-4D97-AF65-F5344CB8AC3E}">
        <p14:creationId xmlns:p14="http://schemas.microsoft.com/office/powerpoint/2010/main" val="137985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703785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210991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2719388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3226594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1" y="1921669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22690" y="1543050"/>
            <a:ext cx="2857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2501504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0249" y="2113360"/>
            <a:ext cx="1903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1" y="3081338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32021" y="2731294"/>
            <a:ext cx="1417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1" y="358973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3302794"/>
            <a:ext cx="755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2719388"/>
            <a:ext cx="11430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3226594"/>
            <a:ext cx="11430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1" y="30670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099021" y="2731294"/>
            <a:ext cx="1417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1" y="3574256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3303985"/>
            <a:ext cx="755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1703785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210991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2719388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3226594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2" name="Down Arrow 1"/>
          <p:cNvSpPr/>
          <p:nvPr/>
        </p:nvSpPr>
        <p:spPr bwMode="auto">
          <a:xfrm flipV="1">
            <a:off x="152400" y="1428750"/>
            <a:ext cx="304800" cy="2628900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1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SSL/TLS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81000" y="1326357"/>
            <a:ext cx="1054100" cy="307419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4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1866900" y="1485900"/>
            <a:ext cx="3162300" cy="95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516314" y="2514600"/>
            <a:ext cx="326548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866900" y="3302794"/>
            <a:ext cx="32908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952626" y="1179910"/>
            <a:ext cx="2865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Version, Crypto choice, nonce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030283" y="1468040"/>
            <a:ext cx="22976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Version, Choice, nonce,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Signed certificate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containing server’s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public key Ks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7327900" y="1269207"/>
            <a:ext cx="1054100" cy="3074194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758050" y="2460307"/>
            <a:ext cx="1590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Secret key K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encrypted with 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</a:rPr>
              <a:t>server’s key Ks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1828800" y="4057650"/>
            <a:ext cx="32908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3516314" y="4400550"/>
            <a:ext cx="32654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3905250" y="4114800"/>
            <a:ext cx="2980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Hash of sequence of messages</a:t>
            </a: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1828800" y="3771900"/>
            <a:ext cx="2980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Hash of sequence of messages</a:t>
            </a:r>
          </a:p>
        </p:txBody>
      </p:sp>
      <p:cxnSp>
        <p:nvCxnSpPr>
          <p:cNvPr id="60431" name="Straight Connector 16"/>
          <p:cNvCxnSpPr>
            <a:cxnSpLocks noChangeShapeType="1"/>
          </p:cNvCxnSpPr>
          <p:nvPr/>
        </p:nvCxnSpPr>
        <p:spPr bwMode="auto">
          <a:xfrm>
            <a:off x="1905000" y="3600450"/>
            <a:ext cx="48768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 Box 11"/>
          <p:cNvSpPr txBox="1">
            <a:spLocks noChangeArrowheads="1"/>
          </p:cNvSpPr>
          <p:nvPr/>
        </p:nvSpPr>
        <p:spPr bwMode="auto">
          <a:xfrm>
            <a:off x="3027364" y="3462337"/>
            <a:ext cx="263604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switch to negotiated cipher</a:t>
            </a:r>
          </a:p>
        </p:txBody>
      </p:sp>
      <p:sp>
        <p:nvSpPr>
          <p:cNvPr id="60433" name="Line 12"/>
          <p:cNvSpPr>
            <a:spLocks noChangeShapeType="1"/>
          </p:cNvSpPr>
          <p:nvPr/>
        </p:nvSpPr>
        <p:spPr bwMode="auto">
          <a:xfrm>
            <a:off x="1800226" y="4889897"/>
            <a:ext cx="4981575" cy="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5"/>
          <p:cNvSpPr txBox="1">
            <a:spLocks noChangeArrowheads="1"/>
          </p:cNvSpPr>
          <p:nvPr/>
        </p:nvSpPr>
        <p:spPr bwMode="auto">
          <a:xfrm>
            <a:off x="3276600" y="4604148"/>
            <a:ext cx="1772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7030A0"/>
                </a:solidFill>
              </a:rPr>
              <a:t>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19959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Proxying Firewall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Application-level proxies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Tailored to http, ftp, smtp,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Some protocols easier to proxy than others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Policy embedded in proxy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Proxies filter incoming, outgoing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Reconstruct application-layer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Can filter specific application-layer commands,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Example: only allow specific ftp commands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Other examples: 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Several network locations – see next slides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6200" y="57151"/>
            <a:ext cx="234461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Beyond packet filtering</a:t>
            </a:r>
          </a:p>
        </p:txBody>
      </p:sp>
    </p:spTree>
    <p:extLst>
      <p:ext uri="{BB962C8B-B14F-4D97-AF65-F5344CB8AC3E}">
        <p14:creationId xmlns:p14="http://schemas.microsoft.com/office/powerpoint/2010/main" val="26877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Firewall Concept</a:t>
            </a:r>
          </a:p>
        </p:txBody>
      </p:sp>
      <p:sp>
        <p:nvSpPr>
          <p:cNvPr id="20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/>
          <a:lstStyle/>
          <a:p>
            <a:pPr eaLnBrk="1" hangingPunct="1"/>
            <a:r>
              <a:rPr lang="en-US" dirty="0"/>
              <a:t>Separate local area net from The internet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31876" y="3143251"/>
            <a:ext cx="6435725" cy="1040606"/>
            <a:chOff x="576" y="1723"/>
            <a:chExt cx="4054" cy="87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576" y="1829"/>
            <a:ext cx="907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Clip" r:id="rId3" imgW="1441094" imgH="1049731" progId="">
                    <p:embed/>
                  </p:oleObj>
                </mc:Choice>
                <mc:Fallback>
                  <p:oleObj name="Clip" r:id="rId3" imgW="1441094" imgH="1049731" progId="">
                    <p:embed/>
                    <p:pic>
                      <p:nvPicPr>
                        <p:cNvPr id="205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9"/>
                          <a:ext cx="907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6"/>
            <p:cNvGraphicFramePr>
              <a:graphicFrameLocks noChangeAspect="1"/>
            </p:cNvGraphicFramePr>
            <p:nvPr/>
          </p:nvGraphicFramePr>
          <p:xfrm>
            <a:off x="3744" y="1723"/>
            <a:ext cx="886" cy="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Clip" r:id="rId5" imgW="1408176" imgH="1387145" progId="">
                    <p:embed/>
                  </p:oleObj>
                </mc:Choice>
                <mc:Fallback>
                  <p:oleObj name="Clip" r:id="rId5" imgW="1408176" imgH="1387145" progId="">
                    <p:embed/>
                    <p:pic>
                      <p:nvPicPr>
                        <p:cNvPr id="205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723"/>
                          <a:ext cx="886" cy="8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2" name="Freeform 7"/>
            <p:cNvSpPr>
              <a:spLocks/>
            </p:cNvSpPr>
            <p:nvPr/>
          </p:nvSpPr>
          <p:spPr bwMode="auto">
            <a:xfrm>
              <a:off x="981" y="2007"/>
              <a:ext cx="1338" cy="391"/>
            </a:xfrm>
            <a:custGeom>
              <a:avLst/>
              <a:gdLst>
                <a:gd name="T0" fmla="*/ 0 w 1338"/>
                <a:gd name="T1" fmla="*/ 221 h 391"/>
                <a:gd name="T2" fmla="*/ 0 w 1338"/>
                <a:gd name="T3" fmla="*/ 391 h 391"/>
                <a:gd name="T4" fmla="*/ 1338 w 1338"/>
                <a:gd name="T5" fmla="*/ 389 h 391"/>
                <a:gd name="T6" fmla="*/ 1338 w 1338"/>
                <a:gd name="T7" fmla="*/ 0 h 3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8"/>
                <a:gd name="T13" fmla="*/ 0 h 391"/>
                <a:gd name="T14" fmla="*/ 1338 w 1338"/>
                <a:gd name="T15" fmla="*/ 391 h 3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8" h="391">
                  <a:moveTo>
                    <a:pt x="0" y="221"/>
                  </a:moveTo>
                  <a:lnTo>
                    <a:pt x="0" y="391"/>
                  </a:lnTo>
                  <a:lnTo>
                    <a:pt x="1338" y="389"/>
                  </a:lnTo>
                  <a:lnTo>
                    <a:pt x="133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Freeform 8"/>
            <p:cNvSpPr>
              <a:spLocks/>
            </p:cNvSpPr>
            <p:nvPr/>
          </p:nvSpPr>
          <p:spPr bwMode="auto">
            <a:xfrm flipH="1">
              <a:off x="2784" y="2007"/>
              <a:ext cx="1071" cy="393"/>
            </a:xfrm>
            <a:custGeom>
              <a:avLst/>
              <a:gdLst>
                <a:gd name="T0" fmla="*/ 0 w 1071"/>
                <a:gd name="T1" fmla="*/ 393 h 393"/>
                <a:gd name="T2" fmla="*/ 1071 w 1071"/>
                <a:gd name="T3" fmla="*/ 389 h 393"/>
                <a:gd name="T4" fmla="*/ 1071 w 1071"/>
                <a:gd name="T5" fmla="*/ 0 h 393"/>
                <a:gd name="T6" fmla="*/ 0 60000 65536"/>
                <a:gd name="T7" fmla="*/ 0 60000 65536"/>
                <a:gd name="T8" fmla="*/ 0 60000 65536"/>
                <a:gd name="T9" fmla="*/ 0 w 1071"/>
                <a:gd name="T10" fmla="*/ 0 h 393"/>
                <a:gd name="T11" fmla="*/ 1071 w 1071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1" h="393">
                  <a:moveTo>
                    <a:pt x="0" y="393"/>
                  </a:moveTo>
                  <a:lnTo>
                    <a:pt x="1071" y="389"/>
                  </a:lnTo>
                  <a:lnTo>
                    <a:pt x="107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Rectangle 9"/>
            <p:cNvSpPr>
              <a:spLocks noChangeArrowheads="1"/>
            </p:cNvSpPr>
            <p:nvPr/>
          </p:nvSpPr>
          <p:spPr bwMode="auto">
            <a:xfrm>
              <a:off x="2016" y="1829"/>
              <a:ext cx="1056" cy="2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/>
                <a:t>Router</a:t>
              </a:r>
            </a:p>
          </p:txBody>
        </p:sp>
      </p:grpSp>
      <p:sp>
        <p:nvSpPr>
          <p:cNvPr id="2055" name="Line 10"/>
          <p:cNvSpPr>
            <a:spLocks noChangeShapeType="1"/>
          </p:cNvSpPr>
          <p:nvPr/>
        </p:nvSpPr>
        <p:spPr bwMode="auto">
          <a:xfrm>
            <a:off x="4156075" y="3143251"/>
            <a:ext cx="0" cy="1262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3590873" y="2055168"/>
            <a:ext cx="1225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Firewall </a:t>
            </a:r>
          </a:p>
        </p:txBody>
      </p:sp>
      <p:sp>
        <p:nvSpPr>
          <p:cNvPr id="2057" name="Text Box 12"/>
          <p:cNvSpPr txBox="1">
            <a:spLocks noChangeArrowheads="1"/>
          </p:cNvSpPr>
          <p:nvPr/>
        </p:nvSpPr>
        <p:spPr bwMode="auto">
          <a:xfrm>
            <a:off x="628406" y="4398318"/>
            <a:ext cx="7850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All packets between LAN and internet routed through firewall</a:t>
            </a:r>
            <a:endParaRPr lang="en-US" sz="240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79850" y="2499123"/>
            <a:ext cx="552450" cy="644128"/>
            <a:chOff x="2916" y="2640"/>
            <a:chExt cx="348" cy="541"/>
          </a:xfrm>
        </p:grpSpPr>
        <p:sp>
          <p:nvSpPr>
            <p:cNvPr id="2061" name="Freeform 14"/>
            <p:cNvSpPr>
              <a:spLocks noChangeAspect="1"/>
            </p:cNvSpPr>
            <p:nvPr/>
          </p:nvSpPr>
          <p:spPr bwMode="auto">
            <a:xfrm>
              <a:off x="2918" y="2721"/>
              <a:ext cx="153" cy="460"/>
            </a:xfrm>
            <a:custGeom>
              <a:avLst/>
              <a:gdLst>
                <a:gd name="T0" fmla="*/ 10 w 604"/>
                <a:gd name="T1" fmla="*/ 2 h 1816"/>
                <a:gd name="T2" fmla="*/ 10 w 604"/>
                <a:gd name="T3" fmla="*/ 30 h 1816"/>
                <a:gd name="T4" fmla="*/ 0 w 604"/>
                <a:gd name="T5" fmla="*/ 27 h 1816"/>
                <a:gd name="T6" fmla="*/ 0 w 604"/>
                <a:gd name="T7" fmla="*/ 0 h 1816"/>
                <a:gd name="T8" fmla="*/ 10 w 604"/>
                <a:gd name="T9" fmla="*/ 2 h 1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1816"/>
                <a:gd name="T17" fmla="*/ 604 w 604"/>
                <a:gd name="T18" fmla="*/ 1816 h 1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1816">
                  <a:moveTo>
                    <a:pt x="603" y="143"/>
                  </a:moveTo>
                  <a:lnTo>
                    <a:pt x="603" y="1815"/>
                  </a:lnTo>
                  <a:lnTo>
                    <a:pt x="1" y="1648"/>
                  </a:lnTo>
                  <a:lnTo>
                    <a:pt x="0" y="0"/>
                  </a:lnTo>
                  <a:lnTo>
                    <a:pt x="603" y="143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5"/>
            <p:cNvGrpSpPr>
              <a:grpSpLocks noChangeAspect="1"/>
            </p:cNvGrpSpPr>
            <p:nvPr/>
          </p:nvGrpSpPr>
          <p:grpSpPr bwMode="auto">
            <a:xfrm>
              <a:off x="2936" y="2749"/>
              <a:ext cx="111" cy="409"/>
              <a:chOff x="2567" y="1746"/>
              <a:chExt cx="438" cy="1613"/>
            </a:xfrm>
          </p:grpSpPr>
          <p:sp>
            <p:nvSpPr>
              <p:cNvPr id="2065" name="Freeform 16"/>
              <p:cNvSpPr>
                <a:spLocks noChangeAspect="1"/>
              </p:cNvSpPr>
              <p:nvPr/>
            </p:nvSpPr>
            <p:spPr bwMode="auto">
              <a:xfrm>
                <a:off x="2567" y="1746"/>
                <a:ext cx="438" cy="1613"/>
              </a:xfrm>
              <a:custGeom>
                <a:avLst/>
                <a:gdLst>
                  <a:gd name="T0" fmla="*/ 0 w 438"/>
                  <a:gd name="T1" fmla="*/ 16 h 1613"/>
                  <a:gd name="T2" fmla="*/ 0 w 438"/>
                  <a:gd name="T3" fmla="*/ 1490 h 1613"/>
                  <a:gd name="T4" fmla="*/ 437 w 438"/>
                  <a:gd name="T5" fmla="*/ 1612 h 1613"/>
                  <a:gd name="T6" fmla="*/ 435 w 438"/>
                  <a:gd name="T7" fmla="*/ 109 h 1613"/>
                  <a:gd name="T8" fmla="*/ 0 w 438"/>
                  <a:gd name="T9" fmla="*/ 0 h 16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8"/>
                  <a:gd name="T16" fmla="*/ 0 h 1613"/>
                  <a:gd name="T17" fmla="*/ 438 w 438"/>
                  <a:gd name="T18" fmla="*/ 1613 h 16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8" h="1613">
                    <a:moveTo>
                      <a:pt x="0" y="16"/>
                    </a:moveTo>
                    <a:lnTo>
                      <a:pt x="0" y="1490"/>
                    </a:lnTo>
                    <a:lnTo>
                      <a:pt x="437" y="1612"/>
                    </a:lnTo>
                    <a:lnTo>
                      <a:pt x="435" y="10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ADADA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" name="Line 17"/>
              <p:cNvSpPr>
                <a:spLocks noChangeAspect="1" noChangeShapeType="1"/>
              </p:cNvSpPr>
              <p:nvPr/>
            </p:nvSpPr>
            <p:spPr bwMode="auto">
              <a:xfrm>
                <a:off x="2573" y="3162"/>
                <a:ext cx="42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8"/>
              <p:cNvSpPr>
                <a:spLocks noChangeAspect="1"/>
              </p:cNvSpPr>
              <p:nvPr/>
            </p:nvSpPr>
            <p:spPr bwMode="auto">
              <a:xfrm>
                <a:off x="2570" y="1966"/>
                <a:ext cx="435" cy="759"/>
              </a:xfrm>
              <a:custGeom>
                <a:avLst/>
                <a:gdLst>
                  <a:gd name="T0" fmla="*/ 0 w 435"/>
                  <a:gd name="T1" fmla="*/ 0 h 759"/>
                  <a:gd name="T2" fmla="*/ 434 w 435"/>
                  <a:gd name="T3" fmla="*/ 105 h 759"/>
                  <a:gd name="T4" fmla="*/ 434 w 435"/>
                  <a:gd name="T5" fmla="*/ 758 h 759"/>
                  <a:gd name="T6" fmla="*/ 0 w 435"/>
                  <a:gd name="T7" fmla="*/ 638 h 759"/>
                  <a:gd name="T8" fmla="*/ 0 w 435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5"/>
                  <a:gd name="T16" fmla="*/ 0 h 759"/>
                  <a:gd name="T17" fmla="*/ 435 w 435"/>
                  <a:gd name="T18" fmla="*/ 759 h 7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5" h="759">
                    <a:moveTo>
                      <a:pt x="0" y="0"/>
                    </a:moveTo>
                    <a:lnTo>
                      <a:pt x="434" y="105"/>
                    </a:lnTo>
                    <a:lnTo>
                      <a:pt x="434" y="758"/>
                    </a:lnTo>
                    <a:lnTo>
                      <a:pt x="0" y="63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" name="Line 19"/>
              <p:cNvSpPr>
                <a:spLocks noChangeAspect="1" noChangeShapeType="1"/>
              </p:cNvSpPr>
              <p:nvPr/>
            </p:nvSpPr>
            <p:spPr bwMode="auto">
              <a:xfrm>
                <a:off x="2580" y="2132"/>
                <a:ext cx="416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Line 20"/>
              <p:cNvSpPr>
                <a:spLocks noChangeAspect="1" noChangeShapeType="1"/>
              </p:cNvSpPr>
              <p:nvPr/>
            </p:nvSpPr>
            <p:spPr bwMode="auto">
              <a:xfrm>
                <a:off x="2580" y="2300"/>
                <a:ext cx="420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Line 21"/>
              <p:cNvSpPr>
                <a:spLocks noChangeAspect="1" noChangeShapeType="1"/>
              </p:cNvSpPr>
              <p:nvPr/>
            </p:nvSpPr>
            <p:spPr bwMode="auto">
              <a:xfrm>
                <a:off x="2580" y="2454"/>
                <a:ext cx="413" cy="1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Line 22"/>
              <p:cNvSpPr>
                <a:spLocks noChangeAspect="1" noChangeShapeType="1"/>
              </p:cNvSpPr>
              <p:nvPr/>
            </p:nvSpPr>
            <p:spPr bwMode="auto">
              <a:xfrm>
                <a:off x="2634" y="2060"/>
                <a:ext cx="303" cy="69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Line 23"/>
              <p:cNvSpPr>
                <a:spLocks noChangeAspect="1" noChangeShapeType="1"/>
              </p:cNvSpPr>
              <p:nvPr/>
            </p:nvSpPr>
            <p:spPr bwMode="auto">
              <a:xfrm>
                <a:off x="2634" y="2225"/>
                <a:ext cx="303" cy="67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Line 24"/>
              <p:cNvSpPr>
                <a:spLocks noChangeAspect="1" noChangeShapeType="1"/>
              </p:cNvSpPr>
              <p:nvPr/>
            </p:nvSpPr>
            <p:spPr bwMode="auto">
              <a:xfrm>
                <a:off x="2634" y="2391"/>
                <a:ext cx="303" cy="69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4" name="Line 25"/>
              <p:cNvSpPr>
                <a:spLocks noChangeAspect="1" noChangeShapeType="1"/>
              </p:cNvSpPr>
              <p:nvPr/>
            </p:nvSpPr>
            <p:spPr bwMode="auto">
              <a:xfrm>
                <a:off x="2634" y="2556"/>
                <a:ext cx="303" cy="69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Oval 26"/>
              <p:cNvSpPr>
                <a:spLocks noChangeAspect="1" noChangeArrowheads="1"/>
              </p:cNvSpPr>
              <p:nvPr/>
            </p:nvSpPr>
            <p:spPr bwMode="auto">
              <a:xfrm>
                <a:off x="2617" y="1825"/>
                <a:ext cx="69" cy="43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Freeform 27"/>
              <p:cNvSpPr>
                <a:spLocks noChangeAspect="1"/>
              </p:cNvSpPr>
              <p:nvPr/>
            </p:nvSpPr>
            <p:spPr bwMode="auto">
              <a:xfrm>
                <a:off x="2697" y="2054"/>
                <a:ext cx="163" cy="87"/>
              </a:xfrm>
              <a:custGeom>
                <a:avLst/>
                <a:gdLst>
                  <a:gd name="T0" fmla="*/ 0 w 163"/>
                  <a:gd name="T1" fmla="*/ 0 h 87"/>
                  <a:gd name="T2" fmla="*/ 0 w 163"/>
                  <a:gd name="T3" fmla="*/ 51 h 87"/>
                  <a:gd name="T4" fmla="*/ 162 w 163"/>
                  <a:gd name="T5" fmla="*/ 86 h 87"/>
                  <a:gd name="T6" fmla="*/ 162 w 163"/>
                  <a:gd name="T7" fmla="*/ 35 h 87"/>
                  <a:gd name="T8" fmla="*/ 0 w 163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87"/>
                  <a:gd name="T17" fmla="*/ 163 w 163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87">
                    <a:moveTo>
                      <a:pt x="0" y="0"/>
                    </a:moveTo>
                    <a:lnTo>
                      <a:pt x="0" y="51"/>
                    </a:lnTo>
                    <a:lnTo>
                      <a:pt x="162" y="86"/>
                    </a:lnTo>
                    <a:lnTo>
                      <a:pt x="162" y="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" name="Freeform 28"/>
              <p:cNvSpPr>
                <a:spLocks noChangeAspect="1"/>
              </p:cNvSpPr>
              <p:nvPr/>
            </p:nvSpPr>
            <p:spPr bwMode="auto">
              <a:xfrm>
                <a:off x="2697" y="2212"/>
                <a:ext cx="163" cy="85"/>
              </a:xfrm>
              <a:custGeom>
                <a:avLst/>
                <a:gdLst>
                  <a:gd name="T0" fmla="*/ 0 w 163"/>
                  <a:gd name="T1" fmla="*/ 0 h 85"/>
                  <a:gd name="T2" fmla="*/ 0 w 163"/>
                  <a:gd name="T3" fmla="*/ 49 h 85"/>
                  <a:gd name="T4" fmla="*/ 162 w 163"/>
                  <a:gd name="T5" fmla="*/ 84 h 85"/>
                  <a:gd name="T6" fmla="*/ 162 w 163"/>
                  <a:gd name="T7" fmla="*/ 35 h 85"/>
                  <a:gd name="T8" fmla="*/ 0 w 163"/>
                  <a:gd name="T9" fmla="*/ 0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85"/>
                  <a:gd name="T17" fmla="*/ 163 w 163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85">
                    <a:moveTo>
                      <a:pt x="0" y="0"/>
                    </a:moveTo>
                    <a:lnTo>
                      <a:pt x="0" y="49"/>
                    </a:lnTo>
                    <a:lnTo>
                      <a:pt x="162" y="84"/>
                    </a:lnTo>
                    <a:lnTo>
                      <a:pt x="162" y="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" name="Freeform 29"/>
              <p:cNvSpPr>
                <a:spLocks noChangeAspect="1"/>
              </p:cNvSpPr>
              <p:nvPr/>
            </p:nvSpPr>
            <p:spPr bwMode="auto">
              <a:xfrm>
                <a:off x="2697" y="2379"/>
                <a:ext cx="163" cy="86"/>
              </a:xfrm>
              <a:custGeom>
                <a:avLst/>
                <a:gdLst>
                  <a:gd name="T0" fmla="*/ 0 w 163"/>
                  <a:gd name="T1" fmla="*/ 0 h 86"/>
                  <a:gd name="T2" fmla="*/ 0 w 163"/>
                  <a:gd name="T3" fmla="*/ 50 h 86"/>
                  <a:gd name="T4" fmla="*/ 162 w 163"/>
                  <a:gd name="T5" fmla="*/ 85 h 86"/>
                  <a:gd name="T6" fmla="*/ 162 w 163"/>
                  <a:gd name="T7" fmla="*/ 35 h 86"/>
                  <a:gd name="T8" fmla="*/ 0 w 163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86"/>
                  <a:gd name="T17" fmla="*/ 163 w 163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86">
                    <a:moveTo>
                      <a:pt x="0" y="0"/>
                    </a:moveTo>
                    <a:lnTo>
                      <a:pt x="0" y="50"/>
                    </a:lnTo>
                    <a:lnTo>
                      <a:pt x="162" y="85"/>
                    </a:lnTo>
                    <a:lnTo>
                      <a:pt x="162" y="3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Freeform 30"/>
              <p:cNvSpPr>
                <a:spLocks noChangeAspect="1"/>
              </p:cNvSpPr>
              <p:nvPr/>
            </p:nvSpPr>
            <p:spPr bwMode="auto">
              <a:xfrm>
                <a:off x="2697" y="2542"/>
                <a:ext cx="163" cy="88"/>
              </a:xfrm>
              <a:custGeom>
                <a:avLst/>
                <a:gdLst>
                  <a:gd name="T0" fmla="*/ 0 w 163"/>
                  <a:gd name="T1" fmla="*/ 0 h 88"/>
                  <a:gd name="T2" fmla="*/ 0 w 163"/>
                  <a:gd name="T3" fmla="*/ 51 h 88"/>
                  <a:gd name="T4" fmla="*/ 162 w 163"/>
                  <a:gd name="T5" fmla="*/ 87 h 88"/>
                  <a:gd name="T6" fmla="*/ 162 w 163"/>
                  <a:gd name="T7" fmla="*/ 36 h 88"/>
                  <a:gd name="T8" fmla="*/ 0 w 163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88"/>
                  <a:gd name="T17" fmla="*/ 163 w 163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88">
                    <a:moveTo>
                      <a:pt x="0" y="0"/>
                    </a:moveTo>
                    <a:lnTo>
                      <a:pt x="0" y="51"/>
                    </a:lnTo>
                    <a:lnTo>
                      <a:pt x="162" y="87"/>
                    </a:lnTo>
                    <a:lnTo>
                      <a:pt x="162" y="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" name="Line 31"/>
              <p:cNvSpPr>
                <a:spLocks noChangeAspect="1" noChangeShapeType="1"/>
              </p:cNvSpPr>
              <p:nvPr/>
            </p:nvSpPr>
            <p:spPr bwMode="auto">
              <a:xfrm>
                <a:off x="2573" y="3079"/>
                <a:ext cx="420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Line 32"/>
              <p:cNvSpPr>
                <a:spLocks noChangeAspect="1" noChangeShapeType="1"/>
              </p:cNvSpPr>
              <p:nvPr/>
            </p:nvSpPr>
            <p:spPr bwMode="auto">
              <a:xfrm>
                <a:off x="2573" y="2998"/>
                <a:ext cx="420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63" name="Freeform 33"/>
            <p:cNvSpPr>
              <a:spLocks noChangeAspect="1"/>
            </p:cNvSpPr>
            <p:nvPr/>
          </p:nvSpPr>
          <p:spPr bwMode="auto">
            <a:xfrm>
              <a:off x="2916" y="2640"/>
              <a:ext cx="347" cy="119"/>
            </a:xfrm>
            <a:custGeom>
              <a:avLst/>
              <a:gdLst>
                <a:gd name="T0" fmla="*/ 0 w 1364"/>
                <a:gd name="T1" fmla="*/ 5 h 470"/>
                <a:gd name="T2" fmla="*/ 10 w 1364"/>
                <a:gd name="T3" fmla="*/ 8 h 470"/>
                <a:gd name="T4" fmla="*/ 22 w 1364"/>
                <a:gd name="T5" fmla="*/ 2 h 470"/>
                <a:gd name="T6" fmla="*/ 13 w 1364"/>
                <a:gd name="T7" fmla="*/ 0 h 470"/>
                <a:gd name="T8" fmla="*/ 0 w 1364"/>
                <a:gd name="T9" fmla="*/ 5 h 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4"/>
                <a:gd name="T16" fmla="*/ 0 h 470"/>
                <a:gd name="T17" fmla="*/ 1364 w 1364"/>
                <a:gd name="T18" fmla="*/ 470 h 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4" h="470">
                  <a:moveTo>
                    <a:pt x="0" y="321"/>
                  </a:moveTo>
                  <a:lnTo>
                    <a:pt x="610" y="469"/>
                  </a:lnTo>
                  <a:lnTo>
                    <a:pt x="1363" y="133"/>
                  </a:lnTo>
                  <a:lnTo>
                    <a:pt x="769" y="0"/>
                  </a:lnTo>
                  <a:lnTo>
                    <a:pt x="0" y="321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34"/>
            <p:cNvSpPr>
              <a:spLocks noChangeAspect="1"/>
            </p:cNvSpPr>
            <p:nvPr/>
          </p:nvSpPr>
          <p:spPr bwMode="auto">
            <a:xfrm>
              <a:off x="3071" y="2673"/>
              <a:ext cx="193" cy="508"/>
            </a:xfrm>
            <a:custGeom>
              <a:avLst/>
              <a:gdLst>
                <a:gd name="T0" fmla="*/ 0 w 757"/>
                <a:gd name="T1" fmla="*/ 6 h 2008"/>
                <a:gd name="T2" fmla="*/ 0 w 757"/>
                <a:gd name="T3" fmla="*/ 33 h 2008"/>
                <a:gd name="T4" fmla="*/ 12 w 757"/>
                <a:gd name="T5" fmla="*/ 25 h 2008"/>
                <a:gd name="T6" fmla="*/ 12 w 757"/>
                <a:gd name="T7" fmla="*/ 0 h 2008"/>
                <a:gd name="T8" fmla="*/ 0 w 757"/>
                <a:gd name="T9" fmla="*/ 6 h 2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7"/>
                <a:gd name="T16" fmla="*/ 0 h 2008"/>
                <a:gd name="T17" fmla="*/ 757 w 757"/>
                <a:gd name="T18" fmla="*/ 2008 h 2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7" h="2008">
                  <a:moveTo>
                    <a:pt x="0" y="335"/>
                  </a:moveTo>
                  <a:lnTo>
                    <a:pt x="0" y="2007"/>
                  </a:lnTo>
                  <a:lnTo>
                    <a:pt x="756" y="1532"/>
                  </a:lnTo>
                  <a:lnTo>
                    <a:pt x="756" y="0"/>
                  </a:lnTo>
                  <a:lnTo>
                    <a:pt x="0" y="335"/>
                  </a:lnTo>
                </a:path>
              </a:pathLst>
            </a:custGeom>
            <a:solidFill>
              <a:srgbClr val="9999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" name="Text Box 35"/>
          <p:cNvSpPr txBox="1">
            <a:spLocks noChangeArrowheads="1"/>
          </p:cNvSpPr>
          <p:nvPr/>
        </p:nvSpPr>
        <p:spPr bwMode="auto">
          <a:xfrm>
            <a:off x="1189793" y="2605088"/>
            <a:ext cx="1498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Local network</a:t>
            </a:r>
          </a:p>
        </p:txBody>
      </p:sp>
      <p:sp>
        <p:nvSpPr>
          <p:cNvPr id="2060" name="Text Box 36"/>
          <p:cNvSpPr txBox="1">
            <a:spLocks noChangeArrowheads="1"/>
          </p:cNvSpPr>
          <p:nvPr/>
        </p:nvSpPr>
        <p:spPr bwMode="auto">
          <a:xfrm>
            <a:off x="6341016" y="2616994"/>
            <a:ext cx="945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" y="4281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Perimeter security</a:t>
            </a:r>
          </a:p>
        </p:txBody>
      </p:sp>
    </p:spTree>
    <p:extLst>
      <p:ext uri="{BB962C8B-B14F-4D97-AF65-F5344CB8AC3E}">
        <p14:creationId xmlns:p14="http://schemas.microsoft.com/office/powerpoint/2010/main" val="313301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Firewall with application proxies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4317207"/>
            <a:ext cx="7848600" cy="254794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Daemon spawns proxy when communication detected …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295400" y="3600450"/>
            <a:ext cx="60960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Network Connection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06400" y="3771900"/>
            <a:ext cx="889000" cy="228600"/>
          </a:xfrm>
          <a:prstGeom prst="rightArrow">
            <a:avLst>
              <a:gd name="adj1" fmla="val 50000"/>
              <a:gd name="adj2" fmla="val 7291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7391400" y="3771900"/>
            <a:ext cx="889000" cy="228600"/>
          </a:xfrm>
          <a:prstGeom prst="rightArrow">
            <a:avLst>
              <a:gd name="adj1" fmla="val 50000"/>
              <a:gd name="adj2" fmla="val 7291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295400" y="3000375"/>
            <a:ext cx="1676400" cy="600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Telnet daemon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495800" y="3000375"/>
            <a:ext cx="1447800" cy="600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SMTP daemon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971800" y="3000375"/>
            <a:ext cx="1524000" cy="600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FTP daemon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6553200" y="3000375"/>
            <a:ext cx="838200" cy="600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172200" y="325755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6400800" y="325755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5943600" y="325755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1295400" y="1714500"/>
            <a:ext cx="152400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Telnet proxy</a:t>
            </a:r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2895600" y="1371600"/>
            <a:ext cx="152400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FTP proxy</a:t>
            </a: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495800" y="1714500"/>
            <a:ext cx="152400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SMTP proxy</a:t>
            </a:r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>
            <a:off x="4800600" y="2686050"/>
            <a:ext cx="304800" cy="314325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AutoShape 18"/>
          <p:cNvSpPr>
            <a:spLocks noChangeArrowheads="1"/>
          </p:cNvSpPr>
          <p:nvPr/>
        </p:nvSpPr>
        <p:spPr bwMode="auto">
          <a:xfrm flipV="1">
            <a:off x="5410200" y="2686050"/>
            <a:ext cx="304800" cy="314325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228975" y="2343150"/>
            <a:ext cx="304800" cy="657225"/>
          </a:xfrm>
          <a:prstGeom prst="upArrow">
            <a:avLst>
              <a:gd name="adj1" fmla="val 50000"/>
              <a:gd name="adj2" fmla="val 71875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 flipV="1">
            <a:off x="3838575" y="2343150"/>
            <a:ext cx="304800" cy="657225"/>
          </a:xfrm>
          <a:prstGeom prst="upArrow">
            <a:avLst>
              <a:gd name="adj1" fmla="val 50000"/>
              <a:gd name="adj2" fmla="val 71875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1676400" y="2686050"/>
            <a:ext cx="304800" cy="314325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 flipV="1">
            <a:off x="2286000" y="2686050"/>
            <a:ext cx="304800" cy="314325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Application-level proxies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/>
              <a:t>Enforce policy for specific protocols</a:t>
            </a:r>
          </a:p>
          <a:p>
            <a:pPr lvl="1" eaLnBrk="1" hangingPunct="1"/>
            <a:r>
              <a:rPr lang="en-US" sz="2000"/>
              <a:t>E.g., Virus scanning for SMTP</a:t>
            </a:r>
          </a:p>
          <a:p>
            <a:pPr lvl="2" eaLnBrk="1" hangingPunct="1"/>
            <a:r>
              <a:rPr lang="en-US" sz="1800"/>
              <a:t>Need to understand MIME, encoding, Zip archives </a:t>
            </a:r>
          </a:p>
          <a:p>
            <a:pPr lvl="1" eaLnBrk="1" hangingPunct="1"/>
            <a:r>
              <a:rPr lang="en-US" sz="2000"/>
              <a:t>Flexible approach, but may introduce network delays</a:t>
            </a:r>
          </a:p>
          <a:p>
            <a:pPr eaLnBrk="1" hangingPunct="1"/>
            <a:r>
              <a:rPr lang="en-US" sz="2400"/>
              <a:t>“Batch” protocols are natural to proxy</a:t>
            </a:r>
          </a:p>
          <a:p>
            <a:pPr lvl="1" eaLnBrk="1" hangingPunct="1"/>
            <a:r>
              <a:rPr lang="en-US" sz="2000"/>
              <a:t>SMTP (E-Mail)                       NNTP (Net news)</a:t>
            </a:r>
          </a:p>
          <a:p>
            <a:pPr lvl="1" eaLnBrk="1" hangingPunct="1"/>
            <a:r>
              <a:rPr lang="en-US" sz="2000"/>
              <a:t>DNS (Domain Name System)  NTP (Network Time Protocol</a:t>
            </a:r>
          </a:p>
          <a:p>
            <a:pPr eaLnBrk="1" hangingPunct="1"/>
            <a:r>
              <a:rPr lang="en-US" sz="2400"/>
              <a:t>Must protect host running protocol stack</a:t>
            </a:r>
          </a:p>
          <a:p>
            <a:pPr lvl="1" eaLnBrk="1" hangingPunct="1"/>
            <a:r>
              <a:rPr lang="en-US" sz="2000"/>
              <a:t>Disable all non-required services; keep it simple</a:t>
            </a:r>
          </a:p>
          <a:p>
            <a:pPr lvl="1" eaLnBrk="1" hangingPunct="1"/>
            <a:r>
              <a:rPr lang="en-US" sz="2000"/>
              <a:t>Install/modify services you want</a:t>
            </a:r>
          </a:p>
          <a:p>
            <a:pPr lvl="1" eaLnBrk="1" hangingPunct="1"/>
            <a:r>
              <a:rPr lang="en-US" sz="2000"/>
              <a:t>Run security audit to establish baseline</a:t>
            </a:r>
          </a:p>
          <a:p>
            <a:pPr lvl="1" eaLnBrk="1" hangingPunct="1"/>
            <a:r>
              <a:rPr lang="en-US" sz="2000"/>
              <a:t>Be prepared for the system to be compromised</a:t>
            </a:r>
          </a:p>
        </p:txBody>
      </p:sp>
    </p:spTree>
    <p:extLst>
      <p:ext uri="{BB962C8B-B14F-4D97-AF65-F5344CB8AC3E}">
        <p14:creationId xmlns:p14="http://schemas.microsoft.com/office/powerpoint/2010/main" val="281928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traffic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Intercept and proxy web traffic</a:t>
            </a:r>
          </a:p>
          <a:p>
            <a:pPr lvl="1"/>
            <a:r>
              <a:rPr lang="en-US" sz="2000" dirty="0"/>
              <a:t>Can be host-based</a:t>
            </a:r>
          </a:p>
          <a:p>
            <a:pPr lvl="1"/>
            <a:r>
              <a:rPr lang="en-US" sz="2000" dirty="0"/>
              <a:t>Usually at enterprise gateway</a:t>
            </a:r>
          </a:p>
          <a:p>
            <a:r>
              <a:rPr lang="en-US" sz="2400" dirty="0"/>
              <a:t>Block known bad sites</a:t>
            </a:r>
          </a:p>
          <a:p>
            <a:r>
              <a:rPr lang="en-US" sz="2400" dirty="0"/>
              <a:t>Block pages with known attacks</a:t>
            </a:r>
          </a:p>
          <a:p>
            <a:r>
              <a:rPr lang="en-US" sz="2400" dirty="0"/>
              <a:t>Scan attachments</a:t>
            </a:r>
          </a:p>
          <a:p>
            <a:pPr lvl="1"/>
            <a:r>
              <a:rPr lang="en-US" sz="2000" dirty="0"/>
              <a:t>Usually traditional virus scanning methods</a:t>
            </a:r>
          </a:p>
        </p:txBody>
      </p:sp>
    </p:spTree>
    <p:extLst>
      <p:ext uri="{BB962C8B-B14F-4D97-AF65-F5344CB8AC3E}">
        <p14:creationId xmlns:p14="http://schemas.microsoft.com/office/powerpoint/2010/main" val="3977757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Firewall references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00151"/>
            <a:ext cx="3041650" cy="297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99374" y="4229100"/>
            <a:ext cx="1963679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rgbClr val="869406"/>
                </a:solidFill>
              </a:rPr>
              <a:t>Elizabeth D. Zwicky</a:t>
            </a: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rgbClr val="869406"/>
                </a:solidFill>
              </a:rPr>
              <a:t>Simon Cooper</a:t>
            </a: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rgbClr val="869406"/>
                </a:solidFill>
              </a:rPr>
              <a:t>D. Brent Chapman</a:t>
            </a:r>
          </a:p>
        </p:txBody>
      </p:sp>
      <p:pic>
        <p:nvPicPr>
          <p:cNvPr id="49157" name="Picture 5" descr="Show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1200151"/>
            <a:ext cx="3171825" cy="297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092984" y="4229100"/>
            <a:ext cx="1996509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rgbClr val="869406"/>
                </a:solidFill>
              </a:rPr>
              <a:t>William R Cheswick</a:t>
            </a: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rgbClr val="869406"/>
                </a:solidFill>
              </a:rPr>
              <a:t>Steven M Bellovin</a:t>
            </a: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rgbClr val="869406"/>
                </a:solidFill>
              </a:rPr>
              <a:t>Aviel D Rubin</a:t>
            </a:r>
          </a:p>
        </p:txBody>
      </p:sp>
    </p:spTree>
    <p:extLst>
      <p:ext uri="{BB962C8B-B14F-4D97-AF65-F5344CB8AC3E}">
        <p14:creationId xmlns:p14="http://schemas.microsoft.com/office/powerpoint/2010/main" val="347973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Screened Subnet Using Two Routers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71587"/>
            <a:ext cx="590550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0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Alternate 1: Dual-Homed Host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200150"/>
            <a:ext cx="6991350" cy="300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0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Alternate 2: Screened Host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" y="1257300"/>
            <a:ext cx="7629525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329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Packet Filtering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848600" cy="3657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Uses transport-layer information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IP Source Address, Destination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Protocol (TCP, UDP, ICMP, etc)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TCP or UDP source &amp; destination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TCP Flags (SYN, ACK, FIN, RST, PSH, etc)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ICMP message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DNS uses port 53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Block incoming port 53 packets except known trusted servers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Stateful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Encapsulation: address translation, other complications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Source/Destination Address Forgery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1335882"/>
            <a:ext cx="6429375" cy="317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16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More about networking: port numbering</a:t>
            </a:r>
          </a:p>
        </p:txBody>
      </p:sp>
      <p:sp>
        <p:nvSpPr>
          <p:cNvPr id="33795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TCP connection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Server port uses number less than 1024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Client port uses number between 1024 and 16383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Permanent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Ports &lt;1024 assigned permanently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20,21 for FTP               23 for Telnet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25 for server SMTP        80 for HTTP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Variable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Ports &gt;1024 must be available for client to make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Limitation for stateless packet filtering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client wants port 2048, firewall must allow incoming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Better: stateful filtering knows outgoing requests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Only allow incoming traffic on high port to a machine that has initiated an outgoing request on low port </a:t>
            </a:r>
          </a:p>
        </p:txBody>
      </p:sp>
    </p:spTree>
    <p:extLst>
      <p:ext uri="{BB962C8B-B14F-4D97-AF65-F5344CB8AC3E}">
        <p14:creationId xmlns:p14="http://schemas.microsoft.com/office/powerpoint/2010/main" val="34961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Filtering Example: Inbound SMTP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371601"/>
            <a:ext cx="5848350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38201" y="4525566"/>
            <a:ext cx="6509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hlink"/>
                </a:solidFill>
              </a:rPr>
              <a:t>Can block external request to internal server based on port number</a:t>
            </a:r>
          </a:p>
        </p:txBody>
      </p:sp>
    </p:spTree>
    <p:extLst>
      <p:ext uri="{BB962C8B-B14F-4D97-AF65-F5344CB8AC3E}">
        <p14:creationId xmlns:p14="http://schemas.microsoft.com/office/powerpoint/2010/main" val="139953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17363</TotalTime>
  <Words>873</Words>
  <Application>Microsoft Office PowerPoint</Application>
  <PresentationFormat>On-screen Show (16:9)</PresentationFormat>
  <Paragraphs>191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Tahoma</vt:lpstr>
      <vt:lpstr>Times New Roman</vt:lpstr>
      <vt:lpstr>Wingdings</vt:lpstr>
      <vt:lpstr>Wingdings 2</vt:lpstr>
      <vt:lpstr>Office Theme</vt:lpstr>
      <vt:lpstr>Clip</vt:lpstr>
      <vt:lpstr>PowerPoint Presentation</vt:lpstr>
      <vt:lpstr>Basic Firewall Concept</vt:lpstr>
      <vt:lpstr>Screened Subnet Using Two Routers</vt:lpstr>
      <vt:lpstr>Alternate 1: Dual-Homed Host</vt:lpstr>
      <vt:lpstr>Alternate 2: Screened Host</vt:lpstr>
      <vt:lpstr>Basic Packet Filtering</vt:lpstr>
      <vt:lpstr>Source/Destination Address Forgery</vt:lpstr>
      <vt:lpstr>More about networking: port numbering</vt:lpstr>
      <vt:lpstr>Filtering Example: Inbound SMTP</vt:lpstr>
      <vt:lpstr>Filtering Example: Outbound SMTP</vt:lpstr>
      <vt:lpstr>Stateful or Dynamic Packet Filtering</vt:lpstr>
      <vt:lpstr>Telnet</vt:lpstr>
      <vt:lpstr>FTP</vt:lpstr>
      <vt:lpstr>Normal IP Fragmentation</vt:lpstr>
      <vt:lpstr>Abnormal Fragmentation</vt:lpstr>
      <vt:lpstr>Packet Fragmentation Attack</vt:lpstr>
      <vt:lpstr>TCP Protocol Stack</vt:lpstr>
      <vt:lpstr>Remember SSL/TLS</vt:lpstr>
      <vt:lpstr>Proxying Firewall</vt:lpstr>
      <vt:lpstr>Firewall with application proxies</vt:lpstr>
      <vt:lpstr>Application-level proxies</vt:lpstr>
      <vt:lpstr>Web traffic scanning</vt:lpstr>
      <vt:lpstr>Firewall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Internet Security</dc:title>
  <dc:creator>cse</dc:creator>
  <cp:lastModifiedBy>Deepak Kumar</cp:lastModifiedBy>
  <cp:revision>52</cp:revision>
  <dcterms:created xsi:type="dcterms:W3CDTF">2016-03-18T05:03:09Z</dcterms:created>
  <dcterms:modified xsi:type="dcterms:W3CDTF">2017-04-25T11:07:23Z</dcterms:modified>
</cp:coreProperties>
</file>