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64" r:id="rId2"/>
    <p:sldId id="345" r:id="rId3"/>
    <p:sldId id="346" r:id="rId4"/>
    <p:sldId id="347" r:id="rId5"/>
    <p:sldId id="348" r:id="rId6"/>
    <p:sldId id="349" r:id="rId7"/>
    <p:sldId id="350" r:id="rId8"/>
    <p:sldId id="35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76" autoAdjust="0"/>
    <p:restoredTop sz="68851" autoAdjust="0"/>
  </p:normalViewPr>
  <p:slideViewPr>
    <p:cSldViewPr>
      <p:cViewPr varScale="1">
        <p:scale>
          <a:sx n="148" d="100"/>
          <a:sy n="148" d="100"/>
        </p:scale>
        <p:origin x="13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4508-1E47-442E-8030-86C3B1C35BB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0C5EF-769B-4C2F-874D-22F2D4381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198985-C63E-4D38-BE60-8A449BF82FF0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3FF99-572E-4A8D-97AF-9B06BF7DAC85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0C4DA-DFA2-4609-B7A0-200CBBB01912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22313" y="2208610"/>
            <a:ext cx="7772400" cy="112514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Module 8.8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</a:rPr>
              <a:t>Intrusion Detection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Intrusion detection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dirty="0"/>
              <a:t>Many intrusion detection systems</a:t>
            </a:r>
          </a:p>
          <a:p>
            <a:pPr lvl="1" eaLnBrk="1" hangingPunct="1"/>
            <a:r>
              <a:rPr lang="en-US" sz="1800" dirty="0"/>
              <a:t>Close to 100 systems with current web pages</a:t>
            </a:r>
          </a:p>
          <a:p>
            <a:pPr lvl="1" eaLnBrk="1" hangingPunct="1"/>
            <a:r>
              <a:rPr lang="en-US" sz="1800" dirty="0"/>
              <a:t>Network-based, host-based, or combination</a:t>
            </a:r>
          </a:p>
          <a:p>
            <a:pPr eaLnBrk="1" hangingPunct="1"/>
            <a:r>
              <a:rPr lang="en-US" sz="2000" dirty="0"/>
              <a:t>Two basic models</a:t>
            </a:r>
          </a:p>
          <a:p>
            <a:pPr lvl="1" eaLnBrk="1" hangingPunct="1"/>
            <a:r>
              <a:rPr lang="en-US" sz="1800" dirty="0"/>
              <a:t>Misuse detection model </a:t>
            </a:r>
          </a:p>
          <a:p>
            <a:pPr lvl="2" eaLnBrk="1" hangingPunct="1"/>
            <a:r>
              <a:rPr lang="en-US" sz="1600" dirty="0"/>
              <a:t>Maintain data on known attacks</a:t>
            </a:r>
          </a:p>
          <a:p>
            <a:pPr lvl="2" eaLnBrk="1" hangingPunct="1"/>
            <a:r>
              <a:rPr lang="en-US" sz="1600" dirty="0"/>
              <a:t>Look for activity with corresponding signatures </a:t>
            </a:r>
          </a:p>
          <a:p>
            <a:pPr lvl="1" eaLnBrk="1" hangingPunct="1"/>
            <a:r>
              <a:rPr lang="en-US" sz="1800" dirty="0"/>
              <a:t>Anomaly detection model </a:t>
            </a:r>
          </a:p>
          <a:p>
            <a:pPr lvl="2" eaLnBrk="1" hangingPunct="1"/>
            <a:r>
              <a:rPr lang="en-US" sz="1600" dirty="0"/>
              <a:t>Try to figure out what is “normal”</a:t>
            </a:r>
          </a:p>
          <a:p>
            <a:pPr lvl="2" eaLnBrk="1" hangingPunct="1"/>
            <a:r>
              <a:rPr lang="en-US" sz="1600" dirty="0"/>
              <a:t>Report anomalous behavior</a:t>
            </a:r>
          </a:p>
          <a:p>
            <a:pPr eaLnBrk="1" hangingPunct="1"/>
            <a:r>
              <a:rPr lang="en-US" sz="2000" dirty="0"/>
              <a:t>Fundamental problem: too many false alarms</a:t>
            </a:r>
          </a:p>
        </p:txBody>
      </p:sp>
    </p:spTree>
    <p:extLst>
      <p:ext uri="{BB962C8B-B14F-4D97-AF65-F5344CB8AC3E}">
        <p14:creationId xmlns:p14="http://schemas.microsoft.com/office/powerpoint/2010/main" val="19802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Snort</a:t>
            </a:r>
          </a:p>
        </p:txBody>
      </p:sp>
      <p:graphicFrame>
        <p:nvGraphicFramePr>
          <p:cNvPr id="1229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229990"/>
              </p:ext>
            </p:extLst>
          </p:nvPr>
        </p:nvGraphicFramePr>
        <p:xfrm>
          <a:off x="381000" y="1085850"/>
          <a:ext cx="83058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4" imgW="7714286" imgH="4877481" progId="PBrush">
                  <p:embed/>
                </p:oleObj>
              </mc:Choice>
              <mc:Fallback>
                <p:oleObj name="Bitmap Image" r:id="rId4" imgW="7714286" imgH="4877481" progId="PBrush">
                  <p:embed/>
                  <p:pic>
                    <p:nvPicPr>
                      <p:cNvPr id="1229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85850"/>
                        <a:ext cx="8305800" cy="308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33400" y="4479399"/>
            <a:ext cx="8458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Arial" charset="0"/>
              </a:rPr>
              <a:t>From: </a:t>
            </a:r>
            <a:r>
              <a:rPr lang="en-US" altLang="zh-CN" sz="1600" dirty="0" err="1">
                <a:latin typeface="Arial" charset="0"/>
              </a:rPr>
              <a:t>Rafeeq</a:t>
            </a:r>
            <a:r>
              <a:rPr lang="en-US" altLang="zh-CN" sz="1600" dirty="0">
                <a:latin typeface="Arial" charset="0"/>
              </a:rPr>
              <a:t> Ur </a:t>
            </a:r>
            <a:r>
              <a:rPr lang="en-US" altLang="zh-CN" sz="1600" dirty="0" err="1">
                <a:latin typeface="Arial" charset="0"/>
              </a:rPr>
              <a:t>Rehman</a:t>
            </a:r>
            <a:r>
              <a:rPr lang="en-US" altLang="zh-CN" sz="1600" dirty="0">
                <a:latin typeface="Arial" charset="0"/>
              </a:rPr>
              <a:t>, </a:t>
            </a:r>
            <a:r>
              <a:rPr lang="en-US" altLang="zh-CN" sz="1600" i="1" dirty="0">
                <a:latin typeface="Arial" charset="0"/>
              </a:rPr>
              <a:t>Intrusion Detection Systems with Snort: Advanced IDS Techniques with Snort, Apache, MySQL, PHP, and ACID. </a:t>
            </a:r>
            <a:endParaRPr lang="en-US" altLang="zh-CN" sz="1600" dirty="0">
              <a:latin typeface="Arial" charset="0"/>
            </a:endParaRPr>
          </a:p>
        </p:txBody>
      </p:sp>
      <p:pic>
        <p:nvPicPr>
          <p:cNvPr id="5" name="Picture 4" descr="This little piggy caught some hacker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8500" y="85725"/>
            <a:ext cx="17145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506361" y="685801"/>
            <a:ext cx="23130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dirty="0">
                <a:solidFill>
                  <a:schemeClr val="bg2"/>
                </a:solidFill>
              </a:rPr>
              <a:t>http://www.snort.org/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4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Snort components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7772400" cy="382905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Packet Decoder</a:t>
            </a:r>
          </a:p>
          <a:p>
            <a:pPr lvl="1"/>
            <a:r>
              <a:rPr lang="en-US" altLang="zh-CN" sz="2000" dirty="0"/>
              <a:t>input from Ethernet, SLIP, PPP…</a:t>
            </a:r>
          </a:p>
          <a:p>
            <a:r>
              <a:rPr lang="en-US" altLang="zh-CN" sz="2400" dirty="0"/>
              <a:t>Preprocessor: </a:t>
            </a:r>
          </a:p>
          <a:p>
            <a:pPr lvl="1"/>
            <a:r>
              <a:rPr lang="en-US" altLang="zh-CN" sz="2000" dirty="0"/>
              <a:t>detect anomalies in packet headers</a:t>
            </a:r>
          </a:p>
          <a:p>
            <a:pPr lvl="1"/>
            <a:r>
              <a:rPr lang="en-US" altLang="zh-CN" sz="2000" dirty="0"/>
              <a:t>packet defragmentation</a:t>
            </a:r>
          </a:p>
          <a:p>
            <a:pPr lvl="1"/>
            <a:r>
              <a:rPr lang="en-US" altLang="zh-CN" sz="2000" dirty="0"/>
              <a:t>decode HTTP URI</a:t>
            </a:r>
          </a:p>
          <a:p>
            <a:pPr lvl="1"/>
            <a:r>
              <a:rPr lang="en-US" altLang="zh-CN" sz="2000" dirty="0"/>
              <a:t>reassemble TCP streams </a:t>
            </a:r>
          </a:p>
          <a:p>
            <a:r>
              <a:rPr lang="en-US" altLang="zh-CN" sz="2400" dirty="0"/>
              <a:t>Detection Engine: applies rules to packets</a:t>
            </a:r>
          </a:p>
          <a:p>
            <a:r>
              <a:rPr lang="en-US" altLang="zh-CN" sz="2400" dirty="0"/>
              <a:t>Logging and Alerting System</a:t>
            </a:r>
          </a:p>
          <a:p>
            <a:r>
              <a:rPr lang="en-US" altLang="zh-CN" sz="2400" dirty="0"/>
              <a:t>Output Modules: alerts, log, other output</a:t>
            </a:r>
          </a:p>
        </p:txBody>
      </p:sp>
    </p:spTree>
    <p:extLst>
      <p:ext uri="{BB962C8B-B14F-4D97-AF65-F5344CB8AC3E}">
        <p14:creationId xmlns:p14="http://schemas.microsoft.com/office/powerpoint/2010/main" val="235206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Snort detection rules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4" y="3042046"/>
            <a:ext cx="7504113" cy="147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421606"/>
            <a:ext cx="40386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500"/>
              <a:t>rule header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1421606"/>
            <a:ext cx="40386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500"/>
              <a:t>rule options</a:t>
            </a: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 flipH="1">
            <a:off x="533400" y="1878806"/>
            <a:ext cx="2057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>
            <a:off x="3124200" y="1878806"/>
            <a:ext cx="2819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221707"/>
            <a:ext cx="5838825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67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57566"/>
            <a:ext cx="9067800" cy="39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25780" y="2899708"/>
            <a:ext cx="30480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Arial" charset="0"/>
              </a:rPr>
              <a:t>Alert will be generated if criteria met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 flipV="1">
            <a:off x="906780" y="2250281"/>
            <a:ext cx="838200" cy="6915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52400" y="1257301"/>
            <a:ext cx="16764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Arial" charset="0"/>
              </a:rPr>
              <a:t>Apply to all ip packets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906780" y="1491734"/>
            <a:ext cx="312420" cy="5656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295400" y="1578115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Arial" charset="0"/>
              </a:rPr>
              <a:t>Source ip address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828800" y="1805940"/>
            <a:ext cx="76200" cy="251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362200" y="2565916"/>
            <a:ext cx="1219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Arial" charset="0"/>
              </a:rPr>
              <a:t>Source port #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 flipV="1">
            <a:off x="2514600" y="2276534"/>
            <a:ext cx="22860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124200" y="1143001"/>
            <a:ext cx="16764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Arial" charset="0"/>
              </a:rPr>
              <a:t>destination ip address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3581400" y="1413689"/>
            <a:ext cx="228600" cy="5657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114800" y="1460957"/>
            <a:ext cx="12954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dirty="0">
                <a:latin typeface="Arial" charset="0"/>
              </a:rPr>
              <a:t>Destination port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267200" y="1685925"/>
            <a:ext cx="22860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316980" y="2743201"/>
            <a:ext cx="16764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Arial" charset="0"/>
              </a:rPr>
              <a:t>Rule options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 flipV="1">
            <a:off x="6621780" y="2303145"/>
            <a:ext cx="533400" cy="4400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4724400" y="2281714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3" y="3600450"/>
            <a:ext cx="7709694" cy="72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6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Snort challenges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Misuse detection – avoid known intrusions</a:t>
            </a:r>
          </a:p>
          <a:p>
            <a:pPr lvl="1"/>
            <a:r>
              <a:rPr lang="en-US" altLang="zh-CN" sz="2000" dirty="0"/>
              <a:t>Database size continues to grow</a:t>
            </a:r>
          </a:p>
          <a:p>
            <a:pPr lvl="2"/>
            <a:r>
              <a:rPr lang="en-US" altLang="zh-CN" sz="1800" dirty="0"/>
              <a:t>Snort version 2.3.2 had 2,600 rules</a:t>
            </a:r>
          </a:p>
          <a:p>
            <a:pPr lvl="1"/>
            <a:r>
              <a:rPr lang="en-US" altLang="zh-CN" sz="2000" dirty="0"/>
              <a:t>Snort spends 80% of time doing string match</a:t>
            </a:r>
          </a:p>
          <a:p>
            <a:endParaRPr lang="en-US" altLang="zh-CN" sz="2400" dirty="0"/>
          </a:p>
          <a:p>
            <a:r>
              <a:rPr lang="en-US" altLang="zh-CN" sz="2400" dirty="0"/>
              <a:t>Anomaly detection – identify new attacks</a:t>
            </a:r>
          </a:p>
          <a:p>
            <a:pPr lvl="1"/>
            <a:r>
              <a:rPr lang="en-US" altLang="zh-CN" sz="2000" dirty="0"/>
              <a:t>Probability of detection is low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0623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2296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/>
              <a:t>Difficulties in anomaly detection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/>
              <a:t>Lack of training data</a:t>
            </a:r>
          </a:p>
          <a:p>
            <a:pPr lvl="1" eaLnBrk="1" hangingPunct="1"/>
            <a:r>
              <a:rPr lang="en-US"/>
              <a:t>Lots of “normal” network, system call data</a:t>
            </a:r>
          </a:p>
          <a:p>
            <a:pPr lvl="1" eaLnBrk="1" hangingPunct="1"/>
            <a:r>
              <a:rPr lang="en-US"/>
              <a:t>Little data containing realistic attacks, anomalies</a:t>
            </a:r>
          </a:p>
          <a:p>
            <a:pPr eaLnBrk="1" hangingPunct="1"/>
            <a:r>
              <a:rPr lang="en-US"/>
              <a:t>Data drift</a:t>
            </a:r>
          </a:p>
          <a:p>
            <a:pPr lvl="1" eaLnBrk="1" hangingPunct="1"/>
            <a:r>
              <a:rPr lang="en-US"/>
              <a:t>Statistical methods detect changes in behavior</a:t>
            </a:r>
          </a:p>
          <a:p>
            <a:pPr lvl="1" eaLnBrk="1" hangingPunct="1"/>
            <a:r>
              <a:rPr lang="en-US"/>
              <a:t>Attacker can attack gradually and incrementally</a:t>
            </a:r>
          </a:p>
          <a:p>
            <a:pPr eaLnBrk="1" hangingPunct="1"/>
            <a:r>
              <a:rPr lang="en-US"/>
              <a:t>Main characteristics not well understood</a:t>
            </a:r>
          </a:p>
          <a:p>
            <a:pPr lvl="1" eaLnBrk="1" hangingPunct="1"/>
            <a:r>
              <a:rPr lang="en-US"/>
              <a:t>By many measures, attack may be within bounds of “normal” range of activities</a:t>
            </a:r>
          </a:p>
          <a:p>
            <a:pPr eaLnBrk="1" hangingPunct="1"/>
            <a:r>
              <a:rPr lang="en-US"/>
              <a:t>False identifications are very costly</a:t>
            </a:r>
          </a:p>
          <a:p>
            <a:pPr lvl="1" eaLnBrk="1" hangingPunct="1"/>
            <a:r>
              <a:rPr lang="en-US"/>
              <a:t>Sys Admin spend many hours examining evidence</a:t>
            </a:r>
          </a:p>
        </p:txBody>
      </p:sp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17363</TotalTime>
  <Words>296</Words>
  <Application>Microsoft Office PowerPoint</Application>
  <PresentationFormat>On-screen Show (16:9)</PresentationFormat>
  <Paragraphs>61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宋体</vt:lpstr>
      <vt:lpstr>Arial</vt:lpstr>
      <vt:lpstr>Calibri</vt:lpstr>
      <vt:lpstr>Monotype Sorts</vt:lpstr>
      <vt:lpstr>Verdana</vt:lpstr>
      <vt:lpstr>Wingdings</vt:lpstr>
      <vt:lpstr>Office Theme</vt:lpstr>
      <vt:lpstr>Bitmap Image</vt:lpstr>
      <vt:lpstr>PowerPoint Presentation</vt:lpstr>
      <vt:lpstr>Intrusion detection</vt:lpstr>
      <vt:lpstr>Example: Snort</vt:lpstr>
      <vt:lpstr>Snort components</vt:lpstr>
      <vt:lpstr>Snort detection rules</vt:lpstr>
      <vt:lpstr>Additional examples</vt:lpstr>
      <vt:lpstr>Snort challenges</vt:lpstr>
      <vt:lpstr>Difficulties in anomaly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8: Internet Security</dc:title>
  <dc:creator>cse</dc:creator>
  <cp:lastModifiedBy>Deepak Kumar</cp:lastModifiedBy>
  <cp:revision>53</cp:revision>
  <dcterms:created xsi:type="dcterms:W3CDTF">2016-03-18T05:03:09Z</dcterms:created>
  <dcterms:modified xsi:type="dcterms:W3CDTF">2017-04-25T11:08:09Z</dcterms:modified>
</cp:coreProperties>
</file>