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ink/ink2.xml" ContentType="application/inkml+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2" r:id="rId2"/>
    <p:sldId id="277" r:id="rId3"/>
    <p:sldId id="278" r:id="rId4"/>
    <p:sldId id="279" r:id="rId5"/>
    <p:sldId id="280" r:id="rId6"/>
    <p:sldId id="28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76" autoAdjust="0"/>
  </p:normalViewPr>
  <p:slideViewPr>
    <p:cSldViewPr>
      <p:cViewPr varScale="1">
        <p:scale>
          <a:sx n="104" d="100"/>
          <a:sy n="104" d="100"/>
        </p:scale>
        <p:origin x="-181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8850C-A33D-4048-83FD-DD2EAD2F55CB}" type="datetimeFigureOut">
              <a:rPr lang="en-US" smtClean="0"/>
              <a:pPr/>
              <a:t>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3F880-9B25-4C43-B311-E3259D01B7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CVS is a version control and collaboration system that is widely used by open-source software development projects.  CVS is commonly configured to allow public, anonymous, read-only access via the Internet.</a:t>
            </a:r>
          </a:p>
          <a:p>
            <a:r>
              <a:rPr lang="en-US" sz="1200" b="0" i="0" kern="1200" dirty="0" smtClean="0">
                <a:solidFill>
                  <a:schemeClr val="tx1"/>
                </a:solidFill>
                <a:latin typeface="+mn-lt"/>
                <a:ea typeface="+mn-ea"/>
                <a:cs typeface="+mn-cs"/>
              </a:rPr>
              <a:t>The CVS server component contains a "double-free" vulnerability that can be triggered by a set of specially crafted directory requests. While processing these requests, an error-checking routine may attempt to free() the same memory reference more than once.  </a:t>
            </a:r>
            <a:r>
              <a:rPr lang="en-US" sz="1200" b="0" i="0" kern="1200" dirty="0" err="1" smtClean="0">
                <a:solidFill>
                  <a:schemeClr val="tx1"/>
                </a:solidFill>
                <a:latin typeface="+mn-lt"/>
                <a:ea typeface="+mn-ea"/>
                <a:cs typeface="+mn-cs"/>
              </a:rPr>
              <a:t>Deallocating</a:t>
            </a:r>
            <a:r>
              <a:rPr lang="en-US" sz="1200" b="0" i="0" kern="1200" dirty="0" smtClean="0">
                <a:solidFill>
                  <a:schemeClr val="tx1"/>
                </a:solidFill>
                <a:latin typeface="+mn-lt"/>
                <a:ea typeface="+mn-ea"/>
                <a:cs typeface="+mn-cs"/>
              </a:rPr>
              <a:t> the already freed memory leads to heap corruption, which an attacker could leverage to execute arbitrary code, alter the logical operation of the CVS server program, or read sensitive information stored in memory.  In most cases, heap corruption will result in a segmentation fault, causing a denial of service.</a:t>
            </a:r>
          </a:p>
          <a:p>
            <a:r>
              <a:rPr lang="en-US" sz="1200" b="0" i="0" kern="1200" dirty="0" smtClean="0">
                <a:solidFill>
                  <a:schemeClr val="tx1"/>
                </a:solidFill>
                <a:latin typeface="+mn-lt"/>
                <a:ea typeface="+mn-ea"/>
                <a:cs typeface="+mn-cs"/>
              </a:rPr>
              <a:t>The CVS server process is typically started by the Internet services daemon (</a:t>
            </a:r>
            <a:r>
              <a:rPr lang="en-US" sz="1200" b="0" i="0" kern="1200" dirty="0" err="1" smtClean="0">
                <a:solidFill>
                  <a:schemeClr val="tx1"/>
                </a:solidFill>
                <a:latin typeface="+mn-lt"/>
                <a:ea typeface="+mn-ea"/>
                <a:cs typeface="+mn-cs"/>
              </a:rPr>
              <a:t>inetd</a:t>
            </a:r>
            <a:r>
              <a:rPr lang="en-US" sz="1200" b="0" i="0" kern="1200" dirty="0" smtClean="0">
                <a:solidFill>
                  <a:schemeClr val="tx1"/>
                </a:solidFill>
                <a:latin typeface="+mn-lt"/>
                <a:ea typeface="+mn-ea"/>
                <a:cs typeface="+mn-cs"/>
              </a:rPr>
              <a:t>) and runs with root privileges.  Arbitrary code inserted by an attacker would therefore run with root privilege</a:t>
            </a:r>
          </a:p>
          <a:p>
            <a:endParaRPr lang="en-US" dirty="0"/>
          </a:p>
        </p:txBody>
      </p:sp>
      <p:sp>
        <p:nvSpPr>
          <p:cNvPr id="4" name="Slide Number Placeholder 3"/>
          <p:cNvSpPr>
            <a:spLocks noGrp="1"/>
          </p:cNvSpPr>
          <p:nvPr>
            <p:ph type="sldNum" sz="quarter" idx="10"/>
          </p:nvPr>
        </p:nvSpPr>
        <p:spPr/>
        <p:txBody>
          <a:bodyPr/>
          <a:lstStyle/>
          <a:p>
            <a:fld id="{1D8A8BBB-08DC-4BE1-B79C-09DC30796BE7}"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83F880-9B25-4C43-B311-E3259D01B71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D38910-7B06-4265-9F63-B0DF18127EC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D38910-7B06-4265-9F63-B0DF18127EC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D38910-7B06-4265-9F63-B0DF18127EC4}"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38910-7B06-4265-9F63-B0DF18127EC4}"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38910-7B06-4265-9F63-B0DF18127EC4}"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38910-7B06-4265-9F63-B0DF18127EC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38910-7B06-4265-9F63-B0DF18127EC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06D60-0C6A-4025-9429-72E296483D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9D38910-7B06-4265-9F63-B0DF18127EC4}" type="datetimeFigureOut">
              <a:rPr lang="en-US" smtClean="0"/>
              <a:pPr/>
              <a:t>1/12/2017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1F06D60-0C6A-4025-9429-72E296483D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1.2</a:t>
            </a:r>
            <a:endParaRPr lang="en-US" dirty="0"/>
          </a:p>
        </p:txBody>
      </p:sp>
      <p:sp>
        <p:nvSpPr>
          <p:cNvPr id="5" name="Subtitle 4"/>
          <p:cNvSpPr>
            <a:spLocks noGrp="1"/>
          </p:cNvSpPr>
          <p:nvPr>
            <p:ph type="subTitle" idx="1"/>
          </p:nvPr>
        </p:nvSpPr>
        <p:spPr/>
        <p:txBody>
          <a:bodyPr/>
          <a:lstStyle/>
          <a:p>
            <a:r>
              <a:rPr lang="en-US" dirty="0" smtClean="0"/>
              <a:t>More Control Hijacking Attacks: Integer Overflow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Control Hijacking</a:t>
            </a:r>
            <a:endParaRPr lang="en-US" sz="40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10000" y="2628900"/>
            <a:ext cx="5029200" cy="1905000"/>
          </a:xfrm>
        </p:spPr>
        <p:txBody>
          <a:bodyPr anchor="t">
            <a:noAutofit/>
          </a:bodyPr>
          <a:lstStyle/>
          <a:p>
            <a:pPr algn="l"/>
            <a:r>
              <a:rPr lang="en-US" sz="4000" dirty="0" smtClean="0">
                <a:solidFill>
                  <a:schemeClr val="tx1">
                    <a:lumMod val="75000"/>
                    <a:lumOff val="25000"/>
                  </a:schemeClr>
                </a:solidFill>
              </a:rPr>
              <a:t>Integer Overflow</a:t>
            </a:r>
            <a:endParaRPr lang="en-US" sz="4000" dirty="0">
              <a:solidFill>
                <a:schemeClr val="tx1">
                  <a:lumMod val="75000"/>
                  <a:lumOff val="25000"/>
                </a:schemeClr>
              </a:solidFill>
            </a:endParaRP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1700280" y="543240"/>
              <a:ext cx="360" cy="360"/>
            </p14:xfrm>
          </p:contentPart>
        </mc:Choice>
        <mc:Fallback>
          <p:pic>
            <p:nvPicPr>
              <p:cNvPr id="2" name="Ink 1"/>
              <p:cNvPicPr/>
              <p:nvPr/>
            </p:nvPicPr>
            <p:blipFill>
              <a:blip r:embed="rId4" cstate="print"/>
              <a:stretch>
                <a:fillRect/>
              </a:stretch>
            </p:blipFill>
            <p:spPr>
              <a:xfrm>
                <a:off x="1690920" y="533880"/>
                <a:ext cx="19080" cy="19080"/>
              </a:xfrm>
              <a:prstGeom prst="rect">
                <a:avLst/>
              </a:prstGeom>
            </p:spPr>
          </p:pic>
        </mc:Fallback>
      </mc:AlternateContent>
      <p:pic>
        <p:nvPicPr>
          <p:cNvPr id="7" name="Picture 6" descr="logo.jp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7200" y="1201742"/>
            <a:ext cx="3200400" cy="3198809"/>
          </a:xfrm>
          <a:prstGeom prst="rect">
            <a:avLst/>
          </a:prstGeom>
        </p:spPr>
      </p:pic>
    </p:spTree>
    <p:extLst>
      <p:ext uri="{BB962C8B-B14F-4D97-AF65-F5344CB8AC3E}">
        <p14:creationId xmlns:p14="http://schemas.microsoft.com/office/powerpoint/2010/main" xmlns="" val="1784044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Hijacking Opportunities</a:t>
            </a:r>
            <a:endParaRPr lang="en-US" dirty="0"/>
          </a:p>
        </p:txBody>
      </p:sp>
      <p:sp>
        <p:nvSpPr>
          <p:cNvPr id="3" name="Content Placeholder 2"/>
          <p:cNvSpPr>
            <a:spLocks noGrp="1"/>
          </p:cNvSpPr>
          <p:nvPr>
            <p:ph idx="1"/>
          </p:nvPr>
        </p:nvSpPr>
        <p:spPr>
          <a:xfrm>
            <a:off x="381000" y="1428751"/>
            <a:ext cx="8534400" cy="3394472"/>
          </a:xfrm>
        </p:spPr>
        <p:txBody>
          <a:bodyPr>
            <a:normAutofit/>
          </a:bodyPr>
          <a:lstStyle/>
          <a:p>
            <a:r>
              <a:rPr lang="en-US" sz="2400" b="1" dirty="0"/>
              <a:t>Integer overflows</a:t>
            </a:r>
            <a:r>
              <a:rPr lang="en-US" sz="2400" dirty="0"/>
              <a:t>:    </a:t>
            </a:r>
            <a:r>
              <a:rPr lang="en-US" sz="2000" dirty="0">
                <a:latin typeface="Arial" charset="0"/>
              </a:rPr>
              <a:t>(e.g.  MS DirectX MIDI Lib</a:t>
            </a:r>
            <a:r>
              <a:rPr lang="en-US" sz="2000" dirty="0" smtClean="0">
                <a:latin typeface="Arial" charset="0"/>
              </a:rPr>
              <a:t>)</a:t>
            </a:r>
            <a:endParaRPr lang="en-US" sz="2400" dirty="0">
              <a:solidFill>
                <a:srgbClr val="000090"/>
              </a:solidFill>
              <a:latin typeface="Arial" charset="0"/>
            </a:endParaRPr>
          </a:p>
          <a:p>
            <a:pPr>
              <a:spcBef>
                <a:spcPts val="1800"/>
              </a:spcBef>
            </a:pPr>
            <a:r>
              <a:rPr lang="en-US" sz="2400" b="1" dirty="0"/>
              <a:t>Double free</a:t>
            </a:r>
            <a:r>
              <a:rPr lang="en-US" sz="2400" dirty="0"/>
              <a:t>:    double free space on </a:t>
            </a:r>
            <a:r>
              <a:rPr lang="en-US" sz="2400" dirty="0" smtClean="0"/>
              <a:t>heap</a:t>
            </a:r>
            <a:endParaRPr lang="en-US" sz="2400" dirty="0"/>
          </a:p>
          <a:p>
            <a:pPr lvl="1">
              <a:lnSpc>
                <a:spcPct val="30000"/>
              </a:lnSpc>
              <a:spcBef>
                <a:spcPct val="80000"/>
              </a:spcBef>
            </a:pPr>
            <a:r>
              <a:rPr lang="en-US" sz="2400" dirty="0"/>
              <a:t>Can cause memory </a:t>
            </a:r>
            <a:r>
              <a:rPr lang="en-US" sz="2400" dirty="0" err="1"/>
              <a:t>mgr</a:t>
            </a:r>
            <a:r>
              <a:rPr lang="en-US" sz="2400" dirty="0"/>
              <a:t> to write data to specific location</a:t>
            </a:r>
          </a:p>
          <a:p>
            <a:pPr lvl="1">
              <a:lnSpc>
                <a:spcPct val="30000"/>
              </a:lnSpc>
              <a:spcBef>
                <a:spcPct val="80000"/>
              </a:spcBef>
            </a:pPr>
            <a:r>
              <a:rPr lang="en-US" sz="2400" dirty="0"/>
              <a:t>Examples:    CVS </a:t>
            </a:r>
            <a:r>
              <a:rPr lang="en-US" sz="2400" dirty="0" smtClean="0"/>
              <a:t>server</a:t>
            </a:r>
            <a:endParaRPr lang="en-US" sz="2400" dirty="0" smtClean="0">
              <a:solidFill>
                <a:srgbClr val="000090"/>
              </a:solidFill>
              <a:latin typeface="Arial" charset="0"/>
            </a:endParaRPr>
          </a:p>
          <a:p>
            <a:pPr>
              <a:spcBef>
                <a:spcPts val="1800"/>
              </a:spcBef>
            </a:pPr>
            <a:r>
              <a:rPr lang="en-US" sz="2400" b="1" dirty="0" smtClean="0">
                <a:solidFill>
                  <a:srgbClr val="000000"/>
                </a:solidFill>
                <a:latin typeface="Arial" charset="0"/>
              </a:rPr>
              <a:t>Use after free:  </a:t>
            </a:r>
            <a:r>
              <a:rPr lang="en-US" sz="2400" dirty="0" smtClean="0">
                <a:solidFill>
                  <a:srgbClr val="000000"/>
                </a:solidFill>
                <a:latin typeface="Arial" charset="0"/>
              </a:rPr>
              <a:t>using memory after it is freed</a:t>
            </a:r>
            <a:endParaRPr lang="en-US" sz="2400" b="1" dirty="0" smtClean="0">
              <a:solidFill>
                <a:srgbClr val="000000"/>
              </a:solidFill>
              <a:latin typeface="Arial" charset="0"/>
            </a:endParaRPr>
          </a:p>
          <a:p>
            <a:pPr>
              <a:spcBef>
                <a:spcPts val="1800"/>
              </a:spcBef>
            </a:pPr>
            <a:r>
              <a:rPr lang="en-US" sz="2400" b="1" dirty="0" smtClean="0">
                <a:solidFill>
                  <a:srgbClr val="000000"/>
                </a:solidFill>
                <a:latin typeface="Arial" charset="0"/>
              </a:rPr>
              <a:t>Format string vulnerabilities</a:t>
            </a:r>
            <a:endParaRPr lang="en-US" sz="2400" b="1" dirty="0">
              <a:solidFill>
                <a:srgbClr val="000000"/>
              </a:solidFill>
              <a:latin typeface="Arial" charset="0"/>
            </a:endParaRPr>
          </a:p>
          <a:p>
            <a:endParaRPr lang="en-US" sz="2400" dirty="0"/>
          </a:p>
        </p:txBody>
      </p:sp>
    </p:spTree>
    <p:extLst>
      <p:ext uri="{BB962C8B-B14F-4D97-AF65-F5344CB8AC3E}">
        <p14:creationId xmlns:p14="http://schemas.microsoft.com/office/powerpoint/2010/main" xmlns="" val="20071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Integer Overflows     </a:t>
            </a:r>
            <a:r>
              <a:rPr lang="en-US" sz="2200" dirty="0" smtClean="0"/>
              <a:t>(see </a:t>
            </a:r>
            <a:r>
              <a:rPr lang="en-US" sz="2200" dirty="0" err="1" smtClean="0"/>
              <a:t>Phrack</a:t>
            </a:r>
            <a:r>
              <a:rPr lang="en-US" sz="2200" dirty="0" smtClean="0"/>
              <a:t> 60)</a:t>
            </a:r>
            <a:endParaRPr lang="en-US" sz="2200" dirty="0"/>
          </a:p>
        </p:txBody>
      </p:sp>
      <p:sp>
        <p:nvSpPr>
          <p:cNvPr id="3" name="Content Placeholder 2"/>
          <p:cNvSpPr>
            <a:spLocks noGrp="1"/>
          </p:cNvSpPr>
          <p:nvPr>
            <p:ph idx="1"/>
          </p:nvPr>
        </p:nvSpPr>
        <p:spPr>
          <a:xfrm>
            <a:off x="457200" y="1200150"/>
            <a:ext cx="8458200" cy="3657600"/>
          </a:xfrm>
        </p:spPr>
        <p:txBody>
          <a:bodyPr>
            <a:normAutofit/>
          </a:bodyPr>
          <a:lstStyle/>
          <a:p>
            <a:pPr marL="0" indent="0">
              <a:buNone/>
            </a:pPr>
            <a:r>
              <a:rPr lang="en-US" sz="2400" dirty="0" smtClean="0"/>
              <a:t>Problem:    what happens when </a:t>
            </a:r>
            <a:r>
              <a:rPr lang="en-US" sz="2400" dirty="0" err="1" smtClean="0"/>
              <a:t>int</a:t>
            </a:r>
            <a:r>
              <a:rPr lang="en-US" sz="2400" dirty="0" smtClean="0"/>
              <a:t> exceeds max value?</a:t>
            </a:r>
          </a:p>
          <a:p>
            <a:pPr marL="0" indent="0">
              <a:lnSpc>
                <a:spcPct val="140000"/>
              </a:lnSpc>
              <a:spcBef>
                <a:spcPts val="1776"/>
              </a:spcBef>
              <a:buNone/>
            </a:pPr>
            <a:r>
              <a:rPr lang="en-US" sz="2400" b="1" dirty="0" err="1" smtClean="0">
                <a:solidFill>
                  <a:srgbClr val="0070C0"/>
                </a:solidFill>
              </a:rPr>
              <a:t>int</a:t>
            </a:r>
            <a:r>
              <a:rPr lang="en-US" sz="2400" b="1" dirty="0" smtClean="0">
                <a:solidFill>
                  <a:srgbClr val="0070C0"/>
                </a:solidFill>
              </a:rPr>
              <a:t> m;    (32 bits)             short s;    (16 bits)               char c;    (8 bits)</a:t>
            </a:r>
            <a:endParaRPr lang="en-US" sz="2400" b="1" dirty="0">
              <a:solidFill>
                <a:srgbClr val="0070C0"/>
              </a:solidFill>
            </a:endParaRPr>
          </a:p>
          <a:p>
            <a:pPr marL="0" indent="0">
              <a:lnSpc>
                <a:spcPct val="130000"/>
              </a:lnSpc>
              <a:spcBef>
                <a:spcPts val="1824"/>
              </a:spcBef>
              <a:buNone/>
            </a:pPr>
            <a:r>
              <a:rPr lang="en-US" sz="2400" dirty="0" smtClean="0"/>
              <a:t>	c = 0x80 + 0x80 = 128 + 128		⇒     c = 0</a:t>
            </a:r>
          </a:p>
          <a:p>
            <a:pPr marL="0" indent="0">
              <a:lnSpc>
                <a:spcPct val="130000"/>
              </a:lnSpc>
              <a:buNone/>
            </a:pPr>
            <a:r>
              <a:rPr lang="en-US" sz="2400" dirty="0"/>
              <a:t>	</a:t>
            </a:r>
            <a:r>
              <a:rPr lang="en-US" sz="2400" dirty="0" smtClean="0"/>
              <a:t>s = 0xff80 + 0x80			⇒     s </a:t>
            </a:r>
            <a:r>
              <a:rPr lang="en-US" sz="2400" dirty="0"/>
              <a:t>= </a:t>
            </a:r>
            <a:r>
              <a:rPr lang="en-US" sz="2400" dirty="0" smtClean="0"/>
              <a:t>0</a:t>
            </a:r>
          </a:p>
          <a:p>
            <a:pPr marL="0" indent="0">
              <a:lnSpc>
                <a:spcPct val="130000"/>
              </a:lnSpc>
              <a:buNone/>
            </a:pPr>
            <a:r>
              <a:rPr lang="en-US" sz="2400" dirty="0"/>
              <a:t>	</a:t>
            </a:r>
            <a:r>
              <a:rPr lang="en-US" sz="2400" dirty="0" smtClean="0"/>
              <a:t>m = 0xffffff80 + 0x80			</a:t>
            </a:r>
            <a:r>
              <a:rPr lang="en-US" sz="2400" dirty="0"/>
              <a:t>⇒     </a:t>
            </a:r>
            <a:r>
              <a:rPr lang="en-US" sz="2400" dirty="0" smtClean="0"/>
              <a:t>m </a:t>
            </a:r>
            <a:r>
              <a:rPr lang="en-US" sz="2400" dirty="0"/>
              <a:t>= </a:t>
            </a:r>
            <a:r>
              <a:rPr lang="en-US" sz="2400" dirty="0" smtClean="0"/>
              <a:t>0</a:t>
            </a:r>
          </a:p>
          <a:p>
            <a:pPr marL="0" indent="0">
              <a:buNone/>
            </a:pPr>
            <a:r>
              <a:rPr lang="en-US" sz="2400" dirty="0" smtClean="0"/>
              <a:t>	Can this be exploited?</a:t>
            </a:r>
            <a:endParaRPr lang="en-US" sz="2400" dirty="0"/>
          </a:p>
          <a:p>
            <a:pPr marL="0" indent="0">
              <a:buNone/>
            </a:pPr>
            <a:endParaRPr lang="en-US" sz="2400" dirty="0"/>
          </a:p>
        </p:txBody>
      </p:sp>
      <p:sp>
        <p:nvSpPr>
          <p:cNvPr id="4" name="Rectangle 3"/>
          <p:cNvSpPr/>
          <p:nvPr/>
        </p:nvSpPr>
        <p:spPr>
          <a:xfrm>
            <a:off x="1219200" y="2495550"/>
            <a:ext cx="6934200" cy="1600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54900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dirty="0" smtClean="0"/>
              <a:t>An example</a:t>
            </a:r>
            <a:endParaRPr lang="en-US" dirty="0"/>
          </a:p>
        </p:txBody>
      </p:sp>
      <p:sp>
        <p:nvSpPr>
          <p:cNvPr id="3" name="Content Placeholder 2"/>
          <p:cNvSpPr>
            <a:spLocks noGrp="1"/>
          </p:cNvSpPr>
          <p:nvPr>
            <p:ph idx="1"/>
          </p:nvPr>
        </p:nvSpPr>
        <p:spPr>
          <a:xfrm>
            <a:off x="1143000" y="819150"/>
            <a:ext cx="7543800" cy="2590800"/>
          </a:xfrm>
          <a:ln>
            <a:solidFill>
              <a:srgbClr val="4F81BD"/>
            </a:solidFill>
          </a:ln>
        </p:spPr>
        <p:txBody>
          <a:bodyPr>
            <a:noAutofit/>
          </a:bodyPr>
          <a:lstStyle/>
          <a:p>
            <a:pPr marL="0" indent="0">
              <a:buNone/>
            </a:pPr>
            <a:r>
              <a:rPr lang="en-US" sz="2000" dirty="0" smtClean="0"/>
              <a:t>void  </a:t>
            </a:r>
            <a:r>
              <a:rPr lang="en-US" sz="2000" dirty="0" err="1" smtClean="0"/>
              <a:t>func</a:t>
            </a:r>
            <a:r>
              <a:rPr lang="en-US" sz="2000" dirty="0" smtClean="0"/>
              <a:t>( char *buf1, *buf2,    unsigned </a:t>
            </a:r>
            <a:r>
              <a:rPr lang="en-US" sz="2000" dirty="0" err="1" smtClean="0"/>
              <a:t>int</a:t>
            </a:r>
            <a:r>
              <a:rPr lang="en-US" sz="2000" dirty="0" smtClean="0"/>
              <a:t> len1, len2) {</a:t>
            </a:r>
          </a:p>
          <a:p>
            <a:pPr marL="0" indent="0">
              <a:buNone/>
              <a:tabLst>
                <a:tab pos="457200" algn="l"/>
              </a:tabLst>
            </a:pPr>
            <a:r>
              <a:rPr lang="en-US" sz="2000" dirty="0" smtClean="0">
                <a:latin typeface=" "/>
                <a:cs typeface=" "/>
              </a:rPr>
              <a:t>	char temp[256];</a:t>
            </a:r>
          </a:p>
          <a:p>
            <a:pPr marL="0" indent="0">
              <a:buNone/>
              <a:tabLst>
                <a:tab pos="457200" algn="l"/>
                <a:tab pos="5029200" algn="l"/>
              </a:tabLst>
            </a:pPr>
            <a:r>
              <a:rPr lang="en-US" sz="2000" dirty="0">
                <a:latin typeface=" "/>
                <a:cs typeface=" "/>
              </a:rPr>
              <a:t>	</a:t>
            </a:r>
            <a:r>
              <a:rPr lang="en-US" sz="2000" dirty="0" smtClean="0">
                <a:latin typeface=" "/>
                <a:cs typeface=" "/>
              </a:rPr>
              <a:t>if  </a:t>
            </a:r>
            <a:r>
              <a:rPr lang="en-US" sz="2000" b="1" dirty="0" smtClean="0">
                <a:solidFill>
                  <a:srgbClr val="0000FF"/>
                </a:solidFill>
                <a:latin typeface=" "/>
                <a:cs typeface=" "/>
              </a:rPr>
              <a:t>(len1 + len2 &gt; 256)</a:t>
            </a:r>
            <a:r>
              <a:rPr lang="en-US" sz="2000" dirty="0" smtClean="0">
                <a:latin typeface=" "/>
                <a:cs typeface=" "/>
              </a:rPr>
              <a:t>  {return -1}	</a:t>
            </a:r>
            <a:r>
              <a:rPr lang="en-US" sz="2000" dirty="0" smtClean="0">
                <a:solidFill>
                  <a:srgbClr val="0000FF"/>
                </a:solidFill>
                <a:latin typeface=" "/>
                <a:cs typeface=" "/>
              </a:rPr>
              <a:t>// length check</a:t>
            </a:r>
          </a:p>
          <a:p>
            <a:pPr marL="0" indent="0">
              <a:buNone/>
              <a:tabLst>
                <a:tab pos="457200" algn="l"/>
                <a:tab pos="5029200" algn="l"/>
              </a:tabLst>
            </a:pPr>
            <a:r>
              <a:rPr lang="en-US" sz="2000" dirty="0">
                <a:latin typeface=" "/>
                <a:cs typeface=" "/>
              </a:rPr>
              <a:t>	</a:t>
            </a:r>
            <a:r>
              <a:rPr lang="en-US" sz="2000" dirty="0" err="1" smtClean="0">
                <a:latin typeface=" "/>
                <a:cs typeface=" "/>
              </a:rPr>
              <a:t>memcpy</a:t>
            </a:r>
            <a:r>
              <a:rPr lang="en-US" sz="2000" dirty="0" smtClean="0">
                <a:latin typeface=" "/>
                <a:cs typeface=" "/>
              </a:rPr>
              <a:t>(temp, buf1, len1);	</a:t>
            </a:r>
            <a:r>
              <a:rPr lang="en-US" sz="2000" dirty="0" smtClean="0">
                <a:solidFill>
                  <a:srgbClr val="0000FF"/>
                </a:solidFill>
                <a:latin typeface=" "/>
                <a:cs typeface=" "/>
              </a:rPr>
              <a:t>// cat buffers</a:t>
            </a:r>
            <a:endParaRPr lang="en-US" sz="2000" dirty="0" smtClean="0">
              <a:latin typeface=" "/>
              <a:cs typeface=" "/>
            </a:endParaRPr>
          </a:p>
          <a:p>
            <a:pPr marL="0" indent="0">
              <a:buNone/>
              <a:tabLst>
                <a:tab pos="457200" algn="l"/>
              </a:tabLst>
            </a:pPr>
            <a:r>
              <a:rPr lang="en-US" sz="2000" dirty="0">
                <a:latin typeface=" "/>
                <a:cs typeface=" "/>
              </a:rPr>
              <a:t>	</a:t>
            </a:r>
            <a:r>
              <a:rPr lang="en-US" sz="2000" dirty="0" err="1" smtClean="0">
                <a:latin typeface=" "/>
                <a:cs typeface=" "/>
              </a:rPr>
              <a:t>memcpy</a:t>
            </a:r>
            <a:r>
              <a:rPr lang="en-US" sz="2000" dirty="0" smtClean="0">
                <a:latin typeface=" "/>
                <a:cs typeface=" "/>
              </a:rPr>
              <a:t>(temp+len1, buf2, len2);</a:t>
            </a:r>
          </a:p>
          <a:p>
            <a:pPr marL="0" indent="0">
              <a:buNone/>
              <a:tabLst>
                <a:tab pos="457200" algn="l"/>
                <a:tab pos="5029200" algn="l"/>
              </a:tabLst>
            </a:pPr>
            <a:r>
              <a:rPr lang="en-US" sz="2000" dirty="0">
                <a:latin typeface=" "/>
                <a:cs typeface=" "/>
              </a:rPr>
              <a:t>	</a:t>
            </a:r>
            <a:r>
              <a:rPr lang="en-US" sz="2000" dirty="0" smtClean="0">
                <a:latin typeface=" "/>
                <a:cs typeface=" "/>
              </a:rPr>
              <a:t>do-something(temp); 	</a:t>
            </a:r>
            <a:r>
              <a:rPr lang="en-US" sz="2000" dirty="0" smtClean="0">
                <a:solidFill>
                  <a:srgbClr val="0000FF"/>
                </a:solidFill>
                <a:latin typeface=" "/>
                <a:cs typeface=" "/>
              </a:rPr>
              <a:t>// do stuff</a:t>
            </a:r>
          </a:p>
          <a:p>
            <a:pPr marL="0" indent="0">
              <a:buNone/>
              <a:tabLst>
                <a:tab pos="457200" algn="l"/>
              </a:tabLst>
            </a:pPr>
            <a:r>
              <a:rPr lang="en-US" sz="2000" dirty="0">
                <a:latin typeface=" "/>
                <a:cs typeface=" "/>
              </a:rPr>
              <a:t>}</a:t>
            </a:r>
          </a:p>
        </p:txBody>
      </p:sp>
      <p:sp>
        <p:nvSpPr>
          <p:cNvPr id="4" name="TextBox 3"/>
          <p:cNvSpPr txBox="1"/>
          <p:nvPr/>
        </p:nvSpPr>
        <p:spPr>
          <a:xfrm>
            <a:off x="2133600" y="3486150"/>
            <a:ext cx="5502147" cy="1421928"/>
          </a:xfrm>
          <a:prstGeom prst="rect">
            <a:avLst/>
          </a:prstGeom>
          <a:noFill/>
        </p:spPr>
        <p:txBody>
          <a:bodyPr wrap="none" rtlCol="0">
            <a:spAutoFit/>
          </a:bodyPr>
          <a:lstStyle/>
          <a:p>
            <a:r>
              <a:rPr lang="en-US" sz="2400" dirty="0" smtClean="0"/>
              <a:t>What if   </a:t>
            </a:r>
            <a:r>
              <a:rPr lang="en-US" sz="2400" b="1" dirty="0" smtClean="0">
                <a:solidFill>
                  <a:srgbClr val="0000FF"/>
                </a:solidFill>
              </a:rPr>
              <a:t>len1 = 0x80,    len2 = 0xffffff80   </a:t>
            </a:r>
            <a:r>
              <a:rPr lang="en-US" sz="2400" dirty="0" smtClean="0"/>
              <a:t>?</a:t>
            </a:r>
          </a:p>
          <a:p>
            <a:pPr>
              <a:lnSpc>
                <a:spcPct val="120000"/>
              </a:lnSpc>
            </a:pPr>
            <a:r>
              <a:rPr lang="en-US" sz="2400" dirty="0" smtClean="0"/>
              <a:t>        ⇒   len1+len2 = 0</a:t>
            </a:r>
          </a:p>
          <a:p>
            <a:pPr>
              <a:lnSpc>
                <a:spcPct val="140000"/>
              </a:lnSpc>
            </a:pPr>
            <a:r>
              <a:rPr lang="en-US" sz="2400" dirty="0" smtClean="0"/>
              <a:t>Second  </a:t>
            </a:r>
            <a:r>
              <a:rPr lang="en-US" sz="2400" dirty="0" err="1" smtClean="0"/>
              <a:t>memcpy</a:t>
            </a:r>
            <a:r>
              <a:rPr lang="en-US" sz="2400" dirty="0" smtClean="0"/>
              <a:t>()  will overflow heap !!</a:t>
            </a:r>
            <a:endParaRPr lang="en-US" sz="2400" dirty="0"/>
          </a:p>
        </p:txBody>
      </p:sp>
    </p:spTree>
    <p:extLst>
      <p:ext uri="{BB962C8B-B14F-4D97-AF65-F5344CB8AC3E}">
        <p14:creationId xmlns:p14="http://schemas.microsoft.com/office/powerpoint/2010/main" xmlns="" val="39481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xmlns="" val="4077773284"/>
              </p:ext>
            </p:extLst>
          </p:nvPr>
        </p:nvGraphicFramePr>
        <p:xfrm>
          <a:off x="692150" y="1525588"/>
          <a:ext cx="5854700" cy="2933700"/>
        </p:xfrm>
        <a:graphic>
          <a:graphicData uri="http://schemas.openxmlformats.org/presentationml/2006/ole">
            <p:oleObj spid="_x0000_s5122" name="Chart" r:id="rId3" imgW="6096090" imgH="4067280" progId="MSGraph.Chart.8">
              <p:embed followColorScheme="full"/>
            </p:oleObj>
          </a:graphicData>
        </a:graphic>
      </p:graphicFrame>
      <p:sp>
        <p:nvSpPr>
          <p:cNvPr id="2051" name="Text Box 3"/>
          <p:cNvSpPr txBox="1">
            <a:spLocks noChangeArrowheads="1"/>
          </p:cNvSpPr>
          <p:nvPr/>
        </p:nvSpPr>
        <p:spPr bwMode="auto">
          <a:xfrm>
            <a:off x="6904242" y="3714750"/>
            <a:ext cx="1872436" cy="369332"/>
          </a:xfrm>
          <a:prstGeom prst="rect">
            <a:avLst/>
          </a:prstGeom>
          <a:noFill/>
          <a:ln w="9525">
            <a:noFill/>
            <a:miter lim="800000"/>
            <a:headEnd/>
            <a:tailEnd/>
          </a:ln>
        </p:spPr>
        <p:txBody>
          <a:bodyPr wrap="none">
            <a:spAutoFit/>
          </a:bodyPr>
          <a:lstStyle/>
          <a:p>
            <a:pPr algn="ctr" eaLnBrk="0" hangingPunct="0">
              <a:spcBef>
                <a:spcPct val="50000"/>
              </a:spcBef>
            </a:pPr>
            <a:r>
              <a:rPr lang="en-US" sz="1800"/>
              <a:t>Source:  NVD/CVE</a:t>
            </a:r>
          </a:p>
        </p:txBody>
      </p:sp>
      <p:sp>
        <p:nvSpPr>
          <p:cNvPr id="2052" name="Rectangle 4"/>
          <p:cNvSpPr>
            <a:spLocks noGrp="1" noChangeArrowheads="1"/>
          </p:cNvSpPr>
          <p:nvPr>
            <p:ph type="title"/>
          </p:nvPr>
        </p:nvSpPr>
        <p:spPr/>
        <p:txBody>
          <a:bodyPr/>
          <a:lstStyle/>
          <a:p>
            <a:r>
              <a:rPr lang="en-US" dirty="0" smtClean="0"/>
              <a:t>Integer overflow exploit stats</a:t>
            </a:r>
          </a:p>
        </p:txBody>
      </p:sp>
    </p:spTree>
    <p:extLst>
      <p:ext uri="{BB962C8B-B14F-4D97-AF65-F5344CB8AC3E}">
        <p14:creationId xmlns:p14="http://schemas.microsoft.com/office/powerpoint/2010/main" xmlns="" val="691805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4107</TotalTime>
  <Words>169</Words>
  <Application>Microsoft Office PowerPoint</Application>
  <PresentationFormat>On-screen Show (16:9)</PresentationFormat>
  <Paragraphs>37</Paragraphs>
  <Slides>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Chart</vt:lpstr>
      <vt:lpstr>Module 1.2</vt:lpstr>
      <vt:lpstr>Integer Overflow</vt:lpstr>
      <vt:lpstr>More Hijacking Opportunities</vt:lpstr>
      <vt:lpstr>Integer Overflows     (see Phrack 60)</vt:lpstr>
      <vt:lpstr>An example</vt:lpstr>
      <vt:lpstr>Integer overflow exploit stats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Control Hijacking</dc:title>
  <dc:creator>cse</dc:creator>
  <cp:lastModifiedBy>Deepak Kumar</cp:lastModifiedBy>
  <cp:revision>72</cp:revision>
  <dcterms:created xsi:type="dcterms:W3CDTF">2016-01-05T05:10:16Z</dcterms:created>
  <dcterms:modified xsi:type="dcterms:W3CDTF">2017-01-12T09:42:56Z</dcterms:modified>
</cp:coreProperties>
</file>