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5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76" autoAdjust="0"/>
  </p:normalViewPr>
  <p:slideViewPr>
    <p:cSldViewPr>
      <p:cViewPr varScale="1">
        <p:scale>
          <a:sx n="104" d="100"/>
          <a:sy n="104" d="100"/>
        </p:scale>
        <p:origin x="-18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850C-A33D-4048-83FD-DD2EAD2F55CB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3F880-9B25-4C43-B311-E3259D01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/NXCOMPAT:</a:t>
            </a:r>
            <a:r>
              <a:rPr lang="en-US" baseline="0" dirty="0" smtClean="0"/>
              <a:t>   tells linker that app is compatible with DEP.  :NO indicates don’t use DEP.</a:t>
            </a:r>
            <a:endParaRPr lang="en-US" dirty="0" smtClean="0"/>
          </a:p>
          <a:p>
            <a:r>
              <a:rPr lang="en-US" dirty="0" smtClean="0"/>
              <a:t>DEP:   data execute prevention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NX wasted effort?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Combination of  NX and ASLR is effective.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DynamicBase</a:t>
            </a:r>
            <a:r>
              <a:rPr lang="en-US" dirty="0" smtClean="0"/>
              <a:t>:</a:t>
            </a:r>
            <a:r>
              <a:rPr lang="en-US" baseline="0" dirty="0" smtClean="0"/>
              <a:t>   Visual Studio flag to indicate that application works with ASLR.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8910-7B06-4265-9F63-B0DF18127EC4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6D60-0C6A-4025-9429-72E296483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1.4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2914650"/>
            <a:ext cx="7772400" cy="1314450"/>
          </a:xfrm>
        </p:spPr>
        <p:txBody>
          <a:bodyPr/>
          <a:lstStyle/>
          <a:p>
            <a:r>
              <a:rPr lang="en-US" dirty="0" smtClean="0"/>
              <a:t>Defense Against Control Hijacking – Platform Defenses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Hijacking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800350"/>
            <a:ext cx="5029200" cy="1640422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 Defenses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01742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90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3350"/>
            <a:ext cx="84328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Preventing hijacking attacks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666750"/>
            <a:ext cx="8686800" cy="40957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Monotype Sorts" pitchFamily="2" charset="2"/>
              <a:buAutoNum type="arabicPeriod"/>
            </a:pPr>
            <a:r>
              <a:rPr lang="en-US" sz="2400" dirty="0" smtClean="0"/>
              <a:t> </a:t>
            </a:r>
            <a:r>
              <a:rPr lang="en-US" sz="2600" u="sng" dirty="0" smtClean="0"/>
              <a:t>Fix bugs</a:t>
            </a:r>
            <a:r>
              <a:rPr lang="en-US" sz="2600" dirty="0" smtClean="0"/>
              <a:t>:</a:t>
            </a:r>
            <a:endParaRPr lang="en-US" sz="2200" dirty="0" smtClean="0"/>
          </a:p>
          <a:p>
            <a:pPr marL="808038" lvl="1" indent="-236538"/>
            <a:r>
              <a:rPr lang="en-US" sz="2600" dirty="0" smtClean="0"/>
              <a:t>Audit software</a:t>
            </a:r>
          </a:p>
          <a:p>
            <a:pPr lvl="2" indent="-220663"/>
            <a:r>
              <a:rPr lang="en-US" sz="2200" dirty="0" smtClean="0"/>
              <a:t>Automated tools:   </a:t>
            </a:r>
            <a:r>
              <a:rPr lang="en-US" sz="2200" dirty="0" err="1" smtClean="0"/>
              <a:t>Coverity</a:t>
            </a:r>
            <a:r>
              <a:rPr lang="en-US" sz="2200" dirty="0" smtClean="0"/>
              <a:t>,  </a:t>
            </a:r>
            <a:r>
              <a:rPr lang="en-US" sz="2200" dirty="0" err="1" smtClean="0"/>
              <a:t>Prefast</a:t>
            </a:r>
            <a:r>
              <a:rPr lang="en-US" sz="2200" dirty="0" smtClean="0"/>
              <a:t>/Prefix. </a:t>
            </a:r>
          </a:p>
          <a:p>
            <a:pPr marL="808038" lvl="1" indent="-236538"/>
            <a:r>
              <a:rPr lang="en-US" sz="2600" dirty="0" smtClean="0"/>
              <a:t>Rewrite software in a type safe </a:t>
            </a:r>
            <a:r>
              <a:rPr lang="en-US" sz="2600" dirty="0" err="1" smtClean="0"/>
              <a:t>languange</a:t>
            </a:r>
            <a:r>
              <a:rPr lang="en-US" sz="2600" dirty="0" smtClean="0"/>
              <a:t>  (Java, ML)</a:t>
            </a:r>
          </a:p>
          <a:p>
            <a:pPr lvl="2" indent="-220663"/>
            <a:r>
              <a:rPr lang="en-US" sz="2200" dirty="0" smtClean="0"/>
              <a:t>Difficult for existing (legacy) code …</a:t>
            </a:r>
          </a:p>
          <a:p>
            <a:pPr marL="520700" indent="-520700">
              <a:spcBef>
                <a:spcPts val="2376"/>
              </a:spcBef>
              <a:buFont typeface="+mj-lt"/>
              <a:buAutoNum type="arabicPeriod"/>
            </a:pPr>
            <a:r>
              <a:rPr lang="en-US" sz="2600" dirty="0" smtClean="0">
                <a:sym typeface="Gill Sans" charset="0"/>
              </a:rPr>
              <a:t>Concede overflow,  but </a:t>
            </a:r>
            <a:r>
              <a:rPr lang="en-US" sz="2600" u="sng" dirty="0" smtClean="0">
                <a:sym typeface="Gill Sans" charset="0"/>
              </a:rPr>
              <a:t>prevent code execution</a:t>
            </a:r>
            <a:endParaRPr lang="en-US" sz="2600" dirty="0" smtClean="0"/>
          </a:p>
          <a:p>
            <a:pPr lvl="2" indent="-220663"/>
            <a:endParaRPr lang="en-US" sz="2200" dirty="0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200" dirty="0" smtClean="0">
                <a:sym typeface="Gill Sans" charset="0"/>
              </a:rPr>
              <a:t> </a:t>
            </a:r>
            <a:r>
              <a:rPr lang="en-US" sz="2600" dirty="0" smtClean="0">
                <a:sym typeface="Gill Sans" charset="0"/>
              </a:rPr>
              <a:t>Add </a:t>
            </a:r>
            <a:r>
              <a:rPr lang="en-US" sz="2600" u="sng" dirty="0" smtClean="0">
                <a:sym typeface="Gill Sans" charset="0"/>
              </a:rPr>
              <a:t>runtime code</a:t>
            </a:r>
            <a:r>
              <a:rPr lang="en-US" sz="2600" dirty="0" smtClean="0">
                <a:sym typeface="Gill Sans" charset="0"/>
              </a:rPr>
              <a:t> to detect overflows exploits</a:t>
            </a:r>
          </a:p>
          <a:p>
            <a:pPr marL="808038" lvl="1" indent="-236538"/>
            <a:r>
              <a:rPr lang="en-US" sz="2600" dirty="0" smtClean="0"/>
              <a:t>Halt process when overflow exploit detected</a:t>
            </a:r>
          </a:p>
          <a:p>
            <a:pPr marL="808038" lvl="1" indent="-236538"/>
            <a:r>
              <a:rPr lang="en-US" sz="2600" dirty="0" err="1" smtClean="0">
                <a:solidFill>
                  <a:srgbClr val="000090"/>
                </a:solidFill>
              </a:rPr>
              <a:t>StackGuard</a:t>
            </a:r>
            <a:r>
              <a:rPr lang="en-US" sz="2600" dirty="0" smtClean="0">
                <a:solidFill>
                  <a:srgbClr val="000090"/>
                </a:solidFill>
              </a:rPr>
              <a:t>,  </a:t>
            </a:r>
            <a:r>
              <a:rPr lang="en-US" sz="2600" dirty="0" err="1" smtClean="0">
                <a:solidFill>
                  <a:srgbClr val="000090"/>
                </a:solidFill>
              </a:rPr>
              <a:t>LibSafe</a:t>
            </a:r>
            <a:r>
              <a:rPr lang="en-US" sz="2600" dirty="0" smtClean="0">
                <a:solidFill>
                  <a:srgbClr val="000090"/>
                </a:solidFill>
              </a:rPr>
              <a:t>, …</a:t>
            </a:r>
          </a:p>
          <a:p>
            <a:pPr marL="808038" lvl="1" indent="-236538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990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737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Marking memory as non-execute   </a:t>
            </a:r>
            <a:r>
              <a:rPr lang="en-US" sz="2400" dirty="0" smtClean="0">
                <a:latin typeface="Arial" charset="0"/>
              </a:rPr>
              <a:t>(W^X)</a:t>
            </a:r>
          </a:p>
        </p:txBody>
      </p:sp>
      <p:sp>
        <p:nvSpPr>
          <p:cNvPr id="7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857250"/>
            <a:ext cx="8915400" cy="4286250"/>
          </a:xfrm>
        </p:spPr>
        <p:txBody>
          <a:bodyPr>
            <a:normAutofit fontScale="70000" lnSpcReduction="20000"/>
          </a:bodyPr>
          <a:lstStyle/>
          <a:p>
            <a:pPr marL="0" indent="0">
              <a:buSzPct val="120000"/>
              <a:buNone/>
            </a:pPr>
            <a:r>
              <a:rPr lang="en-US" sz="3100" dirty="0" smtClean="0"/>
              <a:t>Prevent attack code execution by marking stack and heap as </a:t>
            </a:r>
            <a:r>
              <a:rPr lang="en-US" sz="3100" b="1" dirty="0" smtClean="0"/>
              <a:t>non-executable – DEP – Data Execution Prevention</a:t>
            </a:r>
          </a:p>
          <a:p>
            <a:pPr>
              <a:spcBef>
                <a:spcPts val="2400"/>
              </a:spcBef>
            </a:pPr>
            <a:r>
              <a:rPr lang="en-US" sz="2900" dirty="0" smtClean="0">
                <a:latin typeface="Arial" charset="0"/>
              </a:rPr>
              <a:t>NX</a:t>
            </a:r>
            <a:r>
              <a:rPr lang="en-US" sz="3100" dirty="0" smtClean="0">
                <a:latin typeface="Arial" charset="0"/>
              </a:rPr>
              <a:t>-bit on AMD </a:t>
            </a:r>
            <a:r>
              <a:rPr lang="en-US" sz="3100" dirty="0" err="1" smtClean="0">
                <a:latin typeface="Arial" charset="0"/>
              </a:rPr>
              <a:t>Athlon</a:t>
            </a:r>
            <a:r>
              <a:rPr lang="en-US" sz="3100" dirty="0" smtClean="0">
                <a:latin typeface="Arial" charset="0"/>
              </a:rPr>
              <a:t> 64,     </a:t>
            </a:r>
            <a:r>
              <a:rPr lang="en-US" sz="2900" dirty="0" smtClean="0">
                <a:latin typeface="Arial" charset="0"/>
              </a:rPr>
              <a:t>XD</a:t>
            </a:r>
            <a:r>
              <a:rPr lang="en-US" sz="3100" dirty="0" smtClean="0">
                <a:latin typeface="Arial" charset="0"/>
              </a:rPr>
              <a:t>-bit on Intel P4  Prescott</a:t>
            </a:r>
          </a:p>
          <a:p>
            <a:pPr lvl="1"/>
            <a:r>
              <a:rPr lang="en-US" sz="3100" dirty="0" smtClean="0"/>
              <a:t>NX bit in every Page Table Entry (PTE)</a:t>
            </a:r>
          </a:p>
          <a:p>
            <a:pPr>
              <a:spcBef>
                <a:spcPct val="50000"/>
              </a:spcBef>
            </a:pPr>
            <a:r>
              <a:rPr lang="en-US" sz="3100" u="sng" dirty="0" smtClean="0"/>
              <a:t>Deployment</a:t>
            </a:r>
            <a:r>
              <a:rPr lang="en-US" sz="3100" dirty="0" smtClean="0"/>
              <a:t>: 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sz="3100" dirty="0" smtClean="0"/>
              <a:t>Linux (via </a:t>
            </a:r>
            <a:r>
              <a:rPr lang="en-US" sz="3100" dirty="0" err="1" smtClean="0"/>
              <a:t>PaX</a:t>
            </a:r>
            <a:r>
              <a:rPr lang="en-US" sz="3100" dirty="0" smtClean="0"/>
              <a:t> project);    </a:t>
            </a:r>
            <a:r>
              <a:rPr lang="en-US" sz="3100" dirty="0" err="1" smtClean="0"/>
              <a:t>OpenBSD</a:t>
            </a:r>
            <a:endParaRPr lang="en-US" sz="3100" dirty="0" smtClean="0"/>
          </a:p>
          <a:p>
            <a:pPr lvl="1">
              <a:buSzPct val="120000"/>
            </a:pPr>
            <a:r>
              <a:rPr lang="en-US" sz="3100" dirty="0" smtClean="0"/>
              <a:t>Windows:  since XP SP2    (DEP)</a:t>
            </a:r>
            <a:endParaRPr lang="en-US" sz="3100" b="1" dirty="0" smtClean="0"/>
          </a:p>
          <a:p>
            <a:pPr lvl="2">
              <a:buSzPct val="60000"/>
            </a:pPr>
            <a:r>
              <a:rPr lang="en-US" sz="3100" b="1" dirty="0" smtClean="0"/>
              <a:t> </a:t>
            </a:r>
            <a:r>
              <a:rPr lang="en-US" sz="3100" dirty="0" smtClean="0"/>
              <a:t>Visual Studio:   </a:t>
            </a:r>
            <a:r>
              <a:rPr lang="en-US" sz="3100" b="1" dirty="0" smtClean="0"/>
              <a:t>/</a:t>
            </a:r>
            <a:r>
              <a:rPr lang="en-US" sz="3100" b="1" dirty="0" err="1" smtClean="0"/>
              <a:t>NXCompat</a:t>
            </a:r>
            <a:r>
              <a:rPr lang="en-US" sz="3100" b="1" dirty="0" smtClean="0"/>
              <a:t>[:NO]</a:t>
            </a:r>
          </a:p>
          <a:p>
            <a:pPr>
              <a:spcBef>
                <a:spcPts val="1728"/>
              </a:spcBef>
            </a:pPr>
            <a:r>
              <a:rPr lang="en-US" sz="3400" u="sng" dirty="0" smtClean="0"/>
              <a:t>Limitations</a:t>
            </a:r>
            <a:r>
              <a:rPr lang="en-US" sz="3400" dirty="0" smtClean="0"/>
              <a:t>:</a:t>
            </a:r>
          </a:p>
          <a:p>
            <a:pPr lvl="1"/>
            <a:r>
              <a:rPr lang="en-US" sz="3100" dirty="0" smtClean="0"/>
              <a:t>Some apps need executable heap   (e.g. JITs).</a:t>
            </a:r>
          </a:p>
          <a:p>
            <a:pPr lvl="1"/>
            <a:r>
              <a:rPr lang="en-US" sz="3100" dirty="0" smtClean="0"/>
              <a:t>Does not defend against `</a:t>
            </a:r>
            <a:r>
              <a:rPr lang="en-US" sz="3100" b="1" dirty="0" smtClean="0">
                <a:solidFill>
                  <a:srgbClr val="0000FF"/>
                </a:solidFill>
              </a:rPr>
              <a:t>Return Oriented Programming</a:t>
            </a:r>
            <a:r>
              <a:rPr lang="en-US" sz="3100" dirty="0" smtClean="0"/>
              <a:t>’ exploits</a:t>
            </a:r>
          </a:p>
        </p:txBody>
      </p:sp>
    </p:spTree>
    <p:extLst>
      <p:ext uri="{BB962C8B-B14F-4D97-AF65-F5344CB8AC3E}">
        <p14:creationId xmlns:p14="http://schemas.microsoft.com/office/powerpoint/2010/main" xmlns="" val="40658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Examples:   DEP controls in Windows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3" y="1007270"/>
            <a:ext cx="3590925" cy="38504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8" y="2114552"/>
            <a:ext cx="4105275" cy="17930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4876802" y="3943351"/>
            <a:ext cx="3563989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DEP terminating a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73442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Attack:  Return Oriented Programming  (ROP)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971550"/>
            <a:ext cx="8763000" cy="41719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Control hijacking without executing code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20484" name="Rectangle 33"/>
          <p:cNvSpPr>
            <a:spLocks noChangeArrowheads="1"/>
          </p:cNvSpPr>
          <p:nvPr/>
        </p:nvSpPr>
        <p:spPr bwMode="auto">
          <a:xfrm>
            <a:off x="1828800" y="188595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args</a:t>
            </a:r>
          </a:p>
        </p:txBody>
      </p:sp>
      <p:sp>
        <p:nvSpPr>
          <p:cNvPr id="20485" name="Rectangle 34"/>
          <p:cNvSpPr>
            <a:spLocks noChangeArrowheads="1"/>
          </p:cNvSpPr>
          <p:nvPr/>
        </p:nvSpPr>
        <p:spPr bwMode="auto">
          <a:xfrm>
            <a:off x="1828800" y="2457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ret-addr</a:t>
            </a:r>
          </a:p>
        </p:txBody>
      </p:sp>
      <p:sp>
        <p:nvSpPr>
          <p:cNvPr id="20486" name="Rectangle 35"/>
          <p:cNvSpPr>
            <a:spLocks noChangeArrowheads="1"/>
          </p:cNvSpPr>
          <p:nvPr/>
        </p:nvSpPr>
        <p:spPr bwMode="auto">
          <a:xfrm>
            <a:off x="1828800" y="27432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sfp</a:t>
            </a:r>
          </a:p>
        </p:txBody>
      </p:sp>
      <p:sp>
        <p:nvSpPr>
          <p:cNvPr id="20487" name="Rectangle 36"/>
          <p:cNvSpPr>
            <a:spLocks noChangeArrowheads="1"/>
          </p:cNvSpPr>
          <p:nvPr/>
        </p:nvSpPr>
        <p:spPr bwMode="auto">
          <a:xfrm>
            <a:off x="1828800" y="302895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37"/>
          <p:cNvSpPr>
            <a:spLocks noChangeArrowheads="1"/>
          </p:cNvSpPr>
          <p:nvPr/>
        </p:nvSpPr>
        <p:spPr bwMode="auto">
          <a:xfrm>
            <a:off x="1828800" y="337185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local buf</a:t>
            </a:r>
          </a:p>
        </p:txBody>
      </p:sp>
      <p:sp>
        <p:nvSpPr>
          <p:cNvPr id="20489" name="Line 38"/>
          <p:cNvSpPr>
            <a:spLocks noChangeShapeType="1"/>
          </p:cNvSpPr>
          <p:nvPr/>
        </p:nvSpPr>
        <p:spPr bwMode="auto">
          <a:xfrm>
            <a:off x="18288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39"/>
          <p:cNvSpPr>
            <a:spLocks noChangeShapeType="1"/>
          </p:cNvSpPr>
          <p:nvPr/>
        </p:nvSpPr>
        <p:spPr bwMode="auto">
          <a:xfrm>
            <a:off x="31242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40"/>
          <p:cNvSpPr txBox="1">
            <a:spLocks noChangeArrowheads="1"/>
          </p:cNvSpPr>
          <p:nvPr/>
        </p:nvSpPr>
        <p:spPr bwMode="auto">
          <a:xfrm>
            <a:off x="2057403" y="1428751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stack</a:t>
            </a: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5867400" y="1885950"/>
            <a:ext cx="1295400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" pitchFamily="18" charset="0"/>
            </a:endParaRP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5867400" y="245745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exec()</a:t>
            </a: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5867400" y="2743200"/>
            <a:ext cx="1295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printf()</a:t>
            </a: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5867400" y="3028950"/>
            <a:ext cx="12954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45"/>
          <p:cNvSpPr>
            <a:spLocks noChangeArrowheads="1"/>
          </p:cNvSpPr>
          <p:nvPr/>
        </p:nvSpPr>
        <p:spPr bwMode="auto">
          <a:xfrm>
            <a:off x="5867400" y="3371850"/>
            <a:ext cx="1295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" pitchFamily="18" charset="0"/>
              </a:rPr>
              <a:t>“/bin/sh”</a:t>
            </a:r>
          </a:p>
        </p:txBody>
      </p:sp>
      <p:sp>
        <p:nvSpPr>
          <p:cNvPr id="20497" name="Line 46"/>
          <p:cNvSpPr>
            <a:spLocks noChangeShapeType="1"/>
          </p:cNvSpPr>
          <p:nvPr/>
        </p:nvSpPr>
        <p:spPr bwMode="auto">
          <a:xfrm>
            <a:off x="58674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47"/>
          <p:cNvSpPr>
            <a:spLocks noChangeShapeType="1"/>
          </p:cNvSpPr>
          <p:nvPr/>
        </p:nvSpPr>
        <p:spPr bwMode="auto">
          <a:xfrm>
            <a:off x="7162800" y="17145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Text Box 48"/>
          <p:cNvSpPr txBox="1">
            <a:spLocks noChangeArrowheads="1"/>
          </p:cNvSpPr>
          <p:nvPr/>
        </p:nvSpPr>
        <p:spPr bwMode="auto">
          <a:xfrm>
            <a:off x="5943603" y="1428751"/>
            <a:ext cx="995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pitchFamily="18" charset="0"/>
              </a:rPr>
              <a:t>libc.so</a:t>
            </a:r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>
            <a:off x="3124200" y="26289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>
            <a:off x="3124200" y="2286000"/>
            <a:ext cx="2743200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55" name="Rectangle 51"/>
          <p:cNvSpPr>
            <a:spLocks noChangeArrowheads="1"/>
          </p:cNvSpPr>
          <p:nvPr/>
        </p:nvSpPr>
        <p:spPr bwMode="auto">
          <a:xfrm>
            <a:off x="1828800" y="2000250"/>
            <a:ext cx="1295400" cy="2000250"/>
          </a:xfrm>
          <a:prstGeom prst="rect">
            <a:avLst/>
          </a:prstGeom>
          <a:solidFill>
            <a:srgbClr val="FF6600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52"/>
          <p:cNvSpPr>
            <a:spLocks noChangeShapeType="1"/>
          </p:cNvSpPr>
          <p:nvPr/>
        </p:nvSpPr>
        <p:spPr bwMode="auto">
          <a:xfrm flipH="1">
            <a:off x="1828800" y="24574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Line 53"/>
          <p:cNvSpPr>
            <a:spLocks noChangeShapeType="1"/>
          </p:cNvSpPr>
          <p:nvPr/>
        </p:nvSpPr>
        <p:spPr bwMode="auto">
          <a:xfrm flipH="1">
            <a:off x="1828800" y="2743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Line 54"/>
          <p:cNvSpPr>
            <a:spLocks noChangeShapeType="1"/>
          </p:cNvSpPr>
          <p:nvPr/>
        </p:nvSpPr>
        <p:spPr bwMode="auto">
          <a:xfrm flipH="1">
            <a:off x="1828800" y="30289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55"/>
          <p:cNvSpPr>
            <a:spLocks noChangeShapeType="1"/>
          </p:cNvSpPr>
          <p:nvPr/>
        </p:nvSpPr>
        <p:spPr bwMode="auto">
          <a:xfrm flipH="1">
            <a:off x="1828800" y="33718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15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53" grpId="0" animBg="1"/>
      <p:bldP spid="72754" grpId="0" animBg="1"/>
      <p:bldP spid="727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395"/>
            <a:ext cx="7772400" cy="503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Response:   randomization</a:t>
            </a:r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666750"/>
            <a:ext cx="8915400" cy="4476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>
                <a:latin typeface="Arial" charset="0"/>
              </a:rPr>
              <a:t> </a:t>
            </a:r>
            <a:r>
              <a:rPr lang="en-US" sz="2400" b="1" u="sng" dirty="0" smtClean="0">
                <a:latin typeface="Arial" charset="0"/>
              </a:rPr>
              <a:t>ASLR</a:t>
            </a:r>
            <a:r>
              <a:rPr lang="en-US" sz="2600" dirty="0" smtClean="0"/>
              <a:t>:       (</a:t>
            </a:r>
            <a:r>
              <a:rPr lang="en-US" sz="2300" dirty="0" smtClean="0"/>
              <a:t>Address Space Layout Randomization)</a:t>
            </a:r>
          </a:p>
          <a:p>
            <a:pPr lvl="1"/>
            <a:r>
              <a:rPr lang="en-US" dirty="0" smtClean="0"/>
              <a:t>Map shared libraries to rand location in process memory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>
                <a:sym typeface="Symbol" pitchFamily="18" charset="2"/>
              </a:rPr>
              <a:t>	   </a:t>
            </a:r>
            <a:r>
              <a:rPr lang="en-US" dirty="0" smtClean="0"/>
              <a:t>Attacker cannot jump directly to exec function</a:t>
            </a:r>
          </a:p>
          <a:p>
            <a:pPr lvl="1">
              <a:spcBef>
                <a:spcPct val="50000"/>
              </a:spcBef>
            </a:pPr>
            <a:r>
              <a:rPr lang="en-US" u="sng" dirty="0" smtClean="0"/>
              <a:t>Deployment</a:t>
            </a:r>
            <a:r>
              <a:rPr lang="en-US" dirty="0" smtClean="0"/>
              <a:t>:    </a:t>
            </a:r>
            <a:r>
              <a:rPr lang="en-US" sz="2000" dirty="0" smtClean="0"/>
              <a:t>(/</a:t>
            </a:r>
            <a:r>
              <a:rPr lang="en-US" sz="2000" dirty="0" err="1" smtClean="0"/>
              <a:t>DynamicBase</a:t>
            </a:r>
            <a:r>
              <a:rPr lang="en-US" sz="2000" dirty="0" smtClean="0"/>
              <a:t>)</a:t>
            </a:r>
          </a:p>
          <a:p>
            <a:pPr lvl="2"/>
            <a:r>
              <a:rPr lang="en-US" sz="2400" b="1" dirty="0" smtClean="0"/>
              <a:t>Windows</a:t>
            </a:r>
            <a:r>
              <a:rPr lang="en-US" sz="2400" dirty="0" smtClean="0"/>
              <a:t> </a:t>
            </a:r>
            <a:r>
              <a:rPr lang="en-US" sz="2400" b="1" dirty="0" smtClean="0"/>
              <a:t>7</a:t>
            </a:r>
            <a:r>
              <a:rPr lang="en-US" sz="2400" dirty="0" smtClean="0"/>
              <a:t>:	8 bits of randomness for DLLs</a:t>
            </a:r>
          </a:p>
          <a:p>
            <a:pPr lvl="3"/>
            <a:r>
              <a:rPr lang="en-US" sz="2400" dirty="0" smtClean="0"/>
              <a:t>aligned to 64K page in a 16MB region   </a:t>
            </a:r>
            <a:r>
              <a:rPr lang="en-US" sz="2400" dirty="0" smtClean="0">
                <a:sym typeface="Symbol" pitchFamily="18" charset="2"/>
              </a:rPr>
              <a:t>   256 choices</a:t>
            </a:r>
            <a:endParaRPr lang="en-US" sz="2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lvl="2"/>
            <a:r>
              <a:rPr lang="en-US" sz="2400" b="1" dirty="0" smtClean="0"/>
              <a:t>Windows 8:</a:t>
            </a:r>
            <a:r>
              <a:rPr lang="en-US" sz="2400" b="1" smtClean="0"/>
              <a:t>	</a:t>
            </a:r>
            <a:r>
              <a:rPr lang="en-US" sz="2400" smtClean="0"/>
              <a:t>24 </a:t>
            </a:r>
            <a:r>
              <a:rPr lang="en-US" sz="2400" dirty="0" smtClean="0"/>
              <a:t>bits of randomness on 64-bit processors</a:t>
            </a:r>
          </a:p>
          <a:p>
            <a:pPr>
              <a:spcBef>
                <a:spcPts val="1176"/>
              </a:spcBef>
            </a:pPr>
            <a:r>
              <a:rPr lang="en-US" sz="2600" u="sng" dirty="0" smtClean="0"/>
              <a:t>Other randomization methods</a:t>
            </a:r>
            <a:r>
              <a:rPr lang="en-US" sz="2600" dirty="0" smtClean="0"/>
              <a:t>:</a:t>
            </a:r>
          </a:p>
          <a:p>
            <a:pPr lvl="1">
              <a:spcBef>
                <a:spcPct val="30000"/>
              </a:spcBef>
            </a:pPr>
            <a:r>
              <a:rPr lang="en-US" sz="2600" dirty="0" smtClean="0"/>
              <a:t>Sys-call randomization:    randomize sys-call id’s</a:t>
            </a:r>
          </a:p>
          <a:p>
            <a:pPr lvl="1">
              <a:lnSpc>
                <a:spcPct val="40000"/>
              </a:lnSpc>
              <a:spcBef>
                <a:spcPts val="2280"/>
              </a:spcBef>
            </a:pPr>
            <a:r>
              <a:rPr lang="en-US" sz="2600" dirty="0" smtClean="0"/>
              <a:t>Instruction Set Randomization (</a:t>
            </a:r>
            <a:r>
              <a:rPr lang="en-US" sz="2600" dirty="0" smtClean="0">
                <a:latin typeface="Arial" charset="0"/>
              </a:rPr>
              <a:t>ISR</a:t>
            </a:r>
            <a:r>
              <a:rPr lang="en-US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2047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4400" dirty="0" smtClean="0"/>
              <a:t>ASLR Example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706440" y="742951"/>
            <a:ext cx="7164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Arial" charset="0"/>
              </a:rPr>
              <a:t>Booting </a:t>
            </a:r>
            <a:r>
              <a:rPr lang="en-US" sz="2400" dirty="0" smtClean="0">
                <a:latin typeface="Arial" charset="0"/>
              </a:rPr>
              <a:t>twice </a:t>
            </a:r>
            <a:r>
              <a:rPr lang="en-US" sz="2400" dirty="0">
                <a:latin typeface="Arial" charset="0"/>
              </a:rPr>
              <a:t>loads libraries into different locations: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544640" y="1428751"/>
            <a:ext cx="6492875" cy="834629"/>
            <a:chOff x="768" y="1632"/>
            <a:chExt cx="4090" cy="701"/>
          </a:xfrm>
        </p:grpSpPr>
        <p:pic>
          <p:nvPicPr>
            <p:cNvPr id="225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331" t="62642" r="43544" b="21014"/>
            <a:stretch>
              <a:fillRect/>
            </a:stretch>
          </p:blipFill>
          <p:spPr bwMode="auto">
            <a:xfrm>
              <a:off x="768" y="1632"/>
              <a:ext cx="4090" cy="7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8" name="Rectangle 7"/>
            <p:cNvSpPr>
              <a:spLocks noChangeArrowheads="1"/>
            </p:cNvSpPr>
            <p:nvPr/>
          </p:nvSpPr>
          <p:spPr bwMode="auto">
            <a:xfrm>
              <a:off x="2256" y="1632"/>
              <a:ext cx="816" cy="700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503362" y="2700338"/>
            <a:ext cx="6650038" cy="842963"/>
            <a:chOff x="742" y="2604"/>
            <a:chExt cx="4189" cy="708"/>
          </a:xfrm>
        </p:grpSpPr>
        <p:pic>
          <p:nvPicPr>
            <p:cNvPr id="225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270" t="63559" r="43636" b="21419"/>
            <a:stretch>
              <a:fillRect/>
            </a:stretch>
          </p:blipFill>
          <p:spPr bwMode="auto">
            <a:xfrm>
              <a:off x="742" y="2608"/>
              <a:ext cx="4189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266" y="2604"/>
              <a:ext cx="816" cy="708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5464" y="3733623"/>
            <a:ext cx="802238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  everything in process memory must be randomized </a:t>
            </a:r>
          </a:p>
          <a:p>
            <a:r>
              <a:rPr lang="en-US" sz="2400" b="1" dirty="0"/>
              <a:t>		</a:t>
            </a:r>
            <a:r>
              <a:rPr lang="en-US" sz="2400" b="1" dirty="0" smtClean="0"/>
              <a:t>stack</a:t>
            </a:r>
            <a:r>
              <a:rPr lang="en-US" sz="2400" b="1" dirty="0"/>
              <a:t>,  </a:t>
            </a:r>
            <a:r>
              <a:rPr lang="en-US" sz="2400" b="1" dirty="0" smtClean="0"/>
              <a:t> heap</a:t>
            </a:r>
            <a:r>
              <a:rPr lang="en-US" sz="2400" b="1" dirty="0"/>
              <a:t>,  </a:t>
            </a:r>
            <a:r>
              <a:rPr lang="en-US" sz="2400" b="1" dirty="0" smtClean="0"/>
              <a:t> shared </a:t>
            </a:r>
            <a:r>
              <a:rPr lang="en-US" sz="2400" b="1" dirty="0"/>
              <a:t>libs,  </a:t>
            </a:r>
            <a:r>
              <a:rPr lang="en-US" sz="2400" b="1" dirty="0" smtClean="0"/>
              <a:t> base image</a:t>
            </a:r>
            <a:endParaRPr lang="en-US" sz="2400" b="1" dirty="0"/>
          </a:p>
          <a:p>
            <a:pPr marL="685800" lvl="1" indent="-2286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Win 8 </a:t>
            </a:r>
            <a:r>
              <a:rPr lang="en-US" sz="2400" b="1" dirty="0"/>
              <a:t>Force ASLR</a:t>
            </a:r>
            <a:r>
              <a:rPr lang="en-US" sz="2400" dirty="0"/>
              <a:t>:    ensures all loaded modules use </a:t>
            </a:r>
            <a:r>
              <a:rPr lang="en-US" sz="2400" dirty="0" smtClean="0"/>
              <a:t>ASLR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534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297</Words>
  <Application>Microsoft Office PowerPoint</Application>
  <PresentationFormat>On-screen Show (16:9)</PresentationFormat>
  <Paragraphs>68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Module 1.4</vt:lpstr>
      <vt:lpstr>Platform Defenses</vt:lpstr>
      <vt:lpstr>Preventing hijacking attacks</vt:lpstr>
      <vt:lpstr>Marking memory as non-execute   (W^X)</vt:lpstr>
      <vt:lpstr>Examples:   DEP controls in Windows</vt:lpstr>
      <vt:lpstr>Attack:  Return Oriented Programming  (ROP)</vt:lpstr>
      <vt:lpstr>Response:   randomization</vt:lpstr>
      <vt:lpstr>ASLR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Control Hijacking</dc:title>
  <dc:creator>cse</dc:creator>
  <cp:lastModifiedBy>Deepak Kumar</cp:lastModifiedBy>
  <cp:revision>74</cp:revision>
  <dcterms:created xsi:type="dcterms:W3CDTF">2016-01-05T05:10:16Z</dcterms:created>
  <dcterms:modified xsi:type="dcterms:W3CDTF">2017-01-12T09:43:48Z</dcterms:modified>
</cp:coreProperties>
</file>