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ink/ink4.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6"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276" autoAdjust="0"/>
  </p:normalViewPr>
  <p:slideViewPr>
    <p:cSldViewPr>
      <p:cViewPr varScale="1">
        <p:scale>
          <a:sx n="104" d="100"/>
          <a:sy n="104" d="100"/>
        </p:scale>
        <p:origin x="-1812"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4.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C8850C-A33D-4048-83FD-DD2EAD2F55CB}" type="datetimeFigureOut">
              <a:rPr lang="en-US" smtClean="0"/>
              <a:pPr/>
              <a:t>1/12/2017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83F880-9B25-4C43-B311-E3259D01B71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83F880-9B25-4C43-B311-E3259D01B71F}"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384175" y="685800"/>
            <a:ext cx="6092825" cy="3427413"/>
          </a:xfrm>
          <a:ln/>
        </p:spPr>
      </p:sp>
      <p:sp>
        <p:nvSpPr>
          <p:cNvPr id="44035" name="Rectangle 3"/>
          <p:cNvSpPr>
            <a:spLocks noGrp="1" noChangeArrowheads="1"/>
          </p:cNvSpPr>
          <p:nvPr>
            <p:ph type="body" idx="1"/>
          </p:nvPr>
        </p:nvSpPr>
        <p:spPr>
          <a:noFill/>
          <a:ln/>
        </p:spPr>
        <p:txBody>
          <a:bodyPr/>
          <a:lstStyle/>
          <a:p>
            <a:r>
              <a:rPr lang="en-US" dirty="0" smtClean="0"/>
              <a:t>/</a:t>
            </a:r>
            <a:r>
              <a:rPr lang="en-US" dirty="0" err="1" smtClean="0"/>
              <a:t>ProPolice</a:t>
            </a:r>
            <a:r>
              <a:rPr lang="en-US" dirty="0" smtClean="0"/>
              <a:t>:   replicates pointers in arguments to bottom of local </a:t>
            </a:r>
            <a:r>
              <a:rPr lang="en-US" dirty="0" err="1" smtClean="0"/>
              <a:t>vars</a:t>
            </a:r>
            <a:r>
              <a:rPr lang="en-US" dirty="0" smtClean="0"/>
              <a:t> area.</a:t>
            </a:r>
          </a:p>
          <a:p>
            <a:r>
              <a:rPr lang="en-US" dirty="0" err="1" smtClean="0"/>
              <a:t>ProPolicy</a:t>
            </a:r>
            <a:r>
              <a:rPr lang="en-US" dirty="0" smtClean="0"/>
              <a:t>:   also called</a:t>
            </a:r>
            <a:r>
              <a:rPr lang="en-US" baseline="0" dirty="0" smtClean="0"/>
              <a:t> SSP – stack smashing protection.</a:t>
            </a:r>
            <a:endParaRPr lang="en-US" dirty="0" smtClean="0"/>
          </a:p>
          <a:p>
            <a:r>
              <a:rPr lang="en-US" dirty="0" smtClean="0"/>
              <a:t>/GS:   Arguments, return address, </a:t>
            </a:r>
            <a:r>
              <a:rPr lang="en-US" b="1" dirty="0" smtClean="0"/>
              <a:t>cookie</a:t>
            </a:r>
            <a:r>
              <a:rPr lang="en-US" dirty="0" smtClean="0"/>
              <a:t>, arrays, local variables, copies of some pointer arguments, </a:t>
            </a:r>
            <a:r>
              <a:rPr lang="en-US" dirty="0" err="1" smtClean="0"/>
              <a:t>alloca</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ANI bug happened because</a:t>
            </a:r>
            <a:r>
              <a:rPr lang="en-US" baseline="0" dirty="0" smtClean="0"/>
              <a:t> /GS was not applied to function </a:t>
            </a:r>
            <a:r>
              <a:rPr lang="en-US" baseline="0" dirty="0" err="1" smtClean="0"/>
              <a:t>LoadAniIcon</a:t>
            </a:r>
            <a:r>
              <a:rPr lang="en-US" baseline="0" dirty="0" smtClean="0"/>
              <a:t>() since it did not contain string buffers. </a:t>
            </a:r>
            <a:r>
              <a:rPr lang="en-US" sz="1200" dirty="0" smtClean="0"/>
              <a:t>Visual Studio 2010 applies /GS protection more aggressively.</a:t>
            </a:r>
            <a:endParaRPr lang="en-US" dirty="0"/>
          </a:p>
        </p:txBody>
      </p:sp>
      <p:sp>
        <p:nvSpPr>
          <p:cNvPr id="4" name="Slide Number Placeholder 3"/>
          <p:cNvSpPr>
            <a:spLocks noGrp="1"/>
          </p:cNvSpPr>
          <p:nvPr>
            <p:ph type="sldNum" sz="quarter" idx="10"/>
          </p:nvPr>
        </p:nvSpPr>
        <p:spPr/>
        <p:txBody>
          <a:bodyPr/>
          <a:lstStyle/>
          <a:p>
            <a:pPr>
              <a:defRPr/>
            </a:pPr>
            <a:fld id="{CCB1D5B0-E315-4483-908A-EECE1BEBB53D}" type="slidenum">
              <a:rPr lang="en-US" smtClean="0"/>
              <a:pPr>
                <a:defRPr/>
              </a:pPr>
              <a:t>7</a:t>
            </a:fld>
            <a:endParaRPr lang="en-US"/>
          </a:p>
        </p:txBody>
      </p:sp>
    </p:spTree>
    <p:extLst>
      <p:ext uri="{BB962C8B-B14F-4D97-AF65-F5344CB8AC3E}">
        <p14:creationId xmlns:p14="http://schemas.microsoft.com/office/powerpoint/2010/main" xmlns="" val="82333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384175" y="685800"/>
            <a:ext cx="6092825" cy="3427413"/>
          </a:xfrm>
          <a:ln/>
        </p:spPr>
      </p:sp>
      <p:sp>
        <p:nvSpPr>
          <p:cNvPr id="44035" name="Rectangle 3"/>
          <p:cNvSpPr>
            <a:spLocks noGrp="1" noChangeArrowheads="1"/>
          </p:cNvSpPr>
          <p:nvPr>
            <p:ph type="body" idx="1"/>
          </p:nvPr>
        </p:nvSpPr>
        <p:spPr>
          <a:noFill/>
          <a:ln/>
        </p:spPr>
        <p:txBody>
          <a:bodyPr/>
          <a:lstStyle/>
          <a:p>
            <a:r>
              <a:rPr lang="en-US" dirty="0" smtClean="0"/>
              <a:t>/GS:   Arguments, return address, </a:t>
            </a:r>
            <a:r>
              <a:rPr lang="en-US" b="1" dirty="0" smtClean="0"/>
              <a:t>cookie</a:t>
            </a:r>
            <a:r>
              <a:rPr lang="en-US" dirty="0" smtClean="0"/>
              <a:t>, arrays, local variables, copies of some pointer arguments, </a:t>
            </a:r>
            <a:r>
              <a:rPr lang="en-US" dirty="0" err="1" smtClean="0"/>
              <a:t>alloca</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SEH:</a:t>
            </a:r>
            <a:r>
              <a:rPr lang="en-US" baseline="0" dirty="0" smtClean="0"/>
              <a:t>   structured exception handler</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xmlns="" val="1171558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SAFESEH:</a:t>
            </a:r>
            <a:r>
              <a:rPr lang="en-US" baseline="0" dirty="0" smtClean="0"/>
              <a:t>   safe structured exception handling</a:t>
            </a:r>
          </a:p>
          <a:p>
            <a:r>
              <a:rPr lang="en-US" baseline="0" dirty="0" smtClean="0"/>
              <a:t>SEHOP:   structured exception handling overwrite protection.    Enabled with a </a:t>
            </a:r>
            <a:r>
              <a:rPr lang="en-US" baseline="0" dirty="0" err="1" smtClean="0"/>
              <a:t>regkey</a:t>
            </a:r>
            <a:r>
              <a:rPr lang="en-US" baseline="0" dirty="0" smtClean="0"/>
              <a:t>  </a:t>
            </a:r>
            <a:r>
              <a:rPr lang="en-US" baseline="0" dirty="0" err="1" smtClean="0"/>
              <a:t>DisableExceptionChainValidation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xmlns="" val="1242418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SFP ==</a:t>
            </a:r>
            <a:r>
              <a:rPr lang="en-US" baseline="0" dirty="0" smtClean="0"/>
              <a:t> Saved Function Pointer</a:t>
            </a:r>
          </a:p>
          <a:p>
            <a:r>
              <a:rPr lang="en-US" dirty="0" smtClean="0"/>
              <a:t/>
            </a:r>
            <a:br>
              <a:rPr lang="en-US" dirty="0" smtClean="0"/>
            </a:br>
            <a:r>
              <a:rPr lang="en-US" dirty="0" smtClean="0"/>
              <a:t>$ </a:t>
            </a:r>
            <a:r>
              <a:rPr lang="en-US" dirty="0" err="1" smtClean="0"/>
              <a:t>gcc</a:t>
            </a:r>
            <a:r>
              <a:rPr lang="en-US" dirty="0" smtClean="0"/>
              <a:t> -S -o example1.s example1.c By looking at the assembly language output we see that the call to function() is translated to: </a:t>
            </a:r>
            <a:r>
              <a:rPr lang="en-US" dirty="0" err="1" smtClean="0"/>
              <a:t>pushl</a:t>
            </a:r>
            <a:r>
              <a:rPr lang="en-US" dirty="0" smtClean="0"/>
              <a:t> $3 </a:t>
            </a:r>
            <a:r>
              <a:rPr lang="en-US" dirty="0" err="1" smtClean="0"/>
              <a:t>pushl</a:t>
            </a:r>
            <a:r>
              <a:rPr lang="en-US" dirty="0" smtClean="0"/>
              <a:t> $2 </a:t>
            </a:r>
            <a:r>
              <a:rPr lang="en-US" dirty="0" err="1" smtClean="0"/>
              <a:t>pushl</a:t>
            </a:r>
            <a:r>
              <a:rPr lang="en-US" dirty="0" smtClean="0"/>
              <a:t> $1 call function This pushes the 3 arguments to function backwards into the stack, and calls function(). The instruction 'call' will push the instruction pointer (IP) onto the stack. We'll call the saved IP the return address (RET). The first thing done in function is the procedure prolog: </a:t>
            </a:r>
            <a:r>
              <a:rPr lang="en-US" dirty="0" err="1" smtClean="0"/>
              <a:t>pushl</a:t>
            </a:r>
            <a:r>
              <a:rPr lang="en-US" dirty="0" smtClean="0"/>
              <a:t> %</a:t>
            </a:r>
            <a:r>
              <a:rPr lang="en-US" dirty="0" err="1" smtClean="0"/>
              <a:t>ebp</a:t>
            </a:r>
            <a:r>
              <a:rPr lang="en-US" dirty="0" smtClean="0"/>
              <a:t> </a:t>
            </a:r>
            <a:r>
              <a:rPr lang="en-US" dirty="0" err="1" smtClean="0"/>
              <a:t>movl</a:t>
            </a:r>
            <a:r>
              <a:rPr lang="en-US" dirty="0" smtClean="0"/>
              <a:t> %</a:t>
            </a:r>
            <a:r>
              <a:rPr lang="en-US" dirty="0" err="1" smtClean="0"/>
              <a:t>esp,%ebp</a:t>
            </a:r>
            <a:r>
              <a:rPr lang="en-US" dirty="0" smtClean="0"/>
              <a:t> </a:t>
            </a:r>
            <a:r>
              <a:rPr lang="en-US" dirty="0" err="1" smtClean="0"/>
              <a:t>subl</a:t>
            </a:r>
            <a:r>
              <a:rPr lang="en-US" dirty="0" smtClean="0"/>
              <a:t> $20,%esp This pushes EBP, the frame pointer, onto the stack. It then copies the current SP onto EBP, making it the new FP pointer. We'll call </a:t>
            </a:r>
            <a:r>
              <a:rPr lang="en-US" dirty="0" err="1" smtClean="0"/>
              <a:t>th</a:t>
            </a:r>
            <a:r>
              <a:rPr lang="en-US" dirty="0" smtClean="0"/>
              <a:t> </a:t>
            </a:r>
            <a:endParaRPr lang="en-US" dirty="0"/>
          </a:p>
        </p:txBody>
      </p:sp>
      <p:sp>
        <p:nvSpPr>
          <p:cNvPr id="4" name="Slide Number Placeholder 3"/>
          <p:cNvSpPr>
            <a:spLocks noGrp="1"/>
          </p:cNvSpPr>
          <p:nvPr>
            <p:ph type="sldNum" sz="quarter" idx="10"/>
          </p:nvPr>
        </p:nvSpPr>
        <p:spPr/>
        <p:txBody>
          <a:bodyPr/>
          <a:lstStyle/>
          <a:p>
            <a:fld id="{1D8A8BBB-08DC-4BE1-B79C-09DC30796BE7}"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D38910-7B06-4265-9F63-B0DF18127EC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D38910-7B06-4265-9F63-B0DF18127EC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D38910-7B06-4265-9F63-B0DF18127EC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D38910-7B06-4265-9F63-B0DF18127EC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D38910-7B06-4265-9F63-B0DF18127EC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D38910-7B06-4265-9F63-B0DF18127EC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D38910-7B06-4265-9F63-B0DF18127EC4}" type="datetimeFigureOut">
              <a:rPr lang="en-US" smtClean="0"/>
              <a:pPr/>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D38910-7B06-4265-9F63-B0DF18127EC4}" type="datetimeFigureOut">
              <a:rPr lang="en-US" smtClean="0"/>
              <a:pPr/>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38910-7B06-4265-9F63-B0DF18127EC4}" type="datetimeFigureOut">
              <a:rPr lang="en-US" smtClean="0"/>
              <a:pPr/>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D38910-7B06-4265-9F63-B0DF18127EC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D38910-7B06-4265-9F63-B0DF18127EC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9D38910-7B06-4265-9F63-B0DF18127EC4}" type="datetimeFigureOut">
              <a:rPr lang="en-US" smtClean="0"/>
              <a:pPr/>
              <a:t>1/12/2017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1F06D60-0C6A-4025-9429-72E296483D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NUL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Module 1.5</a:t>
            </a:r>
            <a:endParaRPr lang="en-US" dirty="0"/>
          </a:p>
        </p:txBody>
      </p:sp>
      <p:sp>
        <p:nvSpPr>
          <p:cNvPr id="5" name="Subtitle 4"/>
          <p:cNvSpPr>
            <a:spLocks noGrp="1"/>
          </p:cNvSpPr>
          <p:nvPr>
            <p:ph type="subTitle" idx="1"/>
          </p:nvPr>
        </p:nvSpPr>
        <p:spPr>
          <a:xfrm>
            <a:off x="1371600" y="2914650"/>
            <a:ext cx="7315200" cy="1314450"/>
          </a:xfrm>
        </p:spPr>
        <p:txBody>
          <a:bodyPr/>
          <a:lstStyle/>
          <a:p>
            <a:r>
              <a:rPr lang="en-US" dirty="0" smtClean="0"/>
              <a:t>Defense against Control Hijacking Attacks: Run-Time Defenses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lstStyle/>
          <a:p>
            <a:r>
              <a:rPr lang="en-US" dirty="0" smtClean="0"/>
              <a:t>Defenses:   SAFESEH and SEHOP  </a:t>
            </a:r>
            <a:endParaRPr lang="en-US" dirty="0"/>
          </a:p>
        </p:txBody>
      </p:sp>
      <p:sp>
        <p:nvSpPr>
          <p:cNvPr id="3" name="Content Placeholder 2"/>
          <p:cNvSpPr>
            <a:spLocks noGrp="1"/>
          </p:cNvSpPr>
          <p:nvPr>
            <p:ph idx="1"/>
          </p:nvPr>
        </p:nvSpPr>
        <p:spPr>
          <a:xfrm>
            <a:off x="381000" y="1047751"/>
            <a:ext cx="8534400" cy="3775472"/>
          </a:xfrm>
        </p:spPr>
        <p:txBody>
          <a:bodyPr>
            <a:normAutofit/>
          </a:bodyPr>
          <a:lstStyle/>
          <a:p>
            <a:r>
              <a:rPr lang="en-US" sz="2400" dirty="0" smtClean="0">
                <a:solidFill>
                  <a:srgbClr val="000090"/>
                </a:solidFill>
              </a:rPr>
              <a:t>/SAFESEH</a:t>
            </a:r>
            <a:r>
              <a:rPr lang="en-US" sz="2400" dirty="0" smtClean="0"/>
              <a:t>:    linker flag</a:t>
            </a:r>
          </a:p>
          <a:p>
            <a:pPr lvl="1"/>
            <a:r>
              <a:rPr lang="en-US" sz="2200" dirty="0" smtClean="0"/>
              <a:t>Linker produces a binary with a table of safe exception handlers</a:t>
            </a:r>
          </a:p>
          <a:p>
            <a:pPr lvl="1"/>
            <a:r>
              <a:rPr lang="en-US" sz="2200" dirty="0" smtClean="0"/>
              <a:t>System will not jump to exception handler not on list</a:t>
            </a:r>
          </a:p>
          <a:p>
            <a:pPr lvl="1"/>
            <a:endParaRPr lang="en-US" sz="2200" dirty="0"/>
          </a:p>
          <a:p>
            <a:r>
              <a:rPr lang="en-US" sz="2600" dirty="0" smtClean="0">
                <a:solidFill>
                  <a:srgbClr val="000090"/>
                </a:solidFill>
              </a:rPr>
              <a:t>/SEHOP</a:t>
            </a:r>
            <a:r>
              <a:rPr lang="en-US" sz="2600" dirty="0" smtClean="0"/>
              <a:t>:    platform defense   </a:t>
            </a:r>
            <a:r>
              <a:rPr lang="en-US" sz="2400" dirty="0" smtClean="0"/>
              <a:t>(since win vista SP1)</a:t>
            </a:r>
          </a:p>
          <a:p>
            <a:pPr lvl="1"/>
            <a:r>
              <a:rPr lang="en-US" sz="2000" dirty="0" smtClean="0"/>
              <a:t>Observation:    SEH attacks typically corrupt the “next” entry in SEH list.</a:t>
            </a:r>
          </a:p>
          <a:p>
            <a:pPr lvl="1"/>
            <a:r>
              <a:rPr lang="en-US" sz="2000" dirty="0" smtClean="0"/>
              <a:t>SEHOP:  add a dummy record at top of SEH list</a:t>
            </a:r>
          </a:p>
          <a:p>
            <a:pPr lvl="1"/>
            <a:r>
              <a:rPr lang="en-US" sz="2000" dirty="0" smtClean="0"/>
              <a:t>When exception occurs, dispatcher walks up list and verifies dummy record is there.   If not, terminates process.</a:t>
            </a:r>
          </a:p>
        </p:txBody>
      </p:sp>
    </p:spTree>
    <p:extLst>
      <p:ext uri="{BB962C8B-B14F-4D97-AF65-F5344CB8AC3E}">
        <p14:creationId xmlns:p14="http://schemas.microsoft.com/office/powerpoint/2010/main" xmlns="" val="940399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Autofit/>
          </a:bodyPr>
          <a:lstStyle/>
          <a:p>
            <a:r>
              <a:rPr lang="en-US" sz="4000" dirty="0" smtClean="0"/>
              <a:t>Summary: Canaries are not full proof</a:t>
            </a:r>
            <a:endParaRPr lang="en-US" sz="4000" dirty="0"/>
          </a:p>
        </p:txBody>
      </p:sp>
      <p:sp>
        <p:nvSpPr>
          <p:cNvPr id="3" name="Content Placeholder 2"/>
          <p:cNvSpPr>
            <a:spLocks noGrp="1"/>
          </p:cNvSpPr>
          <p:nvPr>
            <p:ph idx="1"/>
          </p:nvPr>
        </p:nvSpPr>
        <p:spPr>
          <a:xfrm>
            <a:off x="457200" y="742950"/>
            <a:ext cx="8229600" cy="4248150"/>
          </a:xfrm>
        </p:spPr>
        <p:txBody>
          <a:bodyPr>
            <a:noAutofit/>
          </a:bodyPr>
          <a:lstStyle/>
          <a:p>
            <a:pPr>
              <a:spcBef>
                <a:spcPts val="1824"/>
              </a:spcBef>
            </a:pPr>
            <a:r>
              <a:rPr lang="en-US" sz="2400" dirty="0" smtClean="0"/>
              <a:t>Canaries are an important defense tool, but do not prevent all control hijacking attacks:</a:t>
            </a:r>
          </a:p>
          <a:p>
            <a:pPr lvl="1">
              <a:spcBef>
                <a:spcPts val="1824"/>
              </a:spcBef>
            </a:pPr>
            <a:r>
              <a:rPr lang="en-US" sz="2400" dirty="0" smtClean="0"/>
              <a:t>Heap-based attacks still possible</a:t>
            </a:r>
          </a:p>
          <a:p>
            <a:pPr lvl="1">
              <a:spcBef>
                <a:spcPts val="1824"/>
              </a:spcBef>
            </a:pPr>
            <a:r>
              <a:rPr lang="en-US" sz="2400" dirty="0" smtClean="0"/>
              <a:t>Integer overflow attacks still possible</a:t>
            </a:r>
          </a:p>
          <a:p>
            <a:pPr lvl="1">
              <a:spcBef>
                <a:spcPts val="1824"/>
              </a:spcBef>
            </a:pPr>
            <a:r>
              <a:rPr lang="en-US" sz="2400" dirty="0" smtClean="0"/>
              <a:t>/GS by itself does not prevent Exception Handling attacks</a:t>
            </a:r>
          </a:p>
          <a:p>
            <a:pPr marL="400050" lvl="1" indent="0">
              <a:spcBef>
                <a:spcPts val="24"/>
              </a:spcBef>
              <a:buNone/>
            </a:pPr>
            <a:r>
              <a:rPr lang="en-US" sz="2400" dirty="0"/>
              <a:t>	</a:t>
            </a:r>
            <a:r>
              <a:rPr lang="en-US" sz="1800" dirty="0" smtClean="0"/>
              <a:t>	(also need SAFESEH and SEHOP)</a:t>
            </a:r>
          </a:p>
        </p:txBody>
      </p:sp>
    </p:spTree>
    <p:extLst>
      <p:ext uri="{BB962C8B-B14F-4D97-AF65-F5344CB8AC3E}">
        <p14:creationId xmlns:p14="http://schemas.microsoft.com/office/powerpoint/2010/main" xmlns="" val="83979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9050"/>
            <a:ext cx="8229600" cy="857250"/>
          </a:xfrm>
        </p:spPr>
        <p:txBody>
          <a:bodyPr>
            <a:normAutofit/>
          </a:bodyPr>
          <a:lstStyle/>
          <a:p>
            <a:r>
              <a:rPr lang="en-US" sz="4400" dirty="0" smtClean="0"/>
              <a:t>What if can’t recompile:  </a:t>
            </a:r>
            <a:r>
              <a:rPr lang="en-US" sz="4400" dirty="0" err="1" smtClean="0"/>
              <a:t>Libsafe</a:t>
            </a:r>
            <a:endParaRPr lang="en-US" sz="4400" dirty="0" smtClean="0"/>
          </a:p>
        </p:txBody>
      </p:sp>
      <p:sp>
        <p:nvSpPr>
          <p:cNvPr id="29699" name="Rectangle 3" descr="Rectangle: Click to edit Master text styles&#10;Second level&#10;Third level&#10;Fourth level&#10;Fifth level"/>
          <p:cNvSpPr>
            <a:spLocks noGrp="1" noChangeArrowheads="1"/>
          </p:cNvSpPr>
          <p:nvPr>
            <p:ph type="body" idx="1"/>
          </p:nvPr>
        </p:nvSpPr>
        <p:spPr>
          <a:xfrm>
            <a:off x="228600" y="971550"/>
            <a:ext cx="8458200" cy="3886200"/>
          </a:xfrm>
        </p:spPr>
        <p:txBody>
          <a:bodyPr/>
          <a:lstStyle/>
          <a:p>
            <a:r>
              <a:rPr lang="en-US" sz="2400" u="sng" dirty="0" smtClean="0"/>
              <a:t>Solution 2</a:t>
            </a:r>
            <a:r>
              <a:rPr lang="en-US" sz="2400" dirty="0" smtClean="0"/>
              <a:t>:  </a:t>
            </a:r>
            <a:r>
              <a:rPr lang="en-US" sz="2400" dirty="0" err="1" smtClean="0"/>
              <a:t>Libsafe</a:t>
            </a:r>
            <a:r>
              <a:rPr lang="en-US" sz="2400" dirty="0" smtClean="0"/>
              <a:t> (Avaya Labs)</a:t>
            </a:r>
          </a:p>
          <a:p>
            <a:pPr lvl="1"/>
            <a:r>
              <a:rPr lang="en-US" sz="2400" dirty="0" smtClean="0"/>
              <a:t>Dynamically loaded library      </a:t>
            </a:r>
            <a:r>
              <a:rPr lang="en-US" sz="1600" dirty="0" smtClean="0"/>
              <a:t>(no need to recompile app.)</a:t>
            </a:r>
            <a:endParaRPr lang="en-US" sz="2400" dirty="0" smtClean="0"/>
          </a:p>
          <a:p>
            <a:pPr lvl="1"/>
            <a:r>
              <a:rPr lang="en-US" sz="2400" dirty="0" smtClean="0"/>
              <a:t>Intercepts calls to  </a:t>
            </a:r>
            <a:r>
              <a:rPr lang="en-US" sz="2400" dirty="0" err="1" smtClean="0"/>
              <a:t>strcpy</a:t>
            </a:r>
            <a:r>
              <a:rPr lang="en-US" sz="2400" dirty="0" smtClean="0"/>
              <a:t> (</a:t>
            </a:r>
            <a:r>
              <a:rPr lang="en-US" sz="2400" dirty="0" err="1" smtClean="0"/>
              <a:t>dest</a:t>
            </a:r>
            <a:r>
              <a:rPr lang="en-US" sz="2400" dirty="0" smtClean="0"/>
              <a:t>, </a:t>
            </a:r>
            <a:r>
              <a:rPr lang="en-US" sz="2400" dirty="0" err="1" smtClean="0"/>
              <a:t>src</a:t>
            </a:r>
            <a:r>
              <a:rPr lang="en-US" sz="2400" dirty="0" smtClean="0"/>
              <a:t>)</a:t>
            </a:r>
          </a:p>
          <a:p>
            <a:pPr lvl="2">
              <a:lnSpc>
                <a:spcPct val="120000"/>
              </a:lnSpc>
            </a:pPr>
            <a:r>
              <a:rPr lang="en-US" sz="2000" dirty="0" smtClean="0"/>
              <a:t>Validates sufficient space in current stack frame:</a:t>
            </a:r>
            <a:br>
              <a:rPr lang="en-US" sz="2000" dirty="0" smtClean="0"/>
            </a:br>
            <a:r>
              <a:rPr lang="en-US" sz="2000" dirty="0" smtClean="0"/>
              <a:t>	</a:t>
            </a:r>
            <a:r>
              <a:rPr lang="en-US" sz="2000" b="1" dirty="0" smtClean="0"/>
              <a:t>|frame-pointer – </a:t>
            </a:r>
            <a:r>
              <a:rPr lang="en-US" sz="2000" b="1" dirty="0" err="1" smtClean="0"/>
              <a:t>dest</a:t>
            </a:r>
            <a:r>
              <a:rPr lang="en-US" sz="2000" b="1" dirty="0" smtClean="0"/>
              <a:t>| &gt; </a:t>
            </a:r>
            <a:r>
              <a:rPr lang="en-US" sz="2000" b="1" dirty="0" err="1" smtClean="0"/>
              <a:t>strlen</a:t>
            </a:r>
            <a:r>
              <a:rPr lang="en-US" sz="2000" b="1" dirty="0" smtClean="0"/>
              <a:t>(</a:t>
            </a:r>
            <a:r>
              <a:rPr lang="en-US" sz="2000" b="1" dirty="0" err="1" smtClean="0"/>
              <a:t>src</a:t>
            </a:r>
            <a:r>
              <a:rPr lang="en-US" sz="2000" b="1" dirty="0" smtClean="0"/>
              <a:t>)</a:t>
            </a:r>
          </a:p>
          <a:p>
            <a:pPr lvl="2">
              <a:lnSpc>
                <a:spcPct val="120000"/>
              </a:lnSpc>
            </a:pPr>
            <a:r>
              <a:rPr lang="en-US" sz="2000" dirty="0" smtClean="0"/>
              <a:t>If so, does </a:t>
            </a:r>
            <a:r>
              <a:rPr lang="en-US" sz="2000" dirty="0" err="1" smtClean="0"/>
              <a:t>strcpy</a:t>
            </a:r>
            <a:r>
              <a:rPr lang="en-US" sz="2000" dirty="0"/>
              <a:t>.</a:t>
            </a:r>
            <a:r>
              <a:rPr lang="en-US" sz="2000" dirty="0" smtClean="0"/>
              <a:t>   Otherwise, terminates application</a:t>
            </a:r>
            <a:endParaRPr lang="en-US" sz="2400" dirty="0" smtClean="0"/>
          </a:p>
        </p:txBody>
      </p:sp>
      <p:sp>
        <p:nvSpPr>
          <p:cNvPr id="29700" name="Rectangle 4"/>
          <p:cNvSpPr>
            <a:spLocks noChangeArrowheads="1"/>
          </p:cNvSpPr>
          <p:nvPr/>
        </p:nvSpPr>
        <p:spPr bwMode="auto">
          <a:xfrm>
            <a:off x="2590802" y="3905101"/>
            <a:ext cx="841375" cy="369332"/>
          </a:xfrm>
          <a:prstGeom prst="rect">
            <a:avLst/>
          </a:prstGeom>
          <a:solidFill>
            <a:schemeClr val="accent1"/>
          </a:solidFill>
          <a:ln w="9525">
            <a:solidFill>
              <a:schemeClr val="tx1"/>
            </a:solidFill>
            <a:miter lim="800000"/>
            <a:headEnd/>
            <a:tailEnd/>
          </a:ln>
        </p:spPr>
        <p:txBody>
          <a:bodyPr anchor="ctr">
            <a:spAutoFit/>
          </a:bodyPr>
          <a:lstStyle/>
          <a:p>
            <a:pPr algn="ctr" eaLnBrk="0" hangingPunct="0">
              <a:spcBef>
                <a:spcPct val="50000"/>
              </a:spcBef>
            </a:pPr>
            <a:r>
              <a:rPr lang="en-US" sz="1800"/>
              <a:t>dest</a:t>
            </a:r>
            <a:endParaRPr kumimoji="1" lang="en-US" sz="1800">
              <a:solidFill>
                <a:schemeClr val="bg2"/>
              </a:solidFill>
              <a:latin typeface="Comic Sans MS" pitchFamily="66" charset="0"/>
              <a:sym typeface="Symbol" pitchFamily="18" charset="2"/>
            </a:endParaRPr>
          </a:p>
        </p:txBody>
      </p:sp>
      <p:sp>
        <p:nvSpPr>
          <p:cNvPr id="29701" name="Rectangle 5"/>
          <p:cNvSpPr>
            <a:spLocks noChangeArrowheads="1"/>
          </p:cNvSpPr>
          <p:nvPr/>
        </p:nvSpPr>
        <p:spPr bwMode="auto">
          <a:xfrm>
            <a:off x="1624506" y="3905101"/>
            <a:ext cx="957890" cy="369332"/>
          </a:xfrm>
          <a:prstGeom prst="rect">
            <a:avLst/>
          </a:prstGeom>
          <a:solidFill>
            <a:schemeClr val="accent1"/>
          </a:solidFill>
          <a:ln w="9525">
            <a:solidFill>
              <a:schemeClr val="tx1"/>
            </a:solidFill>
            <a:miter lim="800000"/>
            <a:headEnd/>
            <a:tailEnd/>
          </a:ln>
        </p:spPr>
        <p:txBody>
          <a:bodyPr wrap="none" anchor="ctr">
            <a:spAutoFit/>
          </a:bodyPr>
          <a:lstStyle/>
          <a:p>
            <a:pPr algn="ctr" eaLnBrk="0" hangingPunct="0">
              <a:spcBef>
                <a:spcPct val="50000"/>
              </a:spcBef>
            </a:pPr>
            <a:r>
              <a:rPr lang="en-US" sz="1800"/>
              <a:t>ret-addr</a:t>
            </a:r>
            <a:endParaRPr kumimoji="1" lang="en-US" sz="1800">
              <a:solidFill>
                <a:schemeClr val="bg2"/>
              </a:solidFill>
              <a:latin typeface="Comic Sans MS" pitchFamily="66" charset="0"/>
              <a:sym typeface="Symbol" pitchFamily="18" charset="2"/>
            </a:endParaRPr>
          </a:p>
        </p:txBody>
      </p:sp>
      <p:sp>
        <p:nvSpPr>
          <p:cNvPr id="29702" name="Rectangle 6"/>
          <p:cNvSpPr>
            <a:spLocks noChangeArrowheads="1"/>
          </p:cNvSpPr>
          <p:nvPr/>
        </p:nvSpPr>
        <p:spPr bwMode="auto">
          <a:xfrm>
            <a:off x="1147954" y="3905101"/>
            <a:ext cx="464679" cy="369332"/>
          </a:xfrm>
          <a:prstGeom prst="rect">
            <a:avLst/>
          </a:prstGeom>
          <a:solidFill>
            <a:schemeClr val="accent1"/>
          </a:solidFill>
          <a:ln w="9525">
            <a:solidFill>
              <a:schemeClr val="tx1"/>
            </a:solidFill>
            <a:miter lim="800000"/>
            <a:headEnd/>
            <a:tailEnd/>
          </a:ln>
        </p:spPr>
        <p:txBody>
          <a:bodyPr wrap="none" anchor="ctr">
            <a:spAutoFit/>
          </a:bodyPr>
          <a:lstStyle/>
          <a:p>
            <a:pPr algn="ctr" eaLnBrk="0" hangingPunct="0">
              <a:spcBef>
                <a:spcPct val="50000"/>
              </a:spcBef>
            </a:pPr>
            <a:r>
              <a:rPr lang="en-US" sz="1800"/>
              <a:t>sfp</a:t>
            </a:r>
            <a:endParaRPr kumimoji="1" lang="en-US" sz="1800">
              <a:solidFill>
                <a:schemeClr val="bg2"/>
              </a:solidFill>
              <a:latin typeface="Comic Sans MS" pitchFamily="66" charset="0"/>
              <a:sym typeface="Symbol" pitchFamily="18" charset="2"/>
            </a:endParaRPr>
          </a:p>
        </p:txBody>
      </p:sp>
      <p:sp>
        <p:nvSpPr>
          <p:cNvPr id="29703" name="Line 7"/>
          <p:cNvSpPr>
            <a:spLocks noChangeShapeType="1"/>
          </p:cNvSpPr>
          <p:nvPr/>
        </p:nvSpPr>
        <p:spPr bwMode="auto">
          <a:xfrm>
            <a:off x="4724403" y="4112716"/>
            <a:ext cx="836613" cy="0"/>
          </a:xfrm>
          <a:prstGeom prst="line">
            <a:avLst/>
          </a:prstGeom>
          <a:noFill/>
          <a:ln w="9525">
            <a:solidFill>
              <a:schemeClr val="tx1"/>
            </a:solidFill>
            <a:round/>
            <a:headEnd/>
            <a:tailEnd/>
          </a:ln>
        </p:spPr>
        <p:txBody>
          <a:bodyPr wrap="none" anchor="ctr"/>
          <a:lstStyle/>
          <a:p>
            <a:endParaRPr lang="en-US"/>
          </a:p>
        </p:txBody>
      </p:sp>
      <p:sp>
        <p:nvSpPr>
          <p:cNvPr id="29704" name="Line 8"/>
          <p:cNvSpPr>
            <a:spLocks noChangeShapeType="1"/>
          </p:cNvSpPr>
          <p:nvPr/>
        </p:nvSpPr>
        <p:spPr bwMode="auto">
          <a:xfrm>
            <a:off x="6858003" y="4324350"/>
            <a:ext cx="836613" cy="0"/>
          </a:xfrm>
          <a:prstGeom prst="line">
            <a:avLst/>
          </a:prstGeom>
          <a:noFill/>
          <a:ln w="9525">
            <a:solidFill>
              <a:schemeClr val="tx1"/>
            </a:solidFill>
            <a:round/>
            <a:headEnd/>
            <a:tailEnd/>
          </a:ln>
        </p:spPr>
        <p:txBody>
          <a:bodyPr wrap="none" anchor="ctr"/>
          <a:lstStyle/>
          <a:p>
            <a:endParaRPr lang="en-US"/>
          </a:p>
        </p:txBody>
      </p:sp>
      <p:sp>
        <p:nvSpPr>
          <p:cNvPr id="29705" name="Line 9"/>
          <p:cNvSpPr>
            <a:spLocks noChangeShapeType="1"/>
          </p:cNvSpPr>
          <p:nvPr/>
        </p:nvSpPr>
        <p:spPr bwMode="auto">
          <a:xfrm>
            <a:off x="342902" y="3943350"/>
            <a:ext cx="836613" cy="0"/>
          </a:xfrm>
          <a:prstGeom prst="line">
            <a:avLst/>
          </a:prstGeom>
          <a:noFill/>
          <a:ln w="9525">
            <a:solidFill>
              <a:schemeClr val="tx1"/>
            </a:solidFill>
            <a:round/>
            <a:headEnd/>
            <a:tailEnd/>
          </a:ln>
        </p:spPr>
        <p:txBody>
          <a:bodyPr wrap="none" anchor="ctr"/>
          <a:lstStyle/>
          <a:p>
            <a:endParaRPr lang="en-US"/>
          </a:p>
        </p:txBody>
      </p:sp>
      <p:sp>
        <p:nvSpPr>
          <p:cNvPr id="29706" name="Line 10"/>
          <p:cNvSpPr>
            <a:spLocks noChangeShapeType="1"/>
          </p:cNvSpPr>
          <p:nvPr/>
        </p:nvSpPr>
        <p:spPr bwMode="auto">
          <a:xfrm>
            <a:off x="330202" y="4311650"/>
            <a:ext cx="836613" cy="0"/>
          </a:xfrm>
          <a:prstGeom prst="line">
            <a:avLst/>
          </a:prstGeom>
          <a:noFill/>
          <a:ln w="9525">
            <a:solidFill>
              <a:schemeClr val="tx1"/>
            </a:solidFill>
            <a:round/>
            <a:headEnd/>
            <a:tailEnd/>
          </a:ln>
        </p:spPr>
        <p:txBody>
          <a:bodyPr wrap="none" anchor="ctr"/>
          <a:lstStyle/>
          <a:p>
            <a:endParaRPr lang="en-US"/>
          </a:p>
        </p:txBody>
      </p:sp>
      <p:sp>
        <p:nvSpPr>
          <p:cNvPr id="29707" name="Text Box 11"/>
          <p:cNvSpPr txBox="1">
            <a:spLocks noChangeArrowheads="1"/>
          </p:cNvSpPr>
          <p:nvPr/>
        </p:nvSpPr>
        <p:spPr bwMode="auto">
          <a:xfrm>
            <a:off x="8003564" y="3828156"/>
            <a:ext cx="658578" cy="757130"/>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sz="1800"/>
              <a:t>top</a:t>
            </a:r>
            <a:br>
              <a:rPr lang="en-US" sz="1800"/>
            </a:br>
            <a:r>
              <a:rPr lang="en-US" sz="1800"/>
              <a:t>of</a:t>
            </a:r>
            <a:br>
              <a:rPr lang="en-US" sz="1800"/>
            </a:br>
            <a:r>
              <a:rPr lang="en-US" sz="1800"/>
              <a:t>stack</a:t>
            </a:r>
          </a:p>
        </p:txBody>
      </p:sp>
      <p:sp>
        <p:nvSpPr>
          <p:cNvPr id="29708" name="Rectangle 12"/>
          <p:cNvSpPr>
            <a:spLocks noChangeArrowheads="1"/>
          </p:cNvSpPr>
          <p:nvPr/>
        </p:nvSpPr>
        <p:spPr bwMode="auto">
          <a:xfrm>
            <a:off x="3429002" y="3903911"/>
            <a:ext cx="531813" cy="369332"/>
          </a:xfrm>
          <a:prstGeom prst="rect">
            <a:avLst/>
          </a:prstGeom>
          <a:solidFill>
            <a:schemeClr val="accent1"/>
          </a:solidFill>
          <a:ln w="9525">
            <a:solidFill>
              <a:schemeClr val="tx1"/>
            </a:solidFill>
            <a:miter lim="800000"/>
            <a:headEnd/>
            <a:tailEnd/>
          </a:ln>
        </p:spPr>
        <p:txBody>
          <a:bodyPr anchor="ctr">
            <a:spAutoFit/>
          </a:bodyPr>
          <a:lstStyle/>
          <a:p>
            <a:pPr algn="ctr" eaLnBrk="0" hangingPunct="0">
              <a:spcBef>
                <a:spcPct val="50000"/>
              </a:spcBef>
            </a:pPr>
            <a:r>
              <a:rPr lang="en-US" sz="1800"/>
              <a:t>src</a:t>
            </a:r>
            <a:endParaRPr kumimoji="1" lang="en-US" sz="1800">
              <a:solidFill>
                <a:schemeClr val="bg2"/>
              </a:solidFill>
              <a:latin typeface="Comic Sans MS" pitchFamily="66" charset="0"/>
              <a:sym typeface="Symbol" pitchFamily="18" charset="2"/>
            </a:endParaRPr>
          </a:p>
        </p:txBody>
      </p:sp>
      <p:sp>
        <p:nvSpPr>
          <p:cNvPr id="29709" name="Line 13"/>
          <p:cNvSpPr>
            <a:spLocks noChangeShapeType="1"/>
          </p:cNvSpPr>
          <p:nvPr/>
        </p:nvSpPr>
        <p:spPr bwMode="auto">
          <a:xfrm>
            <a:off x="6859588" y="3943350"/>
            <a:ext cx="836612" cy="0"/>
          </a:xfrm>
          <a:prstGeom prst="line">
            <a:avLst/>
          </a:prstGeom>
          <a:noFill/>
          <a:ln w="9525">
            <a:solidFill>
              <a:schemeClr val="tx1"/>
            </a:solidFill>
            <a:round/>
            <a:headEnd/>
            <a:tailEnd/>
          </a:ln>
        </p:spPr>
        <p:txBody>
          <a:bodyPr wrap="none" anchor="ctr"/>
          <a:lstStyle/>
          <a:p>
            <a:endParaRPr lang="en-US"/>
          </a:p>
        </p:txBody>
      </p:sp>
      <p:sp>
        <p:nvSpPr>
          <p:cNvPr id="29710" name="Line 14"/>
          <p:cNvSpPr>
            <a:spLocks noChangeShapeType="1"/>
          </p:cNvSpPr>
          <p:nvPr/>
        </p:nvSpPr>
        <p:spPr bwMode="auto">
          <a:xfrm>
            <a:off x="5487988" y="4107953"/>
            <a:ext cx="836612" cy="0"/>
          </a:xfrm>
          <a:prstGeom prst="line">
            <a:avLst/>
          </a:prstGeom>
          <a:noFill/>
          <a:ln w="9525">
            <a:solidFill>
              <a:schemeClr val="tx1"/>
            </a:solidFill>
            <a:round/>
            <a:headEnd/>
            <a:tailEnd/>
          </a:ln>
        </p:spPr>
        <p:txBody>
          <a:bodyPr wrap="none" anchor="ctr"/>
          <a:lstStyle/>
          <a:p>
            <a:endParaRPr lang="en-US"/>
          </a:p>
        </p:txBody>
      </p:sp>
      <p:sp>
        <p:nvSpPr>
          <p:cNvPr id="29711" name="Rectangle 15"/>
          <p:cNvSpPr>
            <a:spLocks noChangeArrowheads="1"/>
          </p:cNvSpPr>
          <p:nvPr/>
        </p:nvSpPr>
        <p:spPr bwMode="auto">
          <a:xfrm>
            <a:off x="4040191" y="3903911"/>
            <a:ext cx="1520825" cy="369332"/>
          </a:xfrm>
          <a:prstGeom prst="rect">
            <a:avLst/>
          </a:prstGeom>
          <a:solidFill>
            <a:schemeClr val="accent1"/>
          </a:solidFill>
          <a:ln w="9525">
            <a:solidFill>
              <a:schemeClr val="tx1"/>
            </a:solidFill>
            <a:miter lim="800000"/>
            <a:headEnd/>
            <a:tailEnd/>
          </a:ln>
        </p:spPr>
        <p:txBody>
          <a:bodyPr anchor="ctr">
            <a:spAutoFit/>
          </a:bodyPr>
          <a:lstStyle/>
          <a:p>
            <a:pPr algn="ctr" eaLnBrk="0" hangingPunct="0">
              <a:spcBef>
                <a:spcPct val="50000"/>
              </a:spcBef>
            </a:pPr>
            <a:r>
              <a:rPr lang="en-US" sz="1800"/>
              <a:t>buf</a:t>
            </a:r>
            <a:endParaRPr kumimoji="1" lang="en-US" sz="1800">
              <a:solidFill>
                <a:schemeClr val="bg2"/>
              </a:solidFill>
              <a:latin typeface="Comic Sans MS" pitchFamily="66" charset="0"/>
              <a:sym typeface="Symbol" pitchFamily="18" charset="2"/>
            </a:endParaRPr>
          </a:p>
        </p:txBody>
      </p:sp>
      <p:sp>
        <p:nvSpPr>
          <p:cNvPr id="29712" name="Rectangle 16"/>
          <p:cNvSpPr>
            <a:spLocks noChangeArrowheads="1"/>
          </p:cNvSpPr>
          <p:nvPr/>
        </p:nvSpPr>
        <p:spPr bwMode="auto">
          <a:xfrm>
            <a:off x="6018486" y="3903911"/>
            <a:ext cx="957890" cy="369332"/>
          </a:xfrm>
          <a:prstGeom prst="rect">
            <a:avLst/>
          </a:prstGeom>
          <a:solidFill>
            <a:schemeClr val="accent1"/>
          </a:solidFill>
          <a:ln w="9525">
            <a:solidFill>
              <a:schemeClr val="tx1"/>
            </a:solidFill>
            <a:miter lim="800000"/>
            <a:headEnd/>
            <a:tailEnd/>
          </a:ln>
        </p:spPr>
        <p:txBody>
          <a:bodyPr wrap="none" anchor="ctr">
            <a:spAutoFit/>
          </a:bodyPr>
          <a:lstStyle/>
          <a:p>
            <a:pPr algn="ctr" eaLnBrk="0" hangingPunct="0">
              <a:spcBef>
                <a:spcPct val="50000"/>
              </a:spcBef>
            </a:pPr>
            <a:r>
              <a:rPr lang="en-US" sz="1800"/>
              <a:t>ret-addr</a:t>
            </a:r>
            <a:endParaRPr kumimoji="1" lang="en-US" sz="1800">
              <a:solidFill>
                <a:schemeClr val="bg2"/>
              </a:solidFill>
              <a:latin typeface="Comic Sans MS" pitchFamily="66" charset="0"/>
              <a:sym typeface="Symbol" pitchFamily="18" charset="2"/>
            </a:endParaRPr>
          </a:p>
        </p:txBody>
      </p:sp>
      <p:sp>
        <p:nvSpPr>
          <p:cNvPr id="29713" name="Rectangle 17"/>
          <p:cNvSpPr>
            <a:spLocks noChangeArrowheads="1"/>
          </p:cNvSpPr>
          <p:nvPr/>
        </p:nvSpPr>
        <p:spPr bwMode="auto">
          <a:xfrm>
            <a:off x="5553240" y="3903911"/>
            <a:ext cx="464679" cy="369332"/>
          </a:xfrm>
          <a:prstGeom prst="rect">
            <a:avLst/>
          </a:prstGeom>
          <a:solidFill>
            <a:schemeClr val="accent1"/>
          </a:solidFill>
          <a:ln w="9525">
            <a:solidFill>
              <a:schemeClr val="tx1"/>
            </a:solidFill>
            <a:miter lim="800000"/>
            <a:headEnd/>
            <a:tailEnd/>
          </a:ln>
        </p:spPr>
        <p:txBody>
          <a:bodyPr wrap="none" anchor="ctr">
            <a:spAutoFit/>
          </a:bodyPr>
          <a:lstStyle/>
          <a:p>
            <a:pPr algn="ctr" eaLnBrk="0" hangingPunct="0">
              <a:spcBef>
                <a:spcPct val="50000"/>
              </a:spcBef>
            </a:pPr>
            <a:r>
              <a:rPr lang="en-US" sz="1800"/>
              <a:t>sfp</a:t>
            </a:r>
            <a:endParaRPr kumimoji="1" lang="en-US" sz="1800">
              <a:solidFill>
                <a:schemeClr val="bg2"/>
              </a:solidFill>
              <a:latin typeface="Comic Sans MS" pitchFamily="66" charset="0"/>
              <a:sym typeface="Symbol" pitchFamily="18" charset="2"/>
            </a:endParaRPr>
          </a:p>
        </p:txBody>
      </p:sp>
      <p:sp>
        <p:nvSpPr>
          <p:cNvPr id="29716" name="Text Box 20"/>
          <p:cNvSpPr txBox="1">
            <a:spLocks noChangeArrowheads="1"/>
          </p:cNvSpPr>
          <p:nvPr/>
        </p:nvSpPr>
        <p:spPr bwMode="auto">
          <a:xfrm>
            <a:off x="1301447" y="4629151"/>
            <a:ext cx="1873077"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err="1" smtClean="0"/>
              <a:t>Libsafe</a:t>
            </a:r>
            <a:r>
              <a:rPr lang="en-US" sz="2400" dirty="0" smtClean="0"/>
              <a:t> </a:t>
            </a:r>
            <a:r>
              <a:rPr lang="en-US" sz="2400" dirty="0" err="1" smtClean="0"/>
              <a:t>strcpy</a:t>
            </a:r>
            <a:endParaRPr lang="en-US" sz="2400" dirty="0"/>
          </a:p>
        </p:txBody>
      </p:sp>
      <p:sp>
        <p:nvSpPr>
          <p:cNvPr id="29717" name="Text Box 21"/>
          <p:cNvSpPr txBox="1">
            <a:spLocks noChangeArrowheads="1"/>
          </p:cNvSpPr>
          <p:nvPr/>
        </p:nvSpPr>
        <p:spPr bwMode="auto">
          <a:xfrm>
            <a:off x="4950118" y="4675882"/>
            <a:ext cx="809838"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main</a:t>
            </a:r>
          </a:p>
        </p:txBody>
      </p:sp>
      <p:grpSp>
        <p:nvGrpSpPr>
          <p:cNvPr id="2" name="Group 22"/>
          <p:cNvGrpSpPr>
            <a:grpSpLocks/>
          </p:cNvGrpSpPr>
          <p:nvPr/>
        </p:nvGrpSpPr>
        <p:grpSpPr bwMode="auto">
          <a:xfrm>
            <a:off x="1477963" y="4314330"/>
            <a:ext cx="4343400" cy="158353"/>
            <a:chOff x="931" y="3515"/>
            <a:chExt cx="2736" cy="229"/>
          </a:xfrm>
        </p:grpSpPr>
        <p:sp>
          <p:nvSpPr>
            <p:cNvPr id="29725" name="Line 23"/>
            <p:cNvSpPr>
              <a:spLocks noChangeShapeType="1"/>
            </p:cNvSpPr>
            <p:nvPr/>
          </p:nvSpPr>
          <p:spPr bwMode="auto">
            <a:xfrm>
              <a:off x="931" y="3515"/>
              <a:ext cx="0" cy="229"/>
            </a:xfrm>
            <a:prstGeom prst="line">
              <a:avLst/>
            </a:prstGeom>
            <a:noFill/>
            <a:ln w="28575">
              <a:solidFill>
                <a:schemeClr val="hlink"/>
              </a:solidFill>
              <a:round/>
              <a:headEnd/>
              <a:tailEnd/>
            </a:ln>
          </p:spPr>
          <p:txBody>
            <a:bodyPr wrap="none" anchor="ctr"/>
            <a:lstStyle/>
            <a:p>
              <a:endParaRPr lang="en-US"/>
            </a:p>
          </p:txBody>
        </p:sp>
        <p:sp>
          <p:nvSpPr>
            <p:cNvPr id="29726" name="Line 24"/>
            <p:cNvSpPr>
              <a:spLocks noChangeShapeType="1"/>
            </p:cNvSpPr>
            <p:nvPr/>
          </p:nvSpPr>
          <p:spPr bwMode="auto">
            <a:xfrm>
              <a:off x="931" y="3744"/>
              <a:ext cx="2736" cy="0"/>
            </a:xfrm>
            <a:prstGeom prst="line">
              <a:avLst/>
            </a:prstGeom>
            <a:noFill/>
            <a:ln w="28575">
              <a:solidFill>
                <a:schemeClr val="hlink"/>
              </a:solidFill>
              <a:round/>
              <a:headEnd/>
              <a:tailEnd/>
            </a:ln>
          </p:spPr>
          <p:txBody>
            <a:bodyPr wrap="none" anchor="ctr"/>
            <a:lstStyle/>
            <a:p>
              <a:endParaRPr lang="en-US"/>
            </a:p>
          </p:txBody>
        </p:sp>
        <p:sp>
          <p:nvSpPr>
            <p:cNvPr id="29727" name="Line 25"/>
            <p:cNvSpPr>
              <a:spLocks noChangeShapeType="1"/>
            </p:cNvSpPr>
            <p:nvPr/>
          </p:nvSpPr>
          <p:spPr bwMode="auto">
            <a:xfrm flipV="1">
              <a:off x="3667" y="3515"/>
              <a:ext cx="0" cy="229"/>
            </a:xfrm>
            <a:prstGeom prst="line">
              <a:avLst/>
            </a:prstGeom>
            <a:noFill/>
            <a:ln w="28575">
              <a:solidFill>
                <a:schemeClr val="hlink"/>
              </a:solidFill>
              <a:round/>
              <a:headEnd/>
              <a:tailEnd type="triangle" w="med" len="med"/>
            </a:ln>
          </p:spPr>
          <p:txBody>
            <a:bodyPr wrap="none" anchor="ctr"/>
            <a:lstStyle/>
            <a:p>
              <a:endParaRPr lang="en-US"/>
            </a:p>
          </p:txBody>
        </p:sp>
      </p:grpSp>
      <p:grpSp>
        <p:nvGrpSpPr>
          <p:cNvPr id="3" name="Group 26"/>
          <p:cNvGrpSpPr>
            <a:grpSpLocks/>
          </p:cNvGrpSpPr>
          <p:nvPr/>
        </p:nvGrpSpPr>
        <p:grpSpPr bwMode="auto">
          <a:xfrm flipV="1">
            <a:off x="2666999" y="3714749"/>
            <a:ext cx="1447800" cy="239712"/>
            <a:chOff x="1027" y="3611"/>
            <a:chExt cx="1183" cy="229"/>
          </a:xfrm>
        </p:grpSpPr>
        <p:sp>
          <p:nvSpPr>
            <p:cNvPr id="29722" name="Line 27"/>
            <p:cNvSpPr>
              <a:spLocks noChangeShapeType="1"/>
            </p:cNvSpPr>
            <p:nvPr/>
          </p:nvSpPr>
          <p:spPr bwMode="auto">
            <a:xfrm>
              <a:off x="1027" y="3611"/>
              <a:ext cx="0" cy="229"/>
            </a:xfrm>
            <a:prstGeom prst="line">
              <a:avLst/>
            </a:prstGeom>
            <a:noFill/>
            <a:ln w="28575">
              <a:solidFill>
                <a:schemeClr val="hlink"/>
              </a:solidFill>
              <a:round/>
              <a:headEnd/>
              <a:tailEnd/>
            </a:ln>
          </p:spPr>
          <p:txBody>
            <a:bodyPr wrap="none" anchor="ctr"/>
            <a:lstStyle/>
            <a:p>
              <a:endParaRPr lang="en-US"/>
            </a:p>
          </p:txBody>
        </p:sp>
        <p:sp>
          <p:nvSpPr>
            <p:cNvPr id="29723" name="Line 28"/>
            <p:cNvSpPr>
              <a:spLocks noChangeShapeType="1"/>
            </p:cNvSpPr>
            <p:nvPr/>
          </p:nvSpPr>
          <p:spPr bwMode="auto">
            <a:xfrm>
              <a:off x="1027" y="3840"/>
              <a:ext cx="1181" cy="0"/>
            </a:xfrm>
            <a:prstGeom prst="line">
              <a:avLst/>
            </a:prstGeom>
            <a:noFill/>
            <a:ln w="28575">
              <a:solidFill>
                <a:schemeClr val="hlink"/>
              </a:solidFill>
              <a:round/>
              <a:headEnd/>
              <a:tailEnd/>
            </a:ln>
          </p:spPr>
          <p:txBody>
            <a:bodyPr wrap="none" anchor="ctr"/>
            <a:lstStyle/>
            <a:p>
              <a:endParaRPr lang="en-US"/>
            </a:p>
          </p:txBody>
        </p:sp>
        <p:sp>
          <p:nvSpPr>
            <p:cNvPr id="29724" name="Line 29"/>
            <p:cNvSpPr>
              <a:spLocks noChangeShapeType="1"/>
            </p:cNvSpPr>
            <p:nvPr/>
          </p:nvSpPr>
          <p:spPr bwMode="auto">
            <a:xfrm flipV="1">
              <a:off x="2208" y="3611"/>
              <a:ext cx="2" cy="229"/>
            </a:xfrm>
            <a:prstGeom prst="line">
              <a:avLst/>
            </a:prstGeom>
            <a:noFill/>
            <a:ln w="28575">
              <a:solidFill>
                <a:schemeClr val="hlink"/>
              </a:solidFill>
              <a:round/>
              <a:headEnd/>
              <a:tailEnd type="triangle" w="med" len="med"/>
            </a:ln>
          </p:spPr>
          <p:txBody>
            <a:bodyPr wrap="none" anchor="ctr"/>
            <a:lstStyle/>
            <a:p>
              <a:endParaRPr lang="en-US"/>
            </a:p>
          </p:txBody>
        </p:sp>
      </p:grpSp>
      <p:sp>
        <p:nvSpPr>
          <p:cNvPr id="29720" name="AutoShape 30"/>
          <p:cNvSpPr>
            <a:spLocks/>
          </p:cNvSpPr>
          <p:nvPr/>
        </p:nvSpPr>
        <p:spPr bwMode="auto">
          <a:xfrm rot="-5400000">
            <a:off x="2107557" y="2926704"/>
            <a:ext cx="128290" cy="3429001"/>
          </a:xfrm>
          <a:prstGeom prst="leftBrace">
            <a:avLst>
              <a:gd name="adj1" fmla="val 111538"/>
              <a:gd name="adj2" fmla="val 50000"/>
            </a:avLst>
          </a:prstGeom>
          <a:noFill/>
          <a:ln w="9525">
            <a:solidFill>
              <a:schemeClr val="tx1"/>
            </a:solidFill>
            <a:round/>
            <a:headEnd/>
            <a:tailEnd/>
          </a:ln>
        </p:spPr>
        <p:txBody>
          <a:bodyPr wrap="none" anchor="ctr"/>
          <a:lstStyle/>
          <a:p>
            <a:endParaRPr lang="en-US"/>
          </a:p>
        </p:txBody>
      </p:sp>
      <p:sp>
        <p:nvSpPr>
          <p:cNvPr id="29721" name="AutoShape 31"/>
          <p:cNvSpPr>
            <a:spLocks/>
          </p:cNvSpPr>
          <p:nvPr/>
        </p:nvSpPr>
        <p:spPr bwMode="auto">
          <a:xfrm rot="-5400000">
            <a:off x="5344122" y="3273128"/>
            <a:ext cx="155972" cy="2763837"/>
          </a:xfrm>
          <a:prstGeom prst="leftBrace">
            <a:avLst>
              <a:gd name="adj1" fmla="val 110751"/>
              <a:gd name="adj2" fmla="val 50000"/>
            </a:avLst>
          </a:prstGeom>
          <a:no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xmlns="" val="226211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smtClean="0"/>
              <a:t>How robust is </a:t>
            </a:r>
            <a:r>
              <a:rPr lang="en-US" sz="3600" dirty="0" err="1" smtClean="0"/>
              <a:t>Libsafe</a:t>
            </a:r>
            <a:r>
              <a:rPr lang="en-US" sz="3600" dirty="0" smtClean="0"/>
              <a:t>?</a:t>
            </a:r>
            <a:endParaRPr lang="en-US" sz="3600" dirty="0"/>
          </a:p>
        </p:txBody>
      </p:sp>
      <p:sp>
        <p:nvSpPr>
          <p:cNvPr id="4" name="TextBox 3"/>
          <p:cNvSpPr txBox="1"/>
          <p:nvPr/>
        </p:nvSpPr>
        <p:spPr>
          <a:xfrm>
            <a:off x="1371601" y="3176886"/>
            <a:ext cx="6826484" cy="461665"/>
          </a:xfrm>
          <a:prstGeom prst="rect">
            <a:avLst/>
          </a:prstGeom>
          <a:noFill/>
        </p:spPr>
        <p:txBody>
          <a:bodyPr wrap="none" rtlCol="0">
            <a:spAutoFit/>
          </a:bodyPr>
          <a:lstStyle/>
          <a:p>
            <a:r>
              <a:rPr lang="en-US" sz="2400" dirty="0" err="1" smtClean="0"/>
              <a:t>strcpy</a:t>
            </a:r>
            <a:r>
              <a:rPr lang="en-US" sz="2400" dirty="0" smtClean="0"/>
              <a:t>() can overwrite a pointer between </a:t>
            </a:r>
            <a:r>
              <a:rPr lang="en-US" sz="2400" dirty="0" err="1" smtClean="0"/>
              <a:t>buf</a:t>
            </a:r>
            <a:r>
              <a:rPr lang="en-US" sz="2400" dirty="0" smtClean="0"/>
              <a:t> and </a:t>
            </a:r>
            <a:r>
              <a:rPr lang="en-US" sz="2400" dirty="0" err="1" smtClean="0"/>
              <a:t>sfp</a:t>
            </a:r>
            <a:r>
              <a:rPr lang="en-US" sz="2400" dirty="0" smtClean="0"/>
              <a:t>.</a:t>
            </a:r>
          </a:p>
        </p:txBody>
      </p:sp>
      <p:sp>
        <p:nvSpPr>
          <p:cNvPr id="7" name="Rectangle 4"/>
          <p:cNvSpPr>
            <a:spLocks noChangeArrowheads="1"/>
          </p:cNvSpPr>
          <p:nvPr/>
        </p:nvSpPr>
        <p:spPr bwMode="auto">
          <a:xfrm>
            <a:off x="2989815" y="1161902"/>
            <a:ext cx="841375" cy="369332"/>
          </a:xfrm>
          <a:prstGeom prst="rect">
            <a:avLst/>
          </a:prstGeom>
          <a:solidFill>
            <a:schemeClr val="accent1"/>
          </a:solidFill>
          <a:ln w="9525">
            <a:solidFill>
              <a:schemeClr val="tx1"/>
            </a:solidFill>
            <a:miter lim="800000"/>
            <a:headEnd/>
            <a:tailEnd/>
          </a:ln>
        </p:spPr>
        <p:txBody>
          <a:bodyPr anchor="ctr">
            <a:spAutoFit/>
          </a:bodyPr>
          <a:lstStyle/>
          <a:p>
            <a:pPr algn="ctr" eaLnBrk="0" hangingPunct="0">
              <a:spcBef>
                <a:spcPct val="50000"/>
              </a:spcBef>
            </a:pPr>
            <a:r>
              <a:rPr lang="en-US" sz="1800"/>
              <a:t>dest</a:t>
            </a:r>
            <a:endParaRPr kumimoji="1" lang="en-US" sz="1800">
              <a:solidFill>
                <a:schemeClr val="bg2"/>
              </a:solidFill>
              <a:latin typeface="Comic Sans MS" pitchFamily="66" charset="0"/>
              <a:sym typeface="Symbol" pitchFamily="18" charset="2"/>
            </a:endParaRPr>
          </a:p>
        </p:txBody>
      </p:sp>
      <p:sp>
        <p:nvSpPr>
          <p:cNvPr id="8" name="Rectangle 5"/>
          <p:cNvSpPr>
            <a:spLocks noChangeArrowheads="1"/>
          </p:cNvSpPr>
          <p:nvPr/>
        </p:nvSpPr>
        <p:spPr bwMode="auto">
          <a:xfrm>
            <a:off x="2023519" y="1161902"/>
            <a:ext cx="957890" cy="369332"/>
          </a:xfrm>
          <a:prstGeom prst="rect">
            <a:avLst/>
          </a:prstGeom>
          <a:solidFill>
            <a:schemeClr val="accent1"/>
          </a:solidFill>
          <a:ln w="9525">
            <a:solidFill>
              <a:schemeClr val="tx1"/>
            </a:solidFill>
            <a:miter lim="800000"/>
            <a:headEnd/>
            <a:tailEnd/>
          </a:ln>
        </p:spPr>
        <p:txBody>
          <a:bodyPr wrap="none" anchor="ctr">
            <a:spAutoFit/>
          </a:bodyPr>
          <a:lstStyle/>
          <a:p>
            <a:pPr algn="ctr" eaLnBrk="0" hangingPunct="0">
              <a:spcBef>
                <a:spcPct val="50000"/>
              </a:spcBef>
            </a:pPr>
            <a:r>
              <a:rPr lang="en-US" sz="1800"/>
              <a:t>ret-addr</a:t>
            </a:r>
            <a:endParaRPr kumimoji="1" lang="en-US" sz="1800">
              <a:solidFill>
                <a:schemeClr val="bg2"/>
              </a:solidFill>
              <a:latin typeface="Comic Sans MS" pitchFamily="66" charset="0"/>
              <a:sym typeface="Symbol" pitchFamily="18" charset="2"/>
            </a:endParaRPr>
          </a:p>
        </p:txBody>
      </p:sp>
      <p:sp>
        <p:nvSpPr>
          <p:cNvPr id="9" name="Rectangle 6"/>
          <p:cNvSpPr>
            <a:spLocks noChangeArrowheads="1"/>
          </p:cNvSpPr>
          <p:nvPr/>
        </p:nvSpPr>
        <p:spPr bwMode="auto">
          <a:xfrm>
            <a:off x="1546967" y="1161902"/>
            <a:ext cx="464679" cy="369332"/>
          </a:xfrm>
          <a:prstGeom prst="rect">
            <a:avLst/>
          </a:prstGeom>
          <a:solidFill>
            <a:schemeClr val="accent1"/>
          </a:solidFill>
          <a:ln w="9525">
            <a:solidFill>
              <a:schemeClr val="tx1"/>
            </a:solidFill>
            <a:miter lim="800000"/>
            <a:headEnd/>
            <a:tailEnd/>
          </a:ln>
        </p:spPr>
        <p:txBody>
          <a:bodyPr wrap="none" anchor="ctr">
            <a:spAutoFit/>
          </a:bodyPr>
          <a:lstStyle/>
          <a:p>
            <a:pPr algn="ctr" eaLnBrk="0" hangingPunct="0">
              <a:spcBef>
                <a:spcPct val="50000"/>
              </a:spcBef>
            </a:pPr>
            <a:r>
              <a:rPr lang="en-US" sz="1800" dirty="0" err="1"/>
              <a:t>sfp</a:t>
            </a:r>
            <a:endParaRPr kumimoji="1" lang="en-US" sz="1800" dirty="0">
              <a:solidFill>
                <a:schemeClr val="bg2"/>
              </a:solidFill>
              <a:latin typeface="Comic Sans MS" pitchFamily="66" charset="0"/>
              <a:sym typeface="Symbol" pitchFamily="18" charset="2"/>
            </a:endParaRPr>
          </a:p>
        </p:txBody>
      </p:sp>
      <p:sp>
        <p:nvSpPr>
          <p:cNvPr id="10" name="Line 7"/>
          <p:cNvSpPr>
            <a:spLocks noChangeShapeType="1"/>
          </p:cNvSpPr>
          <p:nvPr/>
        </p:nvSpPr>
        <p:spPr bwMode="auto">
          <a:xfrm>
            <a:off x="5123414" y="1369517"/>
            <a:ext cx="836613" cy="0"/>
          </a:xfrm>
          <a:prstGeom prst="line">
            <a:avLst/>
          </a:prstGeom>
          <a:noFill/>
          <a:ln w="9525">
            <a:solidFill>
              <a:schemeClr val="tx1"/>
            </a:solidFill>
            <a:round/>
            <a:headEnd/>
            <a:tailEnd/>
          </a:ln>
        </p:spPr>
        <p:txBody>
          <a:bodyPr wrap="none" anchor="ctr"/>
          <a:lstStyle/>
          <a:p>
            <a:endParaRPr lang="en-US"/>
          </a:p>
        </p:txBody>
      </p:sp>
      <p:sp>
        <p:nvSpPr>
          <p:cNvPr id="11" name="Line 8"/>
          <p:cNvSpPr>
            <a:spLocks noChangeShapeType="1"/>
          </p:cNvSpPr>
          <p:nvPr/>
        </p:nvSpPr>
        <p:spPr bwMode="auto">
          <a:xfrm>
            <a:off x="7257016" y="1581151"/>
            <a:ext cx="836613" cy="0"/>
          </a:xfrm>
          <a:prstGeom prst="line">
            <a:avLst/>
          </a:prstGeom>
          <a:noFill/>
          <a:ln w="9525">
            <a:solidFill>
              <a:schemeClr val="tx1"/>
            </a:solidFill>
            <a:round/>
            <a:headEnd/>
            <a:tailEnd/>
          </a:ln>
        </p:spPr>
        <p:txBody>
          <a:bodyPr wrap="none" anchor="ctr"/>
          <a:lstStyle/>
          <a:p>
            <a:endParaRPr lang="en-US"/>
          </a:p>
        </p:txBody>
      </p:sp>
      <p:sp>
        <p:nvSpPr>
          <p:cNvPr id="12" name="Line 9"/>
          <p:cNvSpPr>
            <a:spLocks noChangeShapeType="1"/>
          </p:cNvSpPr>
          <p:nvPr/>
        </p:nvSpPr>
        <p:spPr bwMode="auto">
          <a:xfrm>
            <a:off x="990600" y="1200151"/>
            <a:ext cx="587926" cy="1"/>
          </a:xfrm>
          <a:prstGeom prst="line">
            <a:avLst/>
          </a:prstGeom>
          <a:noFill/>
          <a:ln w="9525">
            <a:solidFill>
              <a:schemeClr val="tx1"/>
            </a:solidFill>
            <a:round/>
            <a:headEnd/>
            <a:tailEnd/>
          </a:ln>
        </p:spPr>
        <p:txBody>
          <a:bodyPr wrap="none" anchor="ctr"/>
          <a:lstStyle/>
          <a:p>
            <a:endParaRPr lang="en-US"/>
          </a:p>
        </p:txBody>
      </p:sp>
      <p:sp>
        <p:nvSpPr>
          <p:cNvPr id="13" name="Line 10"/>
          <p:cNvSpPr>
            <a:spLocks noChangeShapeType="1"/>
          </p:cNvSpPr>
          <p:nvPr/>
        </p:nvSpPr>
        <p:spPr bwMode="auto">
          <a:xfrm flipV="1">
            <a:off x="990600" y="1568450"/>
            <a:ext cx="575226" cy="12699"/>
          </a:xfrm>
          <a:prstGeom prst="line">
            <a:avLst/>
          </a:prstGeom>
          <a:noFill/>
          <a:ln w="9525">
            <a:solidFill>
              <a:schemeClr val="tx1"/>
            </a:solidFill>
            <a:round/>
            <a:headEnd/>
            <a:tailEnd/>
          </a:ln>
        </p:spPr>
        <p:txBody>
          <a:bodyPr wrap="none" anchor="ctr"/>
          <a:lstStyle/>
          <a:p>
            <a:endParaRPr lang="en-US"/>
          </a:p>
        </p:txBody>
      </p:sp>
      <p:sp>
        <p:nvSpPr>
          <p:cNvPr id="14" name="Text Box 11"/>
          <p:cNvSpPr txBox="1">
            <a:spLocks noChangeArrowheads="1"/>
          </p:cNvSpPr>
          <p:nvPr/>
        </p:nvSpPr>
        <p:spPr bwMode="auto">
          <a:xfrm>
            <a:off x="8017054" y="1112587"/>
            <a:ext cx="976101" cy="535531"/>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dirty="0" smtClean="0"/>
              <a:t>high</a:t>
            </a:r>
            <a:br>
              <a:rPr lang="en-US" dirty="0" smtClean="0"/>
            </a:br>
            <a:r>
              <a:rPr lang="en-US" dirty="0" smtClean="0"/>
              <a:t>memory</a:t>
            </a:r>
            <a:endParaRPr lang="en-US" sz="1800" dirty="0" smtClean="0"/>
          </a:p>
        </p:txBody>
      </p:sp>
      <p:sp>
        <p:nvSpPr>
          <p:cNvPr id="15" name="Rectangle 12"/>
          <p:cNvSpPr>
            <a:spLocks noChangeArrowheads="1"/>
          </p:cNvSpPr>
          <p:nvPr/>
        </p:nvSpPr>
        <p:spPr bwMode="auto">
          <a:xfrm>
            <a:off x="3828015" y="1160712"/>
            <a:ext cx="531813" cy="369332"/>
          </a:xfrm>
          <a:prstGeom prst="rect">
            <a:avLst/>
          </a:prstGeom>
          <a:solidFill>
            <a:schemeClr val="accent1"/>
          </a:solidFill>
          <a:ln w="9525">
            <a:solidFill>
              <a:schemeClr val="tx1"/>
            </a:solidFill>
            <a:miter lim="800000"/>
            <a:headEnd/>
            <a:tailEnd/>
          </a:ln>
        </p:spPr>
        <p:txBody>
          <a:bodyPr anchor="ctr">
            <a:spAutoFit/>
          </a:bodyPr>
          <a:lstStyle/>
          <a:p>
            <a:pPr algn="ctr" eaLnBrk="0" hangingPunct="0">
              <a:spcBef>
                <a:spcPct val="50000"/>
              </a:spcBef>
            </a:pPr>
            <a:r>
              <a:rPr lang="en-US" sz="1800"/>
              <a:t>src</a:t>
            </a:r>
            <a:endParaRPr kumimoji="1" lang="en-US" sz="1800">
              <a:solidFill>
                <a:schemeClr val="bg2"/>
              </a:solidFill>
              <a:latin typeface="Comic Sans MS" pitchFamily="66" charset="0"/>
              <a:sym typeface="Symbol" pitchFamily="18" charset="2"/>
            </a:endParaRPr>
          </a:p>
        </p:txBody>
      </p:sp>
      <p:sp>
        <p:nvSpPr>
          <p:cNvPr id="16" name="Line 13"/>
          <p:cNvSpPr>
            <a:spLocks noChangeShapeType="1"/>
          </p:cNvSpPr>
          <p:nvPr/>
        </p:nvSpPr>
        <p:spPr bwMode="auto">
          <a:xfrm>
            <a:off x="7258601" y="1200151"/>
            <a:ext cx="836612" cy="0"/>
          </a:xfrm>
          <a:prstGeom prst="line">
            <a:avLst/>
          </a:prstGeom>
          <a:noFill/>
          <a:ln w="9525">
            <a:solidFill>
              <a:schemeClr val="tx1"/>
            </a:solidFill>
            <a:round/>
            <a:headEnd/>
            <a:tailEnd/>
          </a:ln>
        </p:spPr>
        <p:txBody>
          <a:bodyPr wrap="none" anchor="ctr"/>
          <a:lstStyle/>
          <a:p>
            <a:endParaRPr lang="en-US"/>
          </a:p>
        </p:txBody>
      </p:sp>
      <p:sp>
        <p:nvSpPr>
          <p:cNvPr id="17" name="Line 14"/>
          <p:cNvSpPr>
            <a:spLocks noChangeShapeType="1"/>
          </p:cNvSpPr>
          <p:nvPr/>
        </p:nvSpPr>
        <p:spPr bwMode="auto">
          <a:xfrm>
            <a:off x="5887001" y="1364754"/>
            <a:ext cx="836612" cy="0"/>
          </a:xfrm>
          <a:prstGeom prst="line">
            <a:avLst/>
          </a:prstGeom>
          <a:noFill/>
          <a:ln w="9525">
            <a:solidFill>
              <a:schemeClr val="tx1"/>
            </a:solidFill>
            <a:round/>
            <a:headEnd/>
            <a:tailEnd/>
          </a:ln>
        </p:spPr>
        <p:txBody>
          <a:bodyPr wrap="none" anchor="ctr"/>
          <a:lstStyle/>
          <a:p>
            <a:endParaRPr lang="en-US"/>
          </a:p>
        </p:txBody>
      </p:sp>
      <p:sp>
        <p:nvSpPr>
          <p:cNvPr id="18" name="Rectangle 15"/>
          <p:cNvSpPr>
            <a:spLocks noChangeArrowheads="1"/>
          </p:cNvSpPr>
          <p:nvPr/>
        </p:nvSpPr>
        <p:spPr bwMode="auto">
          <a:xfrm>
            <a:off x="4439204" y="1160712"/>
            <a:ext cx="1520825" cy="369332"/>
          </a:xfrm>
          <a:prstGeom prst="rect">
            <a:avLst/>
          </a:prstGeom>
          <a:solidFill>
            <a:schemeClr val="accent1"/>
          </a:solidFill>
          <a:ln w="9525">
            <a:solidFill>
              <a:schemeClr val="tx1"/>
            </a:solidFill>
            <a:miter lim="800000"/>
            <a:headEnd/>
            <a:tailEnd/>
          </a:ln>
        </p:spPr>
        <p:txBody>
          <a:bodyPr anchor="ctr">
            <a:spAutoFit/>
          </a:bodyPr>
          <a:lstStyle/>
          <a:p>
            <a:pPr algn="ctr" eaLnBrk="0" hangingPunct="0">
              <a:spcBef>
                <a:spcPct val="50000"/>
              </a:spcBef>
            </a:pPr>
            <a:r>
              <a:rPr lang="en-US" sz="1800"/>
              <a:t>buf</a:t>
            </a:r>
            <a:endParaRPr kumimoji="1" lang="en-US" sz="1800">
              <a:solidFill>
                <a:schemeClr val="bg2"/>
              </a:solidFill>
              <a:latin typeface="Comic Sans MS" pitchFamily="66" charset="0"/>
              <a:sym typeface="Symbol" pitchFamily="18" charset="2"/>
            </a:endParaRPr>
          </a:p>
        </p:txBody>
      </p:sp>
      <p:sp>
        <p:nvSpPr>
          <p:cNvPr id="19" name="Rectangle 16"/>
          <p:cNvSpPr>
            <a:spLocks noChangeArrowheads="1"/>
          </p:cNvSpPr>
          <p:nvPr/>
        </p:nvSpPr>
        <p:spPr bwMode="auto">
          <a:xfrm>
            <a:off x="6417499" y="1160712"/>
            <a:ext cx="957890" cy="369332"/>
          </a:xfrm>
          <a:prstGeom prst="rect">
            <a:avLst/>
          </a:prstGeom>
          <a:solidFill>
            <a:schemeClr val="accent1"/>
          </a:solidFill>
          <a:ln w="9525">
            <a:solidFill>
              <a:schemeClr val="tx1"/>
            </a:solidFill>
            <a:miter lim="800000"/>
            <a:headEnd/>
            <a:tailEnd/>
          </a:ln>
        </p:spPr>
        <p:txBody>
          <a:bodyPr wrap="none" anchor="ctr">
            <a:spAutoFit/>
          </a:bodyPr>
          <a:lstStyle/>
          <a:p>
            <a:pPr algn="ctr" eaLnBrk="0" hangingPunct="0">
              <a:spcBef>
                <a:spcPct val="50000"/>
              </a:spcBef>
            </a:pPr>
            <a:r>
              <a:rPr lang="en-US" sz="1800"/>
              <a:t>ret-addr</a:t>
            </a:r>
            <a:endParaRPr kumimoji="1" lang="en-US" sz="1800">
              <a:solidFill>
                <a:schemeClr val="bg2"/>
              </a:solidFill>
              <a:latin typeface="Comic Sans MS" pitchFamily="66" charset="0"/>
              <a:sym typeface="Symbol" pitchFamily="18" charset="2"/>
            </a:endParaRPr>
          </a:p>
        </p:txBody>
      </p:sp>
      <p:sp>
        <p:nvSpPr>
          <p:cNvPr id="20" name="Rectangle 17"/>
          <p:cNvSpPr>
            <a:spLocks noChangeArrowheads="1"/>
          </p:cNvSpPr>
          <p:nvPr/>
        </p:nvSpPr>
        <p:spPr bwMode="auto">
          <a:xfrm>
            <a:off x="5952253" y="1160712"/>
            <a:ext cx="464679" cy="369332"/>
          </a:xfrm>
          <a:prstGeom prst="rect">
            <a:avLst/>
          </a:prstGeom>
          <a:solidFill>
            <a:schemeClr val="accent1"/>
          </a:solidFill>
          <a:ln w="9525">
            <a:solidFill>
              <a:schemeClr val="tx1"/>
            </a:solidFill>
            <a:miter lim="800000"/>
            <a:headEnd/>
            <a:tailEnd/>
          </a:ln>
        </p:spPr>
        <p:txBody>
          <a:bodyPr wrap="none" anchor="ctr">
            <a:spAutoFit/>
          </a:bodyPr>
          <a:lstStyle/>
          <a:p>
            <a:pPr algn="ctr" eaLnBrk="0" hangingPunct="0">
              <a:spcBef>
                <a:spcPct val="50000"/>
              </a:spcBef>
            </a:pPr>
            <a:r>
              <a:rPr lang="en-US" sz="1800"/>
              <a:t>sfp</a:t>
            </a:r>
            <a:endParaRPr kumimoji="1" lang="en-US" sz="1800">
              <a:solidFill>
                <a:schemeClr val="bg2"/>
              </a:solidFill>
              <a:latin typeface="Comic Sans MS" pitchFamily="66" charset="0"/>
              <a:sym typeface="Symbol" pitchFamily="18" charset="2"/>
            </a:endParaRPr>
          </a:p>
        </p:txBody>
      </p:sp>
      <p:sp>
        <p:nvSpPr>
          <p:cNvPr id="21" name="Text Box 20"/>
          <p:cNvSpPr txBox="1">
            <a:spLocks noChangeArrowheads="1"/>
          </p:cNvSpPr>
          <p:nvPr/>
        </p:nvSpPr>
        <p:spPr bwMode="auto">
          <a:xfrm>
            <a:off x="1670213" y="1957687"/>
            <a:ext cx="1873077"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err="1" smtClean="0"/>
              <a:t>Libsafe</a:t>
            </a:r>
            <a:r>
              <a:rPr lang="en-US" sz="2400" dirty="0" smtClean="0"/>
              <a:t> </a:t>
            </a:r>
            <a:r>
              <a:rPr lang="en-US" sz="2400" dirty="0" err="1" smtClean="0"/>
              <a:t>strcpy</a:t>
            </a:r>
            <a:endParaRPr lang="en-US" sz="2400" dirty="0"/>
          </a:p>
        </p:txBody>
      </p:sp>
      <p:sp>
        <p:nvSpPr>
          <p:cNvPr id="22" name="Text Box 21"/>
          <p:cNvSpPr txBox="1">
            <a:spLocks noChangeArrowheads="1"/>
          </p:cNvSpPr>
          <p:nvPr/>
        </p:nvSpPr>
        <p:spPr bwMode="auto">
          <a:xfrm>
            <a:off x="5288535" y="1932683"/>
            <a:ext cx="809838"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main</a:t>
            </a:r>
          </a:p>
        </p:txBody>
      </p:sp>
      <p:grpSp>
        <p:nvGrpSpPr>
          <p:cNvPr id="3" name="Group 22"/>
          <p:cNvGrpSpPr>
            <a:grpSpLocks/>
          </p:cNvGrpSpPr>
          <p:nvPr/>
        </p:nvGrpSpPr>
        <p:grpSpPr bwMode="auto">
          <a:xfrm>
            <a:off x="1876976" y="1571131"/>
            <a:ext cx="4343400" cy="158353"/>
            <a:chOff x="931" y="3515"/>
            <a:chExt cx="2736" cy="229"/>
          </a:xfrm>
        </p:grpSpPr>
        <p:sp>
          <p:nvSpPr>
            <p:cNvPr id="24" name="Line 23"/>
            <p:cNvSpPr>
              <a:spLocks noChangeShapeType="1"/>
            </p:cNvSpPr>
            <p:nvPr/>
          </p:nvSpPr>
          <p:spPr bwMode="auto">
            <a:xfrm>
              <a:off x="931" y="3515"/>
              <a:ext cx="0" cy="229"/>
            </a:xfrm>
            <a:prstGeom prst="line">
              <a:avLst/>
            </a:prstGeom>
            <a:noFill/>
            <a:ln w="28575">
              <a:solidFill>
                <a:schemeClr val="hlink"/>
              </a:solidFill>
              <a:round/>
              <a:headEnd/>
              <a:tailEnd/>
            </a:ln>
          </p:spPr>
          <p:txBody>
            <a:bodyPr wrap="none" anchor="ctr"/>
            <a:lstStyle/>
            <a:p>
              <a:endParaRPr lang="en-US"/>
            </a:p>
          </p:txBody>
        </p:sp>
        <p:sp>
          <p:nvSpPr>
            <p:cNvPr id="25" name="Line 24"/>
            <p:cNvSpPr>
              <a:spLocks noChangeShapeType="1"/>
            </p:cNvSpPr>
            <p:nvPr/>
          </p:nvSpPr>
          <p:spPr bwMode="auto">
            <a:xfrm>
              <a:off x="931" y="3744"/>
              <a:ext cx="2736" cy="0"/>
            </a:xfrm>
            <a:prstGeom prst="line">
              <a:avLst/>
            </a:prstGeom>
            <a:noFill/>
            <a:ln w="28575">
              <a:solidFill>
                <a:schemeClr val="hlink"/>
              </a:solidFill>
              <a:round/>
              <a:headEnd/>
              <a:tailEnd/>
            </a:ln>
          </p:spPr>
          <p:txBody>
            <a:bodyPr wrap="none" anchor="ctr"/>
            <a:lstStyle/>
            <a:p>
              <a:endParaRPr lang="en-US"/>
            </a:p>
          </p:txBody>
        </p:sp>
        <p:sp>
          <p:nvSpPr>
            <p:cNvPr id="26" name="Line 25"/>
            <p:cNvSpPr>
              <a:spLocks noChangeShapeType="1"/>
            </p:cNvSpPr>
            <p:nvPr/>
          </p:nvSpPr>
          <p:spPr bwMode="auto">
            <a:xfrm flipV="1">
              <a:off x="3667" y="3515"/>
              <a:ext cx="0" cy="229"/>
            </a:xfrm>
            <a:prstGeom prst="line">
              <a:avLst/>
            </a:prstGeom>
            <a:noFill/>
            <a:ln w="28575">
              <a:solidFill>
                <a:schemeClr val="hlink"/>
              </a:solidFill>
              <a:round/>
              <a:headEnd/>
              <a:tailEnd type="triangle" w="med" len="med"/>
            </a:ln>
          </p:spPr>
          <p:txBody>
            <a:bodyPr wrap="none" anchor="ctr"/>
            <a:lstStyle/>
            <a:p>
              <a:endParaRPr lang="en-US"/>
            </a:p>
          </p:txBody>
        </p:sp>
      </p:grpSp>
      <p:grpSp>
        <p:nvGrpSpPr>
          <p:cNvPr id="5" name="Group 26"/>
          <p:cNvGrpSpPr>
            <a:grpSpLocks/>
          </p:cNvGrpSpPr>
          <p:nvPr/>
        </p:nvGrpSpPr>
        <p:grpSpPr bwMode="auto">
          <a:xfrm flipV="1">
            <a:off x="3066012" y="971550"/>
            <a:ext cx="1447800" cy="239712"/>
            <a:chOff x="1027" y="3611"/>
            <a:chExt cx="1183" cy="229"/>
          </a:xfrm>
        </p:grpSpPr>
        <p:sp>
          <p:nvSpPr>
            <p:cNvPr id="28" name="Line 27"/>
            <p:cNvSpPr>
              <a:spLocks noChangeShapeType="1"/>
            </p:cNvSpPr>
            <p:nvPr/>
          </p:nvSpPr>
          <p:spPr bwMode="auto">
            <a:xfrm>
              <a:off x="1027" y="3611"/>
              <a:ext cx="0" cy="229"/>
            </a:xfrm>
            <a:prstGeom prst="line">
              <a:avLst/>
            </a:prstGeom>
            <a:noFill/>
            <a:ln w="28575">
              <a:solidFill>
                <a:schemeClr val="hlink"/>
              </a:solidFill>
              <a:round/>
              <a:headEnd/>
              <a:tailEnd/>
            </a:ln>
          </p:spPr>
          <p:txBody>
            <a:bodyPr wrap="none" anchor="ctr"/>
            <a:lstStyle/>
            <a:p>
              <a:endParaRPr lang="en-US"/>
            </a:p>
          </p:txBody>
        </p:sp>
        <p:sp>
          <p:nvSpPr>
            <p:cNvPr id="29" name="Line 28"/>
            <p:cNvSpPr>
              <a:spLocks noChangeShapeType="1"/>
            </p:cNvSpPr>
            <p:nvPr/>
          </p:nvSpPr>
          <p:spPr bwMode="auto">
            <a:xfrm>
              <a:off x="1027" y="3840"/>
              <a:ext cx="1181" cy="0"/>
            </a:xfrm>
            <a:prstGeom prst="line">
              <a:avLst/>
            </a:prstGeom>
            <a:noFill/>
            <a:ln w="28575">
              <a:solidFill>
                <a:schemeClr val="hlink"/>
              </a:solidFill>
              <a:round/>
              <a:headEnd/>
              <a:tailEnd/>
            </a:ln>
          </p:spPr>
          <p:txBody>
            <a:bodyPr wrap="none" anchor="ctr"/>
            <a:lstStyle/>
            <a:p>
              <a:endParaRPr lang="en-US"/>
            </a:p>
          </p:txBody>
        </p:sp>
        <p:sp>
          <p:nvSpPr>
            <p:cNvPr id="30" name="Line 29"/>
            <p:cNvSpPr>
              <a:spLocks noChangeShapeType="1"/>
            </p:cNvSpPr>
            <p:nvPr/>
          </p:nvSpPr>
          <p:spPr bwMode="auto">
            <a:xfrm flipV="1">
              <a:off x="2208" y="3611"/>
              <a:ext cx="2" cy="229"/>
            </a:xfrm>
            <a:prstGeom prst="line">
              <a:avLst/>
            </a:prstGeom>
            <a:noFill/>
            <a:ln w="28575">
              <a:solidFill>
                <a:schemeClr val="hlink"/>
              </a:solidFill>
              <a:round/>
              <a:headEnd/>
              <a:tailEnd type="triangle" w="med" len="med"/>
            </a:ln>
          </p:spPr>
          <p:txBody>
            <a:bodyPr wrap="none" anchor="ctr"/>
            <a:lstStyle/>
            <a:p>
              <a:endParaRPr lang="en-US"/>
            </a:p>
          </p:txBody>
        </p:sp>
      </p:grpSp>
      <p:sp>
        <p:nvSpPr>
          <p:cNvPr id="31" name="AutoShape 30"/>
          <p:cNvSpPr>
            <a:spLocks/>
          </p:cNvSpPr>
          <p:nvPr/>
        </p:nvSpPr>
        <p:spPr bwMode="auto">
          <a:xfrm rot="16200000">
            <a:off x="2506570" y="183505"/>
            <a:ext cx="128290" cy="3429001"/>
          </a:xfrm>
          <a:prstGeom prst="leftBrace">
            <a:avLst>
              <a:gd name="adj1" fmla="val 111538"/>
              <a:gd name="adj2" fmla="val 50000"/>
            </a:avLst>
          </a:prstGeom>
          <a:noFill/>
          <a:ln w="9525">
            <a:solidFill>
              <a:schemeClr val="tx1"/>
            </a:solidFill>
            <a:round/>
            <a:headEnd/>
            <a:tailEnd/>
          </a:ln>
        </p:spPr>
        <p:txBody>
          <a:bodyPr wrap="none" anchor="ctr"/>
          <a:lstStyle/>
          <a:p>
            <a:endParaRPr lang="en-US"/>
          </a:p>
        </p:txBody>
      </p:sp>
      <p:sp>
        <p:nvSpPr>
          <p:cNvPr id="32" name="AutoShape 31"/>
          <p:cNvSpPr>
            <a:spLocks/>
          </p:cNvSpPr>
          <p:nvPr/>
        </p:nvSpPr>
        <p:spPr bwMode="auto">
          <a:xfrm rot="16200000">
            <a:off x="5743135" y="529929"/>
            <a:ext cx="155972" cy="2763837"/>
          </a:xfrm>
          <a:prstGeom prst="leftBrace">
            <a:avLst>
              <a:gd name="adj1" fmla="val 110751"/>
              <a:gd name="adj2" fmla="val 50000"/>
            </a:avLst>
          </a:prstGeom>
          <a:noFill/>
          <a:ln w="9525">
            <a:solidFill>
              <a:schemeClr val="tx1"/>
            </a:solidFill>
            <a:round/>
            <a:headEnd/>
            <a:tailEnd/>
          </a:ln>
        </p:spPr>
        <p:txBody>
          <a:bodyPr wrap="none" anchor="ctr"/>
          <a:lstStyle/>
          <a:p>
            <a:endParaRPr lang="en-US"/>
          </a:p>
        </p:txBody>
      </p:sp>
      <p:sp>
        <p:nvSpPr>
          <p:cNvPr id="33" name="Text Box 11"/>
          <p:cNvSpPr txBox="1">
            <a:spLocks noChangeArrowheads="1"/>
          </p:cNvSpPr>
          <p:nvPr/>
        </p:nvSpPr>
        <p:spPr bwMode="auto">
          <a:xfrm>
            <a:off x="92254" y="1123951"/>
            <a:ext cx="976101" cy="535531"/>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dirty="0" smtClean="0"/>
              <a:t>low</a:t>
            </a:r>
            <a:br>
              <a:rPr lang="en-US" dirty="0" smtClean="0"/>
            </a:br>
            <a:r>
              <a:rPr lang="en-US" dirty="0" smtClean="0"/>
              <a:t>memory</a:t>
            </a:r>
            <a:endParaRPr lang="en-US" sz="1800" dirty="0" smtClean="0"/>
          </a:p>
        </p:txBody>
      </p:sp>
      <p:sp>
        <p:nvSpPr>
          <p:cNvPr id="34" name="TextBox 33"/>
          <p:cNvSpPr txBox="1"/>
          <p:nvPr/>
        </p:nvSpPr>
        <p:spPr>
          <a:xfrm>
            <a:off x="1524000" y="3943351"/>
            <a:ext cx="6248400" cy="646331"/>
          </a:xfrm>
          <a:prstGeom prst="rect">
            <a:avLst/>
          </a:prstGeom>
          <a:noFill/>
        </p:spPr>
        <p:txBody>
          <a:bodyPr wrap="square" rtlCol="0">
            <a:spAutoFit/>
          </a:bodyPr>
          <a:lstStyle/>
          <a:p>
            <a:r>
              <a:rPr lang="en-US" dirty="0" smtClean="0"/>
              <a:t>SFP  = saved  frame pointer = stack pointer before the function call </a:t>
            </a:r>
            <a:endParaRPr lang="en-US" dirty="0"/>
          </a:p>
        </p:txBody>
      </p:sp>
    </p:spTree>
    <p:extLst>
      <p:ext uri="{BB962C8B-B14F-4D97-AF65-F5344CB8AC3E}">
        <p14:creationId xmlns:p14="http://schemas.microsoft.com/office/powerpoint/2010/main" xmlns="" val="39604819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9050"/>
            <a:ext cx="8229600" cy="857250"/>
          </a:xfrm>
        </p:spPr>
        <p:txBody>
          <a:bodyPr/>
          <a:lstStyle/>
          <a:p>
            <a:r>
              <a:rPr lang="en-US" sz="4400" dirty="0" smtClean="0"/>
              <a:t>More methods …</a:t>
            </a:r>
          </a:p>
        </p:txBody>
      </p:sp>
      <p:sp>
        <p:nvSpPr>
          <p:cNvPr id="30723" name="Rectangle 3" descr="Rectangle: Click to edit Master text styles&#10;Second level&#10;Third level&#10;Fourth level&#10;Fifth level"/>
          <p:cNvSpPr>
            <a:spLocks noGrp="1" noChangeArrowheads="1"/>
          </p:cNvSpPr>
          <p:nvPr>
            <p:ph type="body" idx="1"/>
          </p:nvPr>
        </p:nvSpPr>
        <p:spPr>
          <a:xfrm>
            <a:off x="228600" y="742950"/>
            <a:ext cx="8686800" cy="4171950"/>
          </a:xfrm>
        </p:spPr>
        <p:txBody>
          <a:bodyPr>
            <a:normAutofit fontScale="85000" lnSpcReduction="20000"/>
          </a:bodyPr>
          <a:lstStyle/>
          <a:p>
            <a:pPr>
              <a:buFont typeface="Wingdings" charset="2"/>
              <a:buChar char="Ø"/>
            </a:pPr>
            <a:r>
              <a:rPr lang="en-US" sz="2800" dirty="0" smtClean="0"/>
              <a:t> </a:t>
            </a:r>
            <a:r>
              <a:rPr lang="en-US" sz="2800" b="1" u="sng" dirty="0" err="1" smtClean="0"/>
              <a:t>StackShield</a:t>
            </a:r>
            <a:endParaRPr lang="en-US" sz="2800" b="1" u="sng" dirty="0" smtClean="0"/>
          </a:p>
          <a:p>
            <a:pPr lvl="1">
              <a:spcBef>
                <a:spcPct val="50000"/>
              </a:spcBef>
              <a:buFont typeface="Wingdings" pitchFamily="2" charset="2"/>
              <a:buChar char="§"/>
            </a:pPr>
            <a:r>
              <a:rPr lang="en-US" dirty="0" smtClean="0"/>
              <a:t>At function prologue, copy return address </a:t>
            </a:r>
            <a:r>
              <a:rPr lang="en-US" dirty="0" smtClean="0">
                <a:latin typeface="Arial" charset="0"/>
              </a:rPr>
              <a:t>RET</a:t>
            </a:r>
            <a:r>
              <a:rPr lang="en-US" dirty="0" smtClean="0"/>
              <a:t> and </a:t>
            </a:r>
            <a:r>
              <a:rPr lang="en-US" dirty="0" smtClean="0">
                <a:latin typeface="Arial" charset="0"/>
              </a:rPr>
              <a:t>SFP</a:t>
            </a:r>
            <a:r>
              <a:rPr lang="en-US" dirty="0" smtClean="0"/>
              <a:t> to “safe” location  (beginning of data segment)</a:t>
            </a:r>
          </a:p>
          <a:p>
            <a:pPr lvl="1">
              <a:spcBef>
                <a:spcPct val="50000"/>
              </a:spcBef>
              <a:buFont typeface="Wingdings" pitchFamily="2" charset="2"/>
              <a:buChar char="§"/>
            </a:pPr>
            <a:r>
              <a:rPr lang="en-US" dirty="0" smtClean="0"/>
              <a:t>Upon return, check that </a:t>
            </a:r>
            <a:r>
              <a:rPr lang="en-US" dirty="0" smtClean="0">
                <a:latin typeface="Arial" charset="0"/>
              </a:rPr>
              <a:t>RET</a:t>
            </a:r>
            <a:r>
              <a:rPr lang="en-US" dirty="0" smtClean="0"/>
              <a:t> and </a:t>
            </a:r>
            <a:r>
              <a:rPr lang="en-US" dirty="0" smtClean="0">
                <a:latin typeface="Arial" charset="0"/>
              </a:rPr>
              <a:t>SFP</a:t>
            </a:r>
            <a:r>
              <a:rPr lang="en-US" dirty="0" smtClean="0"/>
              <a:t> is equal to copy.</a:t>
            </a:r>
          </a:p>
          <a:p>
            <a:pPr lvl="1">
              <a:spcBef>
                <a:spcPct val="50000"/>
              </a:spcBef>
              <a:buFont typeface="Wingdings" pitchFamily="2" charset="2"/>
              <a:buChar char="§"/>
            </a:pPr>
            <a:r>
              <a:rPr lang="en-US" dirty="0" smtClean="0"/>
              <a:t>Implemented as assembler file processor (</a:t>
            </a:r>
            <a:r>
              <a:rPr lang="en-US" dirty="0" smtClean="0">
                <a:latin typeface="Arial" charset="0"/>
              </a:rPr>
              <a:t>GCC</a:t>
            </a:r>
            <a:r>
              <a:rPr lang="en-US" dirty="0" smtClean="0"/>
              <a:t>)</a:t>
            </a:r>
          </a:p>
          <a:p>
            <a:pPr>
              <a:spcBef>
                <a:spcPts val="2640"/>
              </a:spcBef>
              <a:buFont typeface="Wingdings" charset="2"/>
              <a:buChar char="Ø"/>
            </a:pPr>
            <a:r>
              <a:rPr lang="en-US" sz="2800" dirty="0" smtClean="0"/>
              <a:t> </a:t>
            </a:r>
            <a:r>
              <a:rPr lang="en-US" sz="2800" b="1" u="sng" dirty="0" smtClean="0"/>
              <a:t>Control Flow Integrity</a:t>
            </a:r>
            <a:r>
              <a:rPr lang="en-US" sz="2800" dirty="0" smtClean="0"/>
              <a:t>  (CFI)</a:t>
            </a:r>
          </a:p>
          <a:p>
            <a:pPr lvl="1">
              <a:spcBef>
                <a:spcPct val="50000"/>
              </a:spcBef>
              <a:buFont typeface="Wingdings" pitchFamily="2" charset="2"/>
              <a:buChar char="§"/>
            </a:pPr>
            <a:r>
              <a:rPr lang="en-US" dirty="0" smtClean="0"/>
              <a:t>A combination of static and dynamic checking</a:t>
            </a:r>
          </a:p>
          <a:p>
            <a:pPr lvl="2">
              <a:spcBef>
                <a:spcPct val="50000"/>
              </a:spcBef>
              <a:buFont typeface="Wingdings" pitchFamily="2" charset="2"/>
              <a:buChar char="§"/>
            </a:pPr>
            <a:r>
              <a:rPr lang="en-US" sz="2600" dirty="0" smtClean="0"/>
              <a:t>Statically determine program control flow</a:t>
            </a:r>
          </a:p>
          <a:p>
            <a:pPr lvl="2">
              <a:spcBef>
                <a:spcPct val="50000"/>
              </a:spcBef>
              <a:buFont typeface="Wingdings" pitchFamily="2" charset="2"/>
              <a:buChar char="§"/>
            </a:pPr>
            <a:r>
              <a:rPr lang="en-US" sz="2600" dirty="0" smtClean="0"/>
              <a:t>Dynamically enforce control flow integrity</a:t>
            </a:r>
          </a:p>
          <a:p>
            <a:pPr lvl="1">
              <a:buFont typeface="Wingdings" pitchFamily="2" charset="2"/>
              <a:buChar char="q"/>
            </a:pPr>
            <a:endParaRPr lang="en-US" dirty="0" smtClean="0"/>
          </a:p>
          <a:p>
            <a:pPr>
              <a:buFont typeface="Wingdings" pitchFamily="2" charset="2"/>
              <a:buChar char="q"/>
            </a:pPr>
            <a:endParaRPr lang="en-US" sz="2400" dirty="0" smtClean="0">
              <a:solidFill>
                <a:schemeClr val="bg2"/>
              </a:solidFill>
            </a:endParaRPr>
          </a:p>
        </p:txBody>
      </p:sp>
    </p:spTree>
    <p:extLst>
      <p:ext uri="{BB962C8B-B14F-4D97-AF65-F5344CB8AC3E}">
        <p14:creationId xmlns:p14="http://schemas.microsoft.com/office/powerpoint/2010/main" xmlns="" val="106090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Control Hijacking</a:t>
            </a:r>
            <a:endParaRPr lang="en-US" sz="4000" dirty="0">
              <a:solidFill>
                <a:schemeClr val="tx1">
                  <a:lumMod val="75000"/>
                  <a:lumOff val="25000"/>
                </a:schemeClr>
              </a:solidFill>
            </a:endParaRP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800350"/>
            <a:ext cx="5029200" cy="1640422"/>
          </a:xfrm>
        </p:spPr>
        <p:txBody>
          <a:bodyPr anchor="t">
            <a:noAutofit/>
          </a:bodyPr>
          <a:lstStyle/>
          <a:p>
            <a:pPr algn="l"/>
            <a:r>
              <a:rPr lang="en-US" sz="4000" dirty="0" smtClean="0">
                <a:solidFill>
                  <a:schemeClr val="tx1">
                    <a:lumMod val="75000"/>
                    <a:lumOff val="25000"/>
                  </a:schemeClr>
                </a:solidFill>
              </a:rPr>
              <a:t>Run-time Defenses</a:t>
            </a:r>
            <a:endParaRPr lang="en-US" sz="4000" dirty="0">
              <a:solidFill>
                <a:schemeClr val="tx1">
                  <a:lumMod val="75000"/>
                  <a:lumOff val="25000"/>
                </a:schemeClr>
              </a:solidFill>
            </a:endParaRPr>
          </a:p>
        </p:txBody>
      </p:sp>
      <mc:AlternateContent xmlns:mc="http://schemas.openxmlformats.org/markup-compatibility/2006">
        <mc:Choice xmlns:p14="http://schemas.microsoft.com/office/powerpoint/2010/main" xmlns="" Requires="p14">
          <p:contentPart p14:bwMode="auto" r:id="rId3">
            <p14:nvContentPartPr>
              <p14:cNvPr id="2" name="Ink 1"/>
              <p14:cNvContentPartPr/>
              <p14:nvPr/>
            </p14:nvContentPartPr>
            <p14:xfrm>
              <a:off x="1700280" y="543240"/>
              <a:ext cx="360" cy="360"/>
            </p14:xfrm>
          </p:contentPart>
        </mc:Choice>
        <mc:Fallback>
          <p:pic>
            <p:nvPicPr>
              <p:cNvPr id="2" name="Ink 1"/>
              <p:cNvPicPr/>
              <p:nvPr/>
            </p:nvPicPr>
            <p:blipFill>
              <a:blip r:embed="rId4" cstate="print"/>
              <a:stretch>
                <a:fillRect/>
              </a:stretch>
            </p:blipFill>
            <p:spPr>
              <a:xfrm>
                <a:off x="1690920" y="533880"/>
                <a:ext cx="19080" cy="19080"/>
              </a:xfrm>
              <a:prstGeom prst="rect">
                <a:avLst/>
              </a:prstGeom>
            </p:spPr>
          </p:pic>
        </mc:Fallback>
      </mc:AlternateContent>
      <p:pic>
        <p:nvPicPr>
          <p:cNvPr id="7" name="Picture 6" descr="logo.jpg"/>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81000" y="1257301"/>
            <a:ext cx="3200400" cy="3198809"/>
          </a:xfrm>
          <a:prstGeom prst="rect">
            <a:avLst/>
          </a:prstGeom>
        </p:spPr>
      </p:pic>
    </p:spTree>
    <p:extLst>
      <p:ext uri="{BB962C8B-B14F-4D97-AF65-F5344CB8AC3E}">
        <p14:creationId xmlns:p14="http://schemas.microsoft.com/office/powerpoint/2010/main" xmlns="" val="3509952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06400" y="171450"/>
            <a:ext cx="8737600" cy="685800"/>
          </a:xfrm>
        </p:spPr>
        <p:txBody>
          <a:bodyPr>
            <a:normAutofit fontScale="90000"/>
          </a:bodyPr>
          <a:lstStyle/>
          <a:p>
            <a:r>
              <a:rPr lang="en-US" sz="4400" smtClean="0"/>
              <a:t>Run time checking: StackGuard</a:t>
            </a:r>
            <a:endParaRPr lang="en-US" sz="2800" smtClean="0"/>
          </a:p>
        </p:txBody>
      </p:sp>
      <p:sp>
        <p:nvSpPr>
          <p:cNvPr id="24579" name="Rectangle 3" descr="Rectangle: Click to edit Master text styles&#10;Second level&#10;Third level&#10;Fourth level&#10;Fifth level"/>
          <p:cNvSpPr>
            <a:spLocks noGrp="1" noChangeArrowheads="1"/>
          </p:cNvSpPr>
          <p:nvPr>
            <p:ph type="body" idx="1"/>
          </p:nvPr>
        </p:nvSpPr>
        <p:spPr>
          <a:xfrm>
            <a:off x="228600" y="914400"/>
            <a:ext cx="8686800" cy="4095750"/>
          </a:xfrm>
        </p:spPr>
        <p:txBody>
          <a:bodyPr>
            <a:normAutofit/>
          </a:bodyPr>
          <a:lstStyle/>
          <a:p>
            <a:r>
              <a:rPr lang="en-US" sz="2400" dirty="0" smtClean="0"/>
              <a:t>Many run-time checking techniques …</a:t>
            </a:r>
          </a:p>
          <a:p>
            <a:pPr lvl="1"/>
            <a:r>
              <a:rPr lang="en-US" sz="2400" dirty="0" smtClean="0"/>
              <a:t>we only discuss methods relevant to overflow protection</a:t>
            </a:r>
          </a:p>
          <a:p>
            <a:pPr>
              <a:spcBef>
                <a:spcPts val="2520"/>
              </a:spcBef>
            </a:pPr>
            <a:r>
              <a:rPr lang="en-US" sz="2400" u="sng" dirty="0" smtClean="0"/>
              <a:t>Solution 1</a:t>
            </a:r>
            <a:r>
              <a:rPr lang="en-US" sz="2400" dirty="0" smtClean="0"/>
              <a:t>:  </a:t>
            </a:r>
            <a:r>
              <a:rPr lang="en-US" sz="2400" dirty="0" err="1" smtClean="0"/>
              <a:t>StackGuard</a:t>
            </a:r>
            <a:endParaRPr lang="en-US" sz="2400" dirty="0" smtClean="0"/>
          </a:p>
          <a:p>
            <a:pPr lvl="1"/>
            <a:r>
              <a:rPr lang="en-US" sz="2400" dirty="0" smtClean="0"/>
              <a:t>Run time tests for stack integrity. </a:t>
            </a:r>
          </a:p>
          <a:p>
            <a:pPr lvl="1"/>
            <a:r>
              <a:rPr lang="en-US" sz="2400" dirty="0" smtClean="0"/>
              <a:t>Embed “canaries” in stack frames and verify their integrity prior to function return.</a:t>
            </a:r>
          </a:p>
        </p:txBody>
      </p:sp>
      <p:sp>
        <p:nvSpPr>
          <p:cNvPr id="24580" name="Rectangle 4"/>
          <p:cNvSpPr>
            <a:spLocks noChangeArrowheads="1"/>
          </p:cNvSpPr>
          <p:nvPr/>
        </p:nvSpPr>
        <p:spPr bwMode="auto">
          <a:xfrm>
            <a:off x="7168893" y="4125784"/>
            <a:ext cx="428964" cy="369332"/>
          </a:xfrm>
          <a:prstGeom prst="rect">
            <a:avLst/>
          </a:prstGeom>
          <a:solidFill>
            <a:schemeClr val="accent1"/>
          </a:solidFill>
          <a:ln w="9525">
            <a:solidFill>
              <a:schemeClr val="tx1"/>
            </a:solidFill>
            <a:miter lim="800000"/>
            <a:headEnd/>
            <a:tailEnd/>
          </a:ln>
        </p:spPr>
        <p:txBody>
          <a:bodyPr wrap="none" anchor="ctr">
            <a:spAutoFit/>
          </a:bodyPr>
          <a:lstStyle/>
          <a:p>
            <a:pPr algn="ctr" eaLnBrk="0" hangingPunct="0">
              <a:spcBef>
                <a:spcPct val="50000"/>
              </a:spcBef>
            </a:pPr>
            <a:r>
              <a:rPr lang="en-US" sz="1800"/>
              <a:t>str</a:t>
            </a:r>
            <a:endParaRPr kumimoji="1" lang="en-US" sz="1800">
              <a:solidFill>
                <a:schemeClr val="bg2"/>
              </a:solidFill>
              <a:latin typeface="Comic Sans MS" pitchFamily="66" charset="0"/>
              <a:sym typeface="Symbol" pitchFamily="18" charset="2"/>
            </a:endParaRPr>
          </a:p>
        </p:txBody>
      </p:sp>
      <p:sp>
        <p:nvSpPr>
          <p:cNvPr id="24581" name="Rectangle 5"/>
          <p:cNvSpPr>
            <a:spLocks noChangeArrowheads="1"/>
          </p:cNvSpPr>
          <p:nvPr/>
        </p:nvSpPr>
        <p:spPr bwMode="auto">
          <a:xfrm>
            <a:off x="6708613" y="4125784"/>
            <a:ext cx="452945" cy="369332"/>
          </a:xfrm>
          <a:prstGeom prst="rect">
            <a:avLst/>
          </a:prstGeom>
          <a:solidFill>
            <a:schemeClr val="accent1"/>
          </a:solidFill>
          <a:ln w="9525">
            <a:solidFill>
              <a:schemeClr val="tx1"/>
            </a:solidFill>
            <a:miter lim="800000"/>
            <a:headEnd/>
            <a:tailEnd/>
          </a:ln>
        </p:spPr>
        <p:txBody>
          <a:bodyPr wrap="none" anchor="ctr">
            <a:spAutoFit/>
          </a:bodyPr>
          <a:lstStyle/>
          <a:p>
            <a:pPr algn="ctr" eaLnBrk="0" hangingPunct="0">
              <a:spcBef>
                <a:spcPct val="50000"/>
              </a:spcBef>
            </a:pPr>
            <a:r>
              <a:rPr lang="en-US" sz="1800"/>
              <a:t>ret</a:t>
            </a:r>
            <a:endParaRPr kumimoji="1" lang="en-US" sz="1800">
              <a:solidFill>
                <a:schemeClr val="bg2"/>
              </a:solidFill>
              <a:latin typeface="Comic Sans MS" pitchFamily="66" charset="0"/>
              <a:sym typeface="Symbol" pitchFamily="18" charset="2"/>
            </a:endParaRPr>
          </a:p>
        </p:txBody>
      </p:sp>
      <p:sp>
        <p:nvSpPr>
          <p:cNvPr id="24582" name="Rectangle 6"/>
          <p:cNvSpPr>
            <a:spLocks noChangeArrowheads="1"/>
          </p:cNvSpPr>
          <p:nvPr/>
        </p:nvSpPr>
        <p:spPr bwMode="auto">
          <a:xfrm>
            <a:off x="6239040" y="4125784"/>
            <a:ext cx="464679" cy="369332"/>
          </a:xfrm>
          <a:prstGeom prst="rect">
            <a:avLst/>
          </a:prstGeom>
          <a:solidFill>
            <a:schemeClr val="accent1"/>
          </a:solidFill>
          <a:ln w="9525">
            <a:solidFill>
              <a:schemeClr val="tx1"/>
            </a:solidFill>
            <a:miter lim="800000"/>
            <a:headEnd/>
            <a:tailEnd/>
          </a:ln>
        </p:spPr>
        <p:txBody>
          <a:bodyPr wrap="none" anchor="ctr">
            <a:spAutoFit/>
          </a:bodyPr>
          <a:lstStyle/>
          <a:p>
            <a:pPr algn="ctr" eaLnBrk="0" hangingPunct="0">
              <a:spcBef>
                <a:spcPct val="50000"/>
              </a:spcBef>
            </a:pPr>
            <a:r>
              <a:rPr lang="en-US" sz="1800" dirty="0" err="1"/>
              <a:t>sfp</a:t>
            </a:r>
            <a:endParaRPr kumimoji="1" lang="en-US" sz="1800" dirty="0">
              <a:solidFill>
                <a:schemeClr val="bg2"/>
              </a:solidFill>
              <a:latin typeface="Comic Sans MS" pitchFamily="66" charset="0"/>
              <a:sym typeface="Symbol" pitchFamily="18" charset="2"/>
            </a:endParaRPr>
          </a:p>
        </p:txBody>
      </p:sp>
      <p:sp>
        <p:nvSpPr>
          <p:cNvPr id="24583" name="Rectangle 7"/>
          <p:cNvSpPr>
            <a:spLocks noChangeArrowheads="1"/>
          </p:cNvSpPr>
          <p:nvPr/>
        </p:nvSpPr>
        <p:spPr bwMode="auto">
          <a:xfrm>
            <a:off x="4191000" y="4171950"/>
            <a:ext cx="1047750" cy="3810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1800" dirty="0"/>
              <a:t>local</a:t>
            </a:r>
          </a:p>
        </p:txBody>
      </p:sp>
      <p:sp>
        <p:nvSpPr>
          <p:cNvPr id="24584" name="Line 8"/>
          <p:cNvSpPr>
            <a:spLocks noChangeShapeType="1"/>
          </p:cNvSpPr>
          <p:nvPr/>
        </p:nvSpPr>
        <p:spPr bwMode="auto">
          <a:xfrm flipV="1">
            <a:off x="7467602" y="4171950"/>
            <a:ext cx="341313" cy="0"/>
          </a:xfrm>
          <a:prstGeom prst="line">
            <a:avLst/>
          </a:prstGeom>
          <a:noFill/>
          <a:ln w="9525">
            <a:solidFill>
              <a:schemeClr val="tx1"/>
            </a:solidFill>
            <a:round/>
            <a:headEnd/>
            <a:tailEnd/>
          </a:ln>
        </p:spPr>
        <p:txBody>
          <a:bodyPr wrap="none" anchor="ctr"/>
          <a:lstStyle/>
          <a:p>
            <a:endParaRPr lang="en-US"/>
          </a:p>
        </p:txBody>
      </p:sp>
      <p:sp>
        <p:nvSpPr>
          <p:cNvPr id="24585" name="Line 9"/>
          <p:cNvSpPr>
            <a:spLocks noChangeShapeType="1"/>
          </p:cNvSpPr>
          <p:nvPr/>
        </p:nvSpPr>
        <p:spPr bwMode="auto">
          <a:xfrm flipV="1">
            <a:off x="7543802" y="4540251"/>
            <a:ext cx="341313" cy="7144"/>
          </a:xfrm>
          <a:prstGeom prst="line">
            <a:avLst/>
          </a:prstGeom>
          <a:noFill/>
          <a:ln w="9525">
            <a:solidFill>
              <a:schemeClr val="tx1"/>
            </a:solidFill>
            <a:round/>
            <a:headEnd/>
            <a:tailEnd/>
          </a:ln>
        </p:spPr>
        <p:txBody>
          <a:bodyPr wrap="none" anchor="ctr"/>
          <a:lstStyle/>
          <a:p>
            <a:endParaRPr lang="en-US"/>
          </a:p>
        </p:txBody>
      </p:sp>
      <p:sp>
        <p:nvSpPr>
          <p:cNvPr id="24586" name="Text Box 10"/>
          <p:cNvSpPr txBox="1">
            <a:spLocks noChangeArrowheads="1"/>
          </p:cNvSpPr>
          <p:nvPr/>
        </p:nvSpPr>
        <p:spPr bwMode="auto">
          <a:xfrm>
            <a:off x="8155964" y="4057650"/>
            <a:ext cx="658578" cy="757130"/>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sz="1800"/>
              <a:t>top</a:t>
            </a:r>
            <a:br>
              <a:rPr lang="en-US" sz="1800"/>
            </a:br>
            <a:r>
              <a:rPr lang="en-US" sz="1800"/>
              <a:t>of</a:t>
            </a:r>
            <a:br>
              <a:rPr lang="en-US" sz="1800"/>
            </a:br>
            <a:r>
              <a:rPr lang="en-US" sz="1800"/>
              <a:t>stack</a:t>
            </a:r>
          </a:p>
        </p:txBody>
      </p:sp>
      <p:sp>
        <p:nvSpPr>
          <p:cNvPr id="24587" name="Line 11"/>
          <p:cNvSpPr>
            <a:spLocks noChangeShapeType="1"/>
          </p:cNvSpPr>
          <p:nvPr/>
        </p:nvSpPr>
        <p:spPr bwMode="auto">
          <a:xfrm flipH="1">
            <a:off x="676278" y="4800600"/>
            <a:ext cx="7013575" cy="0"/>
          </a:xfrm>
          <a:prstGeom prst="line">
            <a:avLst/>
          </a:prstGeom>
          <a:noFill/>
          <a:ln w="38100">
            <a:solidFill>
              <a:schemeClr val="tx1"/>
            </a:solidFill>
            <a:round/>
            <a:headEnd/>
            <a:tailEnd type="triangle" w="med" len="med"/>
          </a:ln>
        </p:spPr>
        <p:txBody>
          <a:bodyPr wrap="none" anchor="ctr"/>
          <a:lstStyle/>
          <a:p>
            <a:endParaRPr lang="en-US"/>
          </a:p>
        </p:txBody>
      </p:sp>
      <p:sp>
        <p:nvSpPr>
          <p:cNvPr id="24589" name="Rectangle 13"/>
          <p:cNvSpPr>
            <a:spLocks noChangeArrowheads="1"/>
          </p:cNvSpPr>
          <p:nvPr/>
        </p:nvSpPr>
        <p:spPr bwMode="auto">
          <a:xfrm>
            <a:off x="5246688" y="4171950"/>
            <a:ext cx="1020762" cy="381000"/>
          </a:xfrm>
          <a:prstGeom prst="rect">
            <a:avLst/>
          </a:prstGeom>
          <a:solidFill>
            <a:schemeClr val="hlink"/>
          </a:solidFill>
          <a:ln w="9525">
            <a:solidFill>
              <a:schemeClr val="tx1"/>
            </a:solidFill>
            <a:miter lim="800000"/>
            <a:headEnd/>
            <a:tailEnd/>
          </a:ln>
        </p:spPr>
        <p:txBody>
          <a:bodyPr wrap="none" anchor="ctr"/>
          <a:lstStyle/>
          <a:p>
            <a:pPr algn="ctr" eaLnBrk="0" hangingPunct="0">
              <a:spcBef>
                <a:spcPct val="50000"/>
              </a:spcBef>
            </a:pPr>
            <a:r>
              <a:rPr lang="en-US" sz="1800" dirty="0"/>
              <a:t>canary</a:t>
            </a:r>
          </a:p>
        </p:txBody>
      </p:sp>
      <p:sp>
        <p:nvSpPr>
          <p:cNvPr id="24590" name="Rectangle 14"/>
          <p:cNvSpPr>
            <a:spLocks noChangeArrowheads="1"/>
          </p:cNvSpPr>
          <p:nvPr/>
        </p:nvSpPr>
        <p:spPr bwMode="auto">
          <a:xfrm>
            <a:off x="3663693" y="4125784"/>
            <a:ext cx="428964" cy="369332"/>
          </a:xfrm>
          <a:prstGeom prst="rect">
            <a:avLst/>
          </a:prstGeom>
          <a:solidFill>
            <a:schemeClr val="accent1"/>
          </a:solidFill>
          <a:ln w="9525">
            <a:solidFill>
              <a:schemeClr val="tx1"/>
            </a:solidFill>
            <a:miter lim="800000"/>
            <a:headEnd/>
            <a:tailEnd/>
          </a:ln>
        </p:spPr>
        <p:txBody>
          <a:bodyPr wrap="none" anchor="ctr">
            <a:spAutoFit/>
          </a:bodyPr>
          <a:lstStyle/>
          <a:p>
            <a:pPr algn="ctr" eaLnBrk="0" hangingPunct="0">
              <a:spcBef>
                <a:spcPct val="50000"/>
              </a:spcBef>
            </a:pPr>
            <a:r>
              <a:rPr lang="en-US" sz="1800" dirty="0" err="1"/>
              <a:t>str</a:t>
            </a:r>
            <a:endParaRPr kumimoji="1" lang="en-US" sz="1800" dirty="0">
              <a:solidFill>
                <a:schemeClr val="bg2"/>
              </a:solidFill>
              <a:latin typeface="Comic Sans MS" pitchFamily="66" charset="0"/>
              <a:sym typeface="Symbol" pitchFamily="18" charset="2"/>
            </a:endParaRPr>
          </a:p>
        </p:txBody>
      </p:sp>
      <p:sp>
        <p:nvSpPr>
          <p:cNvPr id="24591" name="Rectangle 15"/>
          <p:cNvSpPr>
            <a:spLocks noChangeArrowheads="1"/>
          </p:cNvSpPr>
          <p:nvPr/>
        </p:nvSpPr>
        <p:spPr bwMode="auto">
          <a:xfrm>
            <a:off x="3203413" y="4125784"/>
            <a:ext cx="452945" cy="369332"/>
          </a:xfrm>
          <a:prstGeom prst="rect">
            <a:avLst/>
          </a:prstGeom>
          <a:solidFill>
            <a:schemeClr val="accent1"/>
          </a:solidFill>
          <a:ln w="9525">
            <a:solidFill>
              <a:schemeClr val="tx1"/>
            </a:solidFill>
            <a:miter lim="800000"/>
            <a:headEnd/>
            <a:tailEnd/>
          </a:ln>
        </p:spPr>
        <p:txBody>
          <a:bodyPr wrap="none" anchor="ctr">
            <a:spAutoFit/>
          </a:bodyPr>
          <a:lstStyle/>
          <a:p>
            <a:pPr algn="ctr" eaLnBrk="0" hangingPunct="0">
              <a:spcBef>
                <a:spcPct val="50000"/>
              </a:spcBef>
            </a:pPr>
            <a:r>
              <a:rPr lang="en-US" sz="1800"/>
              <a:t>ret</a:t>
            </a:r>
            <a:endParaRPr kumimoji="1" lang="en-US" sz="1800">
              <a:solidFill>
                <a:schemeClr val="bg2"/>
              </a:solidFill>
              <a:latin typeface="Comic Sans MS" pitchFamily="66" charset="0"/>
              <a:sym typeface="Symbol" pitchFamily="18" charset="2"/>
            </a:endParaRPr>
          </a:p>
        </p:txBody>
      </p:sp>
      <p:sp>
        <p:nvSpPr>
          <p:cNvPr id="24593" name="Rectangle 17"/>
          <p:cNvSpPr>
            <a:spLocks noChangeArrowheads="1"/>
          </p:cNvSpPr>
          <p:nvPr/>
        </p:nvSpPr>
        <p:spPr bwMode="auto">
          <a:xfrm>
            <a:off x="676275" y="4171951"/>
            <a:ext cx="1047750" cy="380999"/>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1800"/>
              <a:t>local</a:t>
            </a:r>
          </a:p>
        </p:txBody>
      </p:sp>
      <p:sp>
        <p:nvSpPr>
          <p:cNvPr id="24595" name="Rectangle 19"/>
          <p:cNvSpPr>
            <a:spLocks noChangeArrowheads="1"/>
          </p:cNvSpPr>
          <p:nvPr/>
        </p:nvSpPr>
        <p:spPr bwMode="auto">
          <a:xfrm>
            <a:off x="1714503" y="4171950"/>
            <a:ext cx="1020763" cy="381000"/>
          </a:xfrm>
          <a:prstGeom prst="rect">
            <a:avLst/>
          </a:prstGeom>
          <a:solidFill>
            <a:schemeClr val="hlink"/>
          </a:solidFill>
          <a:ln w="9525">
            <a:solidFill>
              <a:schemeClr val="tx1"/>
            </a:solidFill>
            <a:miter lim="800000"/>
            <a:headEnd/>
            <a:tailEnd/>
          </a:ln>
        </p:spPr>
        <p:txBody>
          <a:bodyPr wrap="none" anchor="ctr"/>
          <a:lstStyle/>
          <a:p>
            <a:pPr algn="ctr" eaLnBrk="0" hangingPunct="0">
              <a:spcBef>
                <a:spcPct val="50000"/>
              </a:spcBef>
            </a:pPr>
            <a:r>
              <a:rPr lang="en-US" sz="1800"/>
              <a:t>canary</a:t>
            </a:r>
          </a:p>
        </p:txBody>
      </p:sp>
      <p:sp>
        <p:nvSpPr>
          <p:cNvPr id="24596" name="Line 20"/>
          <p:cNvSpPr>
            <a:spLocks noChangeShapeType="1"/>
          </p:cNvSpPr>
          <p:nvPr/>
        </p:nvSpPr>
        <p:spPr bwMode="auto">
          <a:xfrm flipH="1" flipV="1">
            <a:off x="314327" y="4549378"/>
            <a:ext cx="447675" cy="3572"/>
          </a:xfrm>
          <a:prstGeom prst="line">
            <a:avLst/>
          </a:prstGeom>
          <a:noFill/>
          <a:ln w="9525">
            <a:solidFill>
              <a:schemeClr val="tx1"/>
            </a:solidFill>
            <a:round/>
            <a:headEnd/>
            <a:tailEnd/>
          </a:ln>
        </p:spPr>
        <p:txBody>
          <a:bodyPr wrap="none" anchor="ctr"/>
          <a:lstStyle/>
          <a:p>
            <a:endParaRPr lang="en-US"/>
          </a:p>
        </p:txBody>
      </p:sp>
      <p:sp>
        <p:nvSpPr>
          <p:cNvPr id="24597" name="Line 21"/>
          <p:cNvSpPr>
            <a:spLocks noChangeShapeType="1"/>
          </p:cNvSpPr>
          <p:nvPr/>
        </p:nvSpPr>
        <p:spPr bwMode="auto">
          <a:xfrm flipH="1" flipV="1">
            <a:off x="309562" y="4171950"/>
            <a:ext cx="452438" cy="0"/>
          </a:xfrm>
          <a:prstGeom prst="line">
            <a:avLst/>
          </a:prstGeom>
          <a:noFill/>
          <a:ln w="9525">
            <a:solidFill>
              <a:schemeClr val="tx1"/>
            </a:solidFill>
            <a:round/>
            <a:headEnd/>
            <a:tailEnd/>
          </a:ln>
        </p:spPr>
        <p:txBody>
          <a:bodyPr wrap="none" anchor="ctr"/>
          <a:lstStyle/>
          <a:p>
            <a:endParaRPr lang="en-US"/>
          </a:p>
        </p:txBody>
      </p:sp>
      <p:sp>
        <p:nvSpPr>
          <p:cNvPr id="24598" name="Text Box 22"/>
          <p:cNvSpPr txBox="1">
            <a:spLocks noChangeArrowheads="1"/>
          </p:cNvSpPr>
          <p:nvPr/>
        </p:nvSpPr>
        <p:spPr bwMode="auto">
          <a:xfrm>
            <a:off x="5521673" y="3829050"/>
            <a:ext cx="946156" cy="369332"/>
          </a:xfrm>
          <a:prstGeom prst="rect">
            <a:avLst/>
          </a:prstGeom>
          <a:noFill/>
          <a:ln w="9525">
            <a:noFill/>
            <a:miter lim="800000"/>
            <a:headEnd/>
            <a:tailEnd/>
          </a:ln>
        </p:spPr>
        <p:txBody>
          <a:bodyPr wrap="none">
            <a:spAutoFit/>
          </a:bodyPr>
          <a:lstStyle/>
          <a:p>
            <a:pPr algn="ctr" eaLnBrk="0" hangingPunct="0">
              <a:spcBef>
                <a:spcPct val="50000"/>
              </a:spcBef>
            </a:pPr>
            <a:r>
              <a:rPr lang="en-US" sz="1800" dirty="0"/>
              <a:t>Frame 1</a:t>
            </a:r>
          </a:p>
        </p:txBody>
      </p:sp>
      <p:sp>
        <p:nvSpPr>
          <p:cNvPr id="24599" name="Text Box 23"/>
          <p:cNvSpPr txBox="1">
            <a:spLocks noChangeArrowheads="1"/>
          </p:cNvSpPr>
          <p:nvPr/>
        </p:nvSpPr>
        <p:spPr bwMode="auto">
          <a:xfrm>
            <a:off x="2262536" y="3840718"/>
            <a:ext cx="946156" cy="369332"/>
          </a:xfrm>
          <a:prstGeom prst="rect">
            <a:avLst/>
          </a:prstGeom>
          <a:noFill/>
          <a:ln w="9525">
            <a:noFill/>
            <a:miter lim="800000"/>
            <a:headEnd/>
            <a:tailEnd/>
          </a:ln>
        </p:spPr>
        <p:txBody>
          <a:bodyPr wrap="none">
            <a:spAutoFit/>
          </a:bodyPr>
          <a:lstStyle/>
          <a:p>
            <a:pPr algn="ctr" eaLnBrk="0" hangingPunct="0">
              <a:spcBef>
                <a:spcPct val="50000"/>
              </a:spcBef>
            </a:pPr>
            <a:r>
              <a:rPr lang="en-US" sz="1800" dirty="0"/>
              <a:t>Frame 2</a:t>
            </a:r>
          </a:p>
        </p:txBody>
      </p:sp>
      <p:sp>
        <p:nvSpPr>
          <p:cNvPr id="25" name="Rectangle 15"/>
          <p:cNvSpPr>
            <a:spLocks noChangeArrowheads="1"/>
          </p:cNvSpPr>
          <p:nvPr/>
        </p:nvSpPr>
        <p:spPr bwMode="auto">
          <a:xfrm>
            <a:off x="2733840" y="4125784"/>
            <a:ext cx="464679" cy="369332"/>
          </a:xfrm>
          <a:prstGeom prst="rect">
            <a:avLst/>
          </a:prstGeom>
          <a:solidFill>
            <a:schemeClr val="accent1"/>
          </a:solidFill>
          <a:ln w="9525">
            <a:solidFill>
              <a:schemeClr val="tx1"/>
            </a:solidFill>
            <a:miter lim="800000"/>
            <a:headEnd/>
            <a:tailEnd/>
          </a:ln>
        </p:spPr>
        <p:txBody>
          <a:bodyPr wrap="none" anchor="ctr">
            <a:spAutoFit/>
          </a:bodyPr>
          <a:lstStyle/>
          <a:p>
            <a:pPr algn="ctr" eaLnBrk="0" hangingPunct="0">
              <a:spcBef>
                <a:spcPct val="50000"/>
              </a:spcBef>
            </a:pPr>
            <a:r>
              <a:rPr lang="en-US" sz="1800" dirty="0" err="1" smtClean="0"/>
              <a:t>sfp</a:t>
            </a:r>
            <a:endParaRPr kumimoji="1" lang="en-US" sz="1800" dirty="0">
              <a:solidFill>
                <a:schemeClr val="bg2"/>
              </a:solidFill>
              <a:latin typeface="Comic Sans MS" pitchFamily="66" charset="0"/>
              <a:sym typeface="Symbol" pitchFamily="18" charset="2"/>
            </a:endParaRPr>
          </a:p>
        </p:txBody>
      </p:sp>
    </p:spTree>
    <p:extLst>
      <p:ext uri="{BB962C8B-B14F-4D97-AF65-F5344CB8AC3E}">
        <p14:creationId xmlns:p14="http://schemas.microsoft.com/office/powerpoint/2010/main" xmlns="" val="3833035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57150"/>
            <a:ext cx="7772400" cy="502444"/>
          </a:xfrm>
        </p:spPr>
        <p:txBody>
          <a:bodyPr>
            <a:normAutofit fontScale="90000"/>
          </a:bodyPr>
          <a:lstStyle/>
          <a:p>
            <a:r>
              <a:rPr lang="en-US" smtClean="0"/>
              <a:t>Canary Types</a:t>
            </a:r>
          </a:p>
        </p:txBody>
      </p:sp>
      <p:sp>
        <p:nvSpPr>
          <p:cNvPr id="25603" name="Rectangle 3" descr="Rectangle: Click to edit Master text styles&#10;Second level&#10;Third level&#10;Fourth level&#10;Fifth level"/>
          <p:cNvSpPr>
            <a:spLocks noGrp="1" noChangeArrowheads="1"/>
          </p:cNvSpPr>
          <p:nvPr>
            <p:ph type="body" idx="1"/>
          </p:nvPr>
        </p:nvSpPr>
        <p:spPr>
          <a:xfrm>
            <a:off x="304800" y="742950"/>
            <a:ext cx="8610600" cy="4114800"/>
          </a:xfrm>
        </p:spPr>
        <p:txBody>
          <a:bodyPr>
            <a:normAutofit lnSpcReduction="10000"/>
          </a:bodyPr>
          <a:lstStyle/>
          <a:p>
            <a:pPr>
              <a:tabLst>
                <a:tab pos="1146175" algn="l"/>
              </a:tabLst>
            </a:pPr>
            <a:r>
              <a:rPr lang="en-US" sz="2600" u="sng" dirty="0" smtClean="0">
                <a:solidFill>
                  <a:srgbClr val="000090"/>
                </a:solidFill>
              </a:rPr>
              <a:t>Random canary:</a:t>
            </a:r>
            <a:endParaRPr lang="en-US" sz="2600" dirty="0" smtClean="0">
              <a:solidFill>
                <a:srgbClr val="000090"/>
              </a:solidFill>
            </a:endParaRPr>
          </a:p>
          <a:p>
            <a:pPr lvl="1">
              <a:tabLst>
                <a:tab pos="1146175" algn="l"/>
              </a:tabLst>
            </a:pPr>
            <a:r>
              <a:rPr lang="en-US" sz="2400" dirty="0"/>
              <a:t>R</a:t>
            </a:r>
            <a:r>
              <a:rPr lang="en-US" sz="2400" dirty="0" smtClean="0"/>
              <a:t>andom string chosen at program startup.</a:t>
            </a:r>
          </a:p>
          <a:p>
            <a:pPr lvl="1">
              <a:tabLst>
                <a:tab pos="1146175" algn="l"/>
              </a:tabLst>
            </a:pPr>
            <a:r>
              <a:rPr lang="en-US" sz="2400" dirty="0" smtClean="0"/>
              <a:t>Insert canary string into every stack frame.</a:t>
            </a:r>
          </a:p>
          <a:p>
            <a:pPr lvl="1">
              <a:tabLst>
                <a:tab pos="1146175" algn="l"/>
              </a:tabLst>
            </a:pPr>
            <a:r>
              <a:rPr lang="en-US" sz="2400" dirty="0" smtClean="0"/>
              <a:t>Verify canary before returning from function.</a:t>
            </a:r>
          </a:p>
          <a:p>
            <a:pPr lvl="2">
              <a:tabLst>
                <a:tab pos="1146175" algn="l"/>
              </a:tabLst>
            </a:pPr>
            <a:r>
              <a:rPr lang="en-US" sz="2000" dirty="0" smtClean="0"/>
              <a:t>Exit program if canary changed.     Turns potential exploit into </a:t>
            </a:r>
            <a:r>
              <a:rPr lang="en-US" sz="2000" dirty="0" err="1" smtClean="0"/>
              <a:t>DoS</a:t>
            </a:r>
            <a:r>
              <a:rPr lang="en-US" sz="2000" dirty="0" smtClean="0"/>
              <a:t>. </a:t>
            </a:r>
          </a:p>
          <a:p>
            <a:pPr lvl="1">
              <a:tabLst>
                <a:tab pos="1146175" algn="l"/>
              </a:tabLst>
            </a:pPr>
            <a:r>
              <a:rPr lang="en-US" sz="2400" dirty="0" smtClean="0"/>
              <a:t>To corrupt, attacker must learn current random string.</a:t>
            </a:r>
          </a:p>
          <a:p>
            <a:pPr>
              <a:spcBef>
                <a:spcPts val="3168"/>
              </a:spcBef>
              <a:tabLst>
                <a:tab pos="1146175" algn="l"/>
              </a:tabLst>
            </a:pPr>
            <a:r>
              <a:rPr lang="en-US" sz="2600" u="sng" dirty="0" smtClean="0">
                <a:solidFill>
                  <a:srgbClr val="000090"/>
                </a:solidFill>
              </a:rPr>
              <a:t>Terminator canary:</a:t>
            </a:r>
            <a:r>
              <a:rPr lang="en-US" sz="2600" dirty="0">
                <a:solidFill>
                  <a:srgbClr val="000090"/>
                </a:solidFill>
              </a:rPr>
              <a:t> </a:t>
            </a:r>
            <a:r>
              <a:rPr lang="en-US" sz="2600" dirty="0" smtClean="0">
                <a:solidFill>
                  <a:srgbClr val="000090"/>
                </a:solidFill>
              </a:rPr>
              <a:t>      </a:t>
            </a:r>
            <a:r>
              <a:rPr lang="en-US" sz="2000" dirty="0" smtClean="0"/>
              <a:t>Canary =  {0, newline, linefeed, EOF}</a:t>
            </a:r>
          </a:p>
          <a:p>
            <a:pPr lvl="1">
              <a:tabLst>
                <a:tab pos="1146175" algn="l"/>
              </a:tabLst>
            </a:pPr>
            <a:r>
              <a:rPr lang="en-US" sz="2400" dirty="0" smtClean="0"/>
              <a:t>String functions will not copy beyond terminator.</a:t>
            </a:r>
          </a:p>
          <a:p>
            <a:pPr lvl="1">
              <a:tabLst>
                <a:tab pos="1146175" algn="l"/>
              </a:tabLst>
            </a:pPr>
            <a:r>
              <a:rPr lang="en-US" sz="2400" dirty="0" smtClean="0"/>
              <a:t>Attacker cannot use string functions to corrupt stack.	</a:t>
            </a:r>
          </a:p>
        </p:txBody>
      </p:sp>
    </p:spTree>
    <p:extLst>
      <p:ext uri="{BB962C8B-B14F-4D97-AF65-F5344CB8AC3E}">
        <p14:creationId xmlns:p14="http://schemas.microsoft.com/office/powerpoint/2010/main" xmlns="" val="664496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4400" smtClean="0"/>
              <a:t>StackGuard (Cont.)</a:t>
            </a:r>
          </a:p>
        </p:txBody>
      </p:sp>
      <p:sp>
        <p:nvSpPr>
          <p:cNvPr id="26627" name="Rectangle 3" descr="Rectangle: Click to edit Master text styles&#10;Second level&#10;Third level&#10;Fourth level&#10;Fifth level"/>
          <p:cNvSpPr>
            <a:spLocks noGrp="1" noChangeArrowheads="1"/>
          </p:cNvSpPr>
          <p:nvPr>
            <p:ph type="body" idx="1"/>
          </p:nvPr>
        </p:nvSpPr>
        <p:spPr>
          <a:xfrm>
            <a:off x="228600" y="895350"/>
            <a:ext cx="8686800" cy="3943350"/>
          </a:xfrm>
        </p:spPr>
        <p:txBody>
          <a:bodyPr>
            <a:normAutofit fontScale="77500" lnSpcReduction="20000"/>
          </a:bodyPr>
          <a:lstStyle/>
          <a:p>
            <a:r>
              <a:rPr lang="en-US" sz="3100" dirty="0" err="1" smtClean="0"/>
              <a:t>StackGuard</a:t>
            </a:r>
            <a:r>
              <a:rPr lang="en-US" sz="3100" dirty="0" smtClean="0"/>
              <a:t> implemented as a GCC patch</a:t>
            </a:r>
          </a:p>
          <a:p>
            <a:pPr lvl="1"/>
            <a:r>
              <a:rPr lang="en-US" dirty="0" smtClean="0"/>
              <a:t>Program must be recompiled</a:t>
            </a:r>
          </a:p>
          <a:p>
            <a:pPr>
              <a:buFont typeface="Wingdings" pitchFamily="2" charset="2"/>
              <a:buNone/>
            </a:pPr>
            <a:endParaRPr lang="en-US" sz="2400" dirty="0" smtClean="0"/>
          </a:p>
          <a:p>
            <a:r>
              <a:rPr lang="en-US" sz="3100" dirty="0" smtClean="0"/>
              <a:t>Minimal performance effects:   8% for Apache</a:t>
            </a:r>
          </a:p>
          <a:p>
            <a:endParaRPr lang="en-US" sz="1800" dirty="0" smtClean="0"/>
          </a:p>
          <a:p>
            <a:r>
              <a:rPr lang="en-US" sz="3100" dirty="0" smtClean="0"/>
              <a:t>Note: Canaries do not provide full protection</a:t>
            </a:r>
          </a:p>
          <a:p>
            <a:pPr lvl="1"/>
            <a:r>
              <a:rPr lang="en-US" dirty="0" smtClean="0"/>
              <a:t>Some stack smashing attacks leave canaries unchanged</a:t>
            </a:r>
          </a:p>
          <a:p>
            <a:pPr>
              <a:spcBef>
                <a:spcPct val="80000"/>
              </a:spcBef>
            </a:pPr>
            <a:r>
              <a:rPr lang="en-US" sz="3100" dirty="0" smtClean="0"/>
              <a:t>Heap protection:  </a:t>
            </a:r>
            <a:r>
              <a:rPr lang="en-US" sz="3100" dirty="0" err="1" smtClean="0"/>
              <a:t>PointGuard</a:t>
            </a:r>
            <a:endParaRPr lang="en-US" sz="3100" dirty="0" smtClean="0"/>
          </a:p>
          <a:p>
            <a:pPr lvl="1"/>
            <a:r>
              <a:rPr lang="en-US" dirty="0" smtClean="0"/>
              <a:t>Protects function pointers and </a:t>
            </a:r>
            <a:r>
              <a:rPr lang="en-US" dirty="0" err="1" smtClean="0"/>
              <a:t>setjmp</a:t>
            </a:r>
            <a:r>
              <a:rPr lang="en-US" dirty="0" smtClean="0"/>
              <a:t> buffers by encrypting them:   e.g. XOR with random cookie</a:t>
            </a:r>
          </a:p>
          <a:p>
            <a:pPr lvl="1"/>
            <a:r>
              <a:rPr lang="en-US" dirty="0" smtClean="0"/>
              <a:t>Less effective,  more noticeable performance effects</a:t>
            </a:r>
          </a:p>
        </p:txBody>
      </p:sp>
    </p:spTree>
    <p:extLst>
      <p:ext uri="{BB962C8B-B14F-4D97-AF65-F5344CB8AC3E}">
        <p14:creationId xmlns:p14="http://schemas.microsoft.com/office/powerpoint/2010/main" xmlns="" val="225259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95250"/>
            <a:ext cx="8534400" cy="857250"/>
          </a:xfrm>
        </p:spPr>
        <p:txBody>
          <a:bodyPr>
            <a:normAutofit/>
          </a:bodyPr>
          <a:lstStyle/>
          <a:p>
            <a:r>
              <a:rPr lang="en-US" dirty="0" err="1" smtClean="0"/>
              <a:t>StackGuard</a:t>
            </a:r>
            <a:r>
              <a:rPr lang="en-US" dirty="0" smtClean="0"/>
              <a:t> enhancements:  </a:t>
            </a:r>
            <a:r>
              <a:rPr lang="en-US" sz="3600" dirty="0" err="1" smtClean="0"/>
              <a:t>ProPolice</a:t>
            </a:r>
            <a:endParaRPr lang="en-US" sz="3100" dirty="0" smtClean="0"/>
          </a:p>
        </p:txBody>
      </p:sp>
      <p:sp>
        <p:nvSpPr>
          <p:cNvPr id="27651" name="Rectangle 3" descr="Rectangle: Click to edit Master text styles&#10;Second level&#10;Third level&#10;Fourth level&#10;Fifth level"/>
          <p:cNvSpPr>
            <a:spLocks noGrp="1" noChangeArrowheads="1"/>
          </p:cNvSpPr>
          <p:nvPr>
            <p:ph type="body" idx="1"/>
          </p:nvPr>
        </p:nvSpPr>
        <p:spPr>
          <a:xfrm>
            <a:off x="367389" y="895351"/>
            <a:ext cx="8686800" cy="990600"/>
          </a:xfrm>
        </p:spPr>
        <p:txBody>
          <a:bodyPr/>
          <a:lstStyle/>
          <a:p>
            <a:r>
              <a:rPr lang="en-US" sz="2400" dirty="0" err="1" smtClean="0"/>
              <a:t>ProPolice</a:t>
            </a:r>
            <a:r>
              <a:rPr lang="en-US" sz="2400" dirty="0" smtClean="0"/>
              <a:t> </a:t>
            </a:r>
            <a:r>
              <a:rPr lang="en-US" sz="1600" dirty="0" smtClean="0">
                <a:latin typeface="Arial" charset="0"/>
              </a:rPr>
              <a:t>(IBM)    </a:t>
            </a:r>
            <a:r>
              <a:rPr lang="en-US" sz="2000" dirty="0" smtClean="0">
                <a:latin typeface="Arial" charset="0"/>
              </a:rPr>
              <a:t>-   </a:t>
            </a:r>
            <a:r>
              <a:rPr lang="en-US" sz="2000" dirty="0" err="1" smtClean="0">
                <a:latin typeface="Arial" charset="0"/>
              </a:rPr>
              <a:t>gcc</a:t>
            </a:r>
            <a:r>
              <a:rPr lang="en-US" sz="2000" dirty="0" smtClean="0">
                <a:latin typeface="Arial" charset="0"/>
              </a:rPr>
              <a:t> 3.4.1.      </a:t>
            </a:r>
            <a:r>
              <a:rPr lang="en-US" sz="1800" dirty="0" smtClean="0">
                <a:latin typeface="Arial" charset="0"/>
              </a:rPr>
              <a:t>(</a:t>
            </a:r>
            <a:r>
              <a:rPr lang="en-US" sz="1800" b="1" dirty="0" smtClean="0">
                <a:latin typeface="Arial" charset="0"/>
              </a:rPr>
              <a:t>-</a:t>
            </a:r>
            <a:r>
              <a:rPr lang="en-US" sz="1800" b="1" dirty="0" err="1" smtClean="0">
                <a:latin typeface="Arial" charset="0"/>
              </a:rPr>
              <a:t>fstack</a:t>
            </a:r>
            <a:r>
              <a:rPr lang="en-US" sz="1800" b="1" dirty="0" smtClean="0">
                <a:latin typeface="Arial" charset="0"/>
              </a:rPr>
              <a:t>-protector</a:t>
            </a:r>
            <a:r>
              <a:rPr lang="en-US" sz="1800" dirty="0" smtClean="0">
                <a:latin typeface="Arial" charset="0"/>
              </a:rPr>
              <a:t>)</a:t>
            </a:r>
          </a:p>
          <a:p>
            <a:pPr lvl="1"/>
            <a:r>
              <a:rPr lang="en-US" sz="2400" dirty="0" smtClean="0"/>
              <a:t>Rearrange stack layout to prevent </a:t>
            </a:r>
            <a:r>
              <a:rPr lang="en-US" sz="2400" dirty="0" err="1" smtClean="0"/>
              <a:t>ptr</a:t>
            </a:r>
            <a:r>
              <a:rPr lang="en-US" sz="2400" dirty="0" smtClean="0"/>
              <a:t> overflow.</a:t>
            </a:r>
          </a:p>
          <a:p>
            <a:pPr>
              <a:buFont typeface="Wingdings" pitchFamily="2" charset="2"/>
              <a:buNone/>
            </a:pPr>
            <a:endParaRPr lang="en-US" sz="2400" dirty="0" smtClean="0"/>
          </a:p>
          <a:p>
            <a:endParaRPr lang="en-US" sz="2400" dirty="0" smtClean="0"/>
          </a:p>
        </p:txBody>
      </p:sp>
      <p:sp>
        <p:nvSpPr>
          <p:cNvPr id="27652" name="Rectangle 4"/>
          <p:cNvSpPr>
            <a:spLocks noChangeArrowheads="1"/>
          </p:cNvSpPr>
          <p:nvPr/>
        </p:nvSpPr>
        <p:spPr bwMode="auto">
          <a:xfrm>
            <a:off x="2119989" y="1962150"/>
            <a:ext cx="3352800" cy="40005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a:solidFill>
                  <a:schemeClr val="bg2"/>
                </a:solidFill>
              </a:rPr>
              <a:t>args</a:t>
            </a:r>
          </a:p>
        </p:txBody>
      </p:sp>
      <p:sp>
        <p:nvSpPr>
          <p:cNvPr id="27653" name="Rectangle 5"/>
          <p:cNvSpPr>
            <a:spLocks noChangeArrowheads="1"/>
          </p:cNvSpPr>
          <p:nvPr/>
        </p:nvSpPr>
        <p:spPr bwMode="auto">
          <a:xfrm>
            <a:off x="2119989" y="2419350"/>
            <a:ext cx="3352800" cy="40005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a:solidFill>
                  <a:schemeClr val="bg2"/>
                </a:solidFill>
              </a:rPr>
              <a:t>ret addr</a:t>
            </a:r>
          </a:p>
        </p:txBody>
      </p:sp>
      <p:sp>
        <p:nvSpPr>
          <p:cNvPr id="27654" name="Rectangle 6"/>
          <p:cNvSpPr>
            <a:spLocks noChangeArrowheads="1"/>
          </p:cNvSpPr>
          <p:nvPr/>
        </p:nvSpPr>
        <p:spPr bwMode="auto">
          <a:xfrm>
            <a:off x="2119989" y="2876550"/>
            <a:ext cx="3352800" cy="40005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a:solidFill>
                  <a:schemeClr val="bg2"/>
                </a:solidFill>
              </a:rPr>
              <a:t>SFP</a:t>
            </a:r>
          </a:p>
        </p:txBody>
      </p:sp>
      <p:sp>
        <p:nvSpPr>
          <p:cNvPr id="27655" name="Rectangle 7"/>
          <p:cNvSpPr>
            <a:spLocks noChangeArrowheads="1"/>
          </p:cNvSpPr>
          <p:nvPr/>
        </p:nvSpPr>
        <p:spPr bwMode="auto">
          <a:xfrm>
            <a:off x="2119989" y="3333750"/>
            <a:ext cx="3352800" cy="40005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b="1">
                <a:solidFill>
                  <a:srgbClr val="FF0000"/>
                </a:solidFill>
              </a:rPr>
              <a:t>CANARY</a:t>
            </a:r>
          </a:p>
        </p:txBody>
      </p:sp>
      <p:sp>
        <p:nvSpPr>
          <p:cNvPr id="27656" name="Rectangle 8"/>
          <p:cNvSpPr>
            <a:spLocks noChangeArrowheads="1"/>
          </p:cNvSpPr>
          <p:nvPr/>
        </p:nvSpPr>
        <p:spPr bwMode="auto">
          <a:xfrm>
            <a:off x="2119989" y="3790950"/>
            <a:ext cx="3352800" cy="40005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dirty="0">
                <a:solidFill>
                  <a:schemeClr val="bg2"/>
                </a:solidFill>
              </a:rPr>
              <a:t>l</a:t>
            </a:r>
            <a:r>
              <a:rPr lang="en-US" sz="2400" dirty="0" smtClean="0">
                <a:solidFill>
                  <a:schemeClr val="bg2"/>
                </a:solidFill>
              </a:rPr>
              <a:t>ocal string buffers</a:t>
            </a:r>
            <a:endParaRPr lang="en-US" sz="2400" dirty="0">
              <a:solidFill>
                <a:schemeClr val="bg2"/>
              </a:solidFill>
            </a:endParaRPr>
          </a:p>
        </p:txBody>
      </p:sp>
      <p:sp>
        <p:nvSpPr>
          <p:cNvPr id="27657" name="Rectangle 9"/>
          <p:cNvSpPr>
            <a:spLocks noChangeArrowheads="1"/>
          </p:cNvSpPr>
          <p:nvPr/>
        </p:nvSpPr>
        <p:spPr bwMode="auto">
          <a:xfrm>
            <a:off x="2119989" y="4248150"/>
            <a:ext cx="3352800" cy="40005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dirty="0">
                <a:solidFill>
                  <a:schemeClr val="bg2"/>
                </a:solidFill>
              </a:rPr>
              <a:t>local </a:t>
            </a:r>
            <a:r>
              <a:rPr lang="en-US" sz="2400" dirty="0" smtClean="0">
                <a:solidFill>
                  <a:schemeClr val="bg2"/>
                </a:solidFill>
              </a:rPr>
              <a:t>non-buffer variables</a:t>
            </a:r>
            <a:endParaRPr lang="en-US" sz="2400" dirty="0">
              <a:solidFill>
                <a:schemeClr val="bg2"/>
              </a:solidFill>
            </a:endParaRPr>
          </a:p>
        </p:txBody>
      </p:sp>
      <p:sp>
        <p:nvSpPr>
          <p:cNvPr id="27658" name="Line 10"/>
          <p:cNvSpPr>
            <a:spLocks noChangeShapeType="1"/>
          </p:cNvSpPr>
          <p:nvPr/>
        </p:nvSpPr>
        <p:spPr bwMode="auto">
          <a:xfrm>
            <a:off x="1662789" y="3733800"/>
            <a:ext cx="0" cy="971550"/>
          </a:xfrm>
          <a:prstGeom prst="line">
            <a:avLst/>
          </a:prstGeom>
          <a:noFill/>
          <a:ln w="76200">
            <a:solidFill>
              <a:schemeClr val="tx1"/>
            </a:solidFill>
            <a:round/>
            <a:headEnd/>
            <a:tailEnd type="triangle" w="med" len="med"/>
          </a:ln>
        </p:spPr>
        <p:txBody>
          <a:bodyPr wrap="none" anchor="ctr"/>
          <a:lstStyle/>
          <a:p>
            <a:endParaRPr lang="en-US"/>
          </a:p>
        </p:txBody>
      </p:sp>
      <p:sp>
        <p:nvSpPr>
          <p:cNvPr id="27659" name="Text Box 11"/>
          <p:cNvSpPr txBox="1">
            <a:spLocks noChangeArrowheads="1"/>
          </p:cNvSpPr>
          <p:nvPr/>
        </p:nvSpPr>
        <p:spPr bwMode="auto">
          <a:xfrm>
            <a:off x="555683" y="3860008"/>
            <a:ext cx="1126462" cy="830997"/>
          </a:xfrm>
          <a:prstGeom prst="rect">
            <a:avLst/>
          </a:prstGeom>
          <a:noFill/>
          <a:ln w="9525">
            <a:noFill/>
            <a:miter lim="800000"/>
            <a:headEnd/>
            <a:tailEnd/>
          </a:ln>
        </p:spPr>
        <p:txBody>
          <a:bodyPr wrap="none">
            <a:spAutoFit/>
          </a:bodyPr>
          <a:lstStyle/>
          <a:p>
            <a:pPr algn="ctr" eaLnBrk="0" hangingPunct="0">
              <a:spcBef>
                <a:spcPct val="50000"/>
              </a:spcBef>
            </a:pPr>
            <a:r>
              <a:rPr lang="en-US" sz="2400"/>
              <a:t>Stack</a:t>
            </a:r>
            <a:br>
              <a:rPr lang="en-US" sz="2400"/>
            </a:br>
            <a:r>
              <a:rPr lang="en-US" sz="2400"/>
              <a:t>Growth</a:t>
            </a:r>
          </a:p>
        </p:txBody>
      </p:sp>
      <p:sp>
        <p:nvSpPr>
          <p:cNvPr id="27662" name="Text Box 14"/>
          <p:cNvSpPr txBox="1">
            <a:spLocks noChangeArrowheads="1"/>
          </p:cNvSpPr>
          <p:nvPr/>
        </p:nvSpPr>
        <p:spPr bwMode="auto">
          <a:xfrm>
            <a:off x="5861533" y="4176416"/>
            <a:ext cx="3002040"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smtClean="0"/>
              <a:t>pointers, </a:t>
            </a:r>
            <a:r>
              <a:rPr lang="en-US" sz="2400" dirty="0"/>
              <a:t>but no arrays</a:t>
            </a:r>
          </a:p>
        </p:txBody>
      </p:sp>
      <p:sp>
        <p:nvSpPr>
          <p:cNvPr id="27663" name="AutoShape 15"/>
          <p:cNvSpPr>
            <a:spLocks/>
          </p:cNvSpPr>
          <p:nvPr/>
        </p:nvSpPr>
        <p:spPr bwMode="auto">
          <a:xfrm>
            <a:off x="5701389" y="4248150"/>
            <a:ext cx="152400" cy="400050"/>
          </a:xfrm>
          <a:prstGeom prst="rightBrace">
            <a:avLst>
              <a:gd name="adj1" fmla="val 29167"/>
              <a:gd name="adj2" fmla="val 50000"/>
            </a:avLst>
          </a:prstGeom>
          <a:noFill/>
          <a:ln w="9525">
            <a:solidFill>
              <a:schemeClr val="tx1"/>
            </a:solidFill>
            <a:round/>
            <a:headEnd/>
            <a:tailEnd/>
          </a:ln>
        </p:spPr>
        <p:txBody>
          <a:bodyPr wrap="none" anchor="ctr"/>
          <a:lstStyle/>
          <a:p>
            <a:endParaRPr lang="en-US"/>
          </a:p>
        </p:txBody>
      </p:sp>
      <p:sp>
        <p:nvSpPr>
          <p:cNvPr id="27664" name="Line 16"/>
          <p:cNvSpPr>
            <a:spLocks noChangeShapeType="1"/>
          </p:cNvSpPr>
          <p:nvPr/>
        </p:nvSpPr>
        <p:spPr bwMode="auto">
          <a:xfrm flipV="1">
            <a:off x="1662789" y="2076450"/>
            <a:ext cx="0" cy="971550"/>
          </a:xfrm>
          <a:prstGeom prst="line">
            <a:avLst/>
          </a:prstGeom>
          <a:noFill/>
          <a:ln w="76200">
            <a:solidFill>
              <a:schemeClr val="tx1"/>
            </a:solidFill>
            <a:round/>
            <a:headEnd/>
            <a:tailEnd type="triangle" w="med" len="med"/>
          </a:ln>
        </p:spPr>
        <p:txBody>
          <a:bodyPr wrap="none" anchor="ctr"/>
          <a:lstStyle/>
          <a:p>
            <a:endParaRPr lang="en-US"/>
          </a:p>
        </p:txBody>
      </p:sp>
      <p:sp>
        <p:nvSpPr>
          <p:cNvPr id="27665" name="Text Box 17"/>
          <p:cNvSpPr txBox="1">
            <a:spLocks noChangeArrowheads="1"/>
          </p:cNvSpPr>
          <p:nvPr/>
        </p:nvSpPr>
        <p:spPr bwMode="auto">
          <a:xfrm>
            <a:off x="555683" y="2019301"/>
            <a:ext cx="1126462" cy="830997"/>
          </a:xfrm>
          <a:prstGeom prst="rect">
            <a:avLst/>
          </a:prstGeom>
          <a:noFill/>
          <a:ln w="9525">
            <a:noFill/>
            <a:miter lim="800000"/>
            <a:headEnd/>
            <a:tailEnd/>
          </a:ln>
        </p:spPr>
        <p:txBody>
          <a:bodyPr wrap="none">
            <a:spAutoFit/>
          </a:bodyPr>
          <a:lstStyle/>
          <a:p>
            <a:pPr algn="ctr" eaLnBrk="0" hangingPunct="0">
              <a:spcBef>
                <a:spcPct val="50000"/>
              </a:spcBef>
            </a:pPr>
            <a:r>
              <a:rPr lang="en-US" sz="2400"/>
              <a:t>String</a:t>
            </a:r>
            <a:br>
              <a:rPr lang="en-US" sz="2400"/>
            </a:br>
            <a:r>
              <a:rPr lang="en-US" sz="2400"/>
              <a:t>Growth</a:t>
            </a:r>
          </a:p>
        </p:txBody>
      </p:sp>
      <p:sp>
        <p:nvSpPr>
          <p:cNvPr id="18" name="Rectangle 9"/>
          <p:cNvSpPr>
            <a:spLocks noChangeArrowheads="1"/>
          </p:cNvSpPr>
          <p:nvPr/>
        </p:nvSpPr>
        <p:spPr bwMode="auto">
          <a:xfrm>
            <a:off x="2133600" y="4705350"/>
            <a:ext cx="3352800" cy="400050"/>
          </a:xfrm>
          <a:prstGeom prst="rect">
            <a:avLst/>
          </a:prstGeom>
          <a:solidFill>
            <a:schemeClr val="accent1"/>
          </a:solidFill>
          <a:ln w="9525">
            <a:solidFill>
              <a:schemeClr val="tx1"/>
            </a:solidFill>
            <a:miter lim="800000"/>
            <a:headEnd/>
            <a:tailEnd/>
          </a:ln>
        </p:spPr>
        <p:txBody>
          <a:bodyPr wrap="none" anchor="ctr"/>
          <a:lstStyle/>
          <a:p>
            <a:pPr algn="ctr"/>
            <a:r>
              <a:rPr lang="en-US" sz="2400" dirty="0">
                <a:solidFill>
                  <a:schemeClr val="bg2"/>
                </a:solidFill>
              </a:rPr>
              <a:t>copy of pointer </a:t>
            </a:r>
            <a:r>
              <a:rPr lang="en-US" sz="2400" dirty="0" err="1" smtClean="0">
                <a:solidFill>
                  <a:schemeClr val="bg2"/>
                </a:solidFill>
              </a:rPr>
              <a:t>args</a:t>
            </a:r>
            <a:r>
              <a:rPr lang="en-US" sz="2400" dirty="0" smtClean="0">
                <a:solidFill>
                  <a:schemeClr val="bg2"/>
                </a:solidFill>
              </a:rPr>
              <a:t> </a:t>
            </a:r>
            <a:endParaRPr lang="en-US" sz="2400" dirty="0">
              <a:solidFill>
                <a:schemeClr val="bg2"/>
              </a:solidFill>
            </a:endParaRPr>
          </a:p>
        </p:txBody>
      </p:sp>
      <p:sp>
        <p:nvSpPr>
          <p:cNvPr id="17" name="TextBox 16"/>
          <p:cNvSpPr txBox="1"/>
          <p:nvPr/>
        </p:nvSpPr>
        <p:spPr>
          <a:xfrm>
            <a:off x="5867402" y="2571751"/>
            <a:ext cx="3172909" cy="646331"/>
          </a:xfrm>
          <a:prstGeom prst="rect">
            <a:avLst/>
          </a:prstGeom>
          <a:noFill/>
        </p:spPr>
        <p:txBody>
          <a:bodyPr wrap="square" rtlCol="0">
            <a:spAutoFit/>
          </a:bodyPr>
          <a:lstStyle/>
          <a:p>
            <a:r>
              <a:rPr lang="en-US" dirty="0" smtClean="0"/>
              <a:t>Protects pointer </a:t>
            </a:r>
            <a:r>
              <a:rPr lang="en-US" dirty="0" err="1" smtClean="0"/>
              <a:t>args</a:t>
            </a:r>
            <a:r>
              <a:rPr lang="en-US" dirty="0" smtClean="0"/>
              <a:t> and local pointers from a buffer overflow</a:t>
            </a:r>
          </a:p>
        </p:txBody>
      </p:sp>
    </p:spTree>
    <p:extLst>
      <p:ext uri="{BB962C8B-B14F-4D97-AF65-F5344CB8AC3E}">
        <p14:creationId xmlns:p14="http://schemas.microsoft.com/office/powerpoint/2010/main" xmlns="" val="1636692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9050"/>
            <a:ext cx="8229600" cy="857250"/>
          </a:xfrm>
        </p:spPr>
        <p:txBody>
          <a:bodyPr/>
          <a:lstStyle/>
          <a:p>
            <a:r>
              <a:rPr lang="en-US" sz="4400" dirty="0" smtClean="0"/>
              <a:t>MS Visual Studio  /GS     </a:t>
            </a:r>
            <a:r>
              <a:rPr lang="en-US" sz="2400" dirty="0" smtClean="0"/>
              <a:t>[since 2003]</a:t>
            </a:r>
          </a:p>
        </p:txBody>
      </p:sp>
      <p:sp>
        <p:nvSpPr>
          <p:cNvPr id="28675" name="Rectangle 3" descr="Rectangle: Click to edit Master text styles&#10;Second level&#10;Third level&#10;Fourth level&#10;Fifth level"/>
          <p:cNvSpPr>
            <a:spLocks noGrp="1" noChangeArrowheads="1"/>
          </p:cNvSpPr>
          <p:nvPr>
            <p:ph type="body" idx="1"/>
          </p:nvPr>
        </p:nvSpPr>
        <p:spPr>
          <a:xfrm>
            <a:off x="304800" y="742950"/>
            <a:ext cx="8458200" cy="1371600"/>
          </a:xfrm>
        </p:spPr>
        <p:txBody>
          <a:bodyPr>
            <a:normAutofit/>
          </a:bodyPr>
          <a:lstStyle/>
          <a:p>
            <a:pPr>
              <a:buFont typeface="Wingdings" pitchFamily="2" charset="2"/>
              <a:buNone/>
            </a:pPr>
            <a:r>
              <a:rPr lang="en-US" sz="2400" dirty="0" smtClean="0"/>
              <a:t>Compiler /GS option:</a:t>
            </a:r>
          </a:p>
          <a:p>
            <a:pPr lvl="1"/>
            <a:r>
              <a:rPr lang="en-US" sz="2400" dirty="0" smtClean="0"/>
              <a:t>Combination of </a:t>
            </a:r>
            <a:r>
              <a:rPr lang="en-US" sz="2400" dirty="0" err="1" smtClean="0"/>
              <a:t>ProPolice</a:t>
            </a:r>
            <a:r>
              <a:rPr lang="en-US" sz="2400" dirty="0" smtClean="0"/>
              <a:t> and Random canary.</a:t>
            </a:r>
          </a:p>
          <a:p>
            <a:pPr lvl="1"/>
            <a:r>
              <a:rPr lang="en-US" sz="2400" dirty="0" smtClean="0"/>
              <a:t>If cookie mismatch, default behavior is to call    </a:t>
            </a:r>
            <a:r>
              <a:rPr lang="en-US" sz="2400" b="1" dirty="0" smtClean="0">
                <a:solidFill>
                  <a:srgbClr val="000090"/>
                </a:solidFill>
              </a:rPr>
              <a:t>_exit(3)</a:t>
            </a:r>
          </a:p>
          <a:p>
            <a:pPr marL="0" indent="0">
              <a:buNone/>
            </a:pPr>
            <a:endParaRPr lang="en-US" sz="2400" dirty="0" smtClean="0"/>
          </a:p>
        </p:txBody>
      </p:sp>
      <p:sp>
        <p:nvSpPr>
          <p:cNvPr id="2" name="TextBox 1"/>
          <p:cNvSpPr txBox="1"/>
          <p:nvPr/>
        </p:nvSpPr>
        <p:spPr>
          <a:xfrm>
            <a:off x="381000" y="2190751"/>
            <a:ext cx="4694456" cy="2031325"/>
          </a:xfrm>
          <a:prstGeom prst="rect">
            <a:avLst/>
          </a:prstGeom>
          <a:noFill/>
          <a:ln>
            <a:solidFill>
              <a:srgbClr val="4F81BD"/>
            </a:solidFill>
          </a:ln>
        </p:spPr>
        <p:txBody>
          <a:bodyPr wrap="square" rtlCol="0">
            <a:spAutoFit/>
          </a:bodyPr>
          <a:lstStyle/>
          <a:p>
            <a:r>
              <a:rPr lang="en-US" u="sng" dirty="0"/>
              <a:t>Function </a:t>
            </a:r>
            <a:r>
              <a:rPr lang="en-US" u="sng" dirty="0" smtClean="0"/>
              <a:t>prolog</a:t>
            </a:r>
            <a:r>
              <a:rPr lang="en-US" dirty="0" smtClean="0"/>
              <a:t>:</a:t>
            </a:r>
            <a:endParaRPr lang="en-US" dirty="0"/>
          </a:p>
          <a:p>
            <a:r>
              <a:rPr lang="en-US" dirty="0"/>
              <a:t>      </a:t>
            </a:r>
            <a:r>
              <a:rPr lang="en-US" b="1" dirty="0">
                <a:solidFill>
                  <a:srgbClr val="000090"/>
                </a:solidFill>
              </a:rPr>
              <a:t>sub   </a:t>
            </a:r>
            <a:r>
              <a:rPr lang="en-US" b="1" dirty="0" err="1">
                <a:solidFill>
                  <a:srgbClr val="000090"/>
                </a:solidFill>
              </a:rPr>
              <a:t>esp</a:t>
            </a:r>
            <a:r>
              <a:rPr lang="en-US" b="1" dirty="0">
                <a:solidFill>
                  <a:srgbClr val="000090"/>
                </a:solidFill>
              </a:rPr>
              <a:t>, </a:t>
            </a:r>
            <a:r>
              <a:rPr lang="en-US" b="1" dirty="0" smtClean="0">
                <a:solidFill>
                  <a:srgbClr val="000090"/>
                </a:solidFill>
              </a:rPr>
              <a:t>8     </a:t>
            </a:r>
            <a:r>
              <a:rPr lang="en-US" dirty="0" smtClean="0"/>
              <a:t>// allocate 8 bytes for cookie</a:t>
            </a:r>
            <a:endParaRPr lang="en-US" dirty="0"/>
          </a:p>
          <a:p>
            <a:r>
              <a:rPr lang="en-US" dirty="0"/>
              <a:t>      </a:t>
            </a:r>
            <a:r>
              <a:rPr lang="en-US" b="1" dirty="0" err="1">
                <a:solidFill>
                  <a:srgbClr val="000090"/>
                </a:solidFill>
              </a:rPr>
              <a:t>mov</a:t>
            </a:r>
            <a:r>
              <a:rPr lang="en-US" b="1" dirty="0">
                <a:solidFill>
                  <a:srgbClr val="000090"/>
                </a:solidFill>
              </a:rPr>
              <a:t>   </a:t>
            </a:r>
            <a:r>
              <a:rPr lang="en-US" b="1" dirty="0" err="1">
                <a:solidFill>
                  <a:srgbClr val="000090"/>
                </a:solidFill>
              </a:rPr>
              <a:t>eax</a:t>
            </a:r>
            <a:r>
              <a:rPr lang="en-US" b="1" dirty="0">
                <a:solidFill>
                  <a:srgbClr val="000090"/>
                </a:solidFill>
              </a:rPr>
              <a:t>, DWORD PTR ___</a:t>
            </a:r>
            <a:r>
              <a:rPr lang="en-US" b="1" dirty="0" err="1">
                <a:solidFill>
                  <a:srgbClr val="000090"/>
                </a:solidFill>
              </a:rPr>
              <a:t>security_cookie</a:t>
            </a:r>
            <a:endParaRPr lang="en-US" b="1" dirty="0">
              <a:solidFill>
                <a:srgbClr val="000090"/>
              </a:solidFill>
            </a:endParaRPr>
          </a:p>
          <a:p>
            <a:r>
              <a:rPr lang="en-US" dirty="0"/>
              <a:t>     </a:t>
            </a:r>
            <a:r>
              <a:rPr lang="en-US" dirty="0">
                <a:solidFill>
                  <a:srgbClr val="000090"/>
                </a:solidFill>
              </a:rPr>
              <a:t> </a:t>
            </a:r>
            <a:r>
              <a:rPr lang="en-US" b="1" dirty="0" err="1">
                <a:solidFill>
                  <a:srgbClr val="000090"/>
                </a:solidFill>
              </a:rPr>
              <a:t>xor</a:t>
            </a:r>
            <a:r>
              <a:rPr lang="en-US" b="1" dirty="0">
                <a:solidFill>
                  <a:srgbClr val="000090"/>
                </a:solidFill>
              </a:rPr>
              <a:t>   </a:t>
            </a:r>
            <a:r>
              <a:rPr lang="en-US" b="1" dirty="0" err="1">
                <a:solidFill>
                  <a:srgbClr val="000090"/>
                </a:solidFill>
              </a:rPr>
              <a:t>eax</a:t>
            </a:r>
            <a:r>
              <a:rPr lang="en-US" b="1" dirty="0">
                <a:solidFill>
                  <a:srgbClr val="000090"/>
                </a:solidFill>
              </a:rPr>
              <a:t>, </a:t>
            </a:r>
            <a:r>
              <a:rPr lang="en-US" b="1" dirty="0" err="1" smtClean="0">
                <a:solidFill>
                  <a:srgbClr val="000090"/>
                </a:solidFill>
              </a:rPr>
              <a:t>esp</a:t>
            </a:r>
            <a:r>
              <a:rPr lang="en-US" b="1" dirty="0" smtClean="0">
                <a:solidFill>
                  <a:srgbClr val="000090"/>
                </a:solidFill>
              </a:rPr>
              <a:t>     </a:t>
            </a:r>
            <a:r>
              <a:rPr lang="en-US" dirty="0" smtClean="0"/>
              <a:t>// </a:t>
            </a:r>
            <a:r>
              <a:rPr lang="en-US" dirty="0" err="1" smtClean="0"/>
              <a:t>xor</a:t>
            </a:r>
            <a:r>
              <a:rPr lang="en-US" dirty="0" smtClean="0"/>
              <a:t> cookie with current </a:t>
            </a:r>
            <a:r>
              <a:rPr lang="en-US" dirty="0" err="1" smtClean="0"/>
              <a:t>esp</a:t>
            </a:r>
            <a:endParaRPr lang="en-US" dirty="0"/>
          </a:p>
          <a:p>
            <a:r>
              <a:rPr lang="en-US" dirty="0"/>
              <a:t>      </a:t>
            </a:r>
            <a:r>
              <a:rPr lang="en-US" b="1" dirty="0" err="1">
                <a:solidFill>
                  <a:srgbClr val="000090"/>
                </a:solidFill>
              </a:rPr>
              <a:t>mov</a:t>
            </a:r>
            <a:r>
              <a:rPr lang="en-US" b="1" dirty="0">
                <a:solidFill>
                  <a:srgbClr val="000090"/>
                </a:solidFill>
              </a:rPr>
              <a:t>   DWORD PTR </a:t>
            </a:r>
            <a:r>
              <a:rPr lang="en-US" b="1" dirty="0" smtClean="0">
                <a:solidFill>
                  <a:srgbClr val="000090"/>
                </a:solidFill>
              </a:rPr>
              <a:t>[</a:t>
            </a:r>
            <a:r>
              <a:rPr lang="en-US" b="1" dirty="0">
                <a:solidFill>
                  <a:srgbClr val="000090"/>
                </a:solidFill>
              </a:rPr>
              <a:t>esp+8], </a:t>
            </a:r>
            <a:r>
              <a:rPr lang="en-US" b="1" dirty="0" err="1" smtClean="0">
                <a:solidFill>
                  <a:srgbClr val="000090"/>
                </a:solidFill>
              </a:rPr>
              <a:t>eax</a:t>
            </a:r>
            <a:r>
              <a:rPr lang="en-US" b="1" dirty="0" smtClean="0">
                <a:solidFill>
                  <a:srgbClr val="000090"/>
                </a:solidFill>
              </a:rPr>
              <a:t>  </a:t>
            </a:r>
            <a:r>
              <a:rPr lang="en-US" dirty="0" smtClean="0"/>
              <a:t>// save in stack</a:t>
            </a:r>
            <a:endParaRPr lang="en-US" dirty="0"/>
          </a:p>
        </p:txBody>
      </p:sp>
      <p:sp>
        <p:nvSpPr>
          <p:cNvPr id="3" name="TextBox 2"/>
          <p:cNvSpPr txBox="1"/>
          <p:nvPr/>
        </p:nvSpPr>
        <p:spPr>
          <a:xfrm>
            <a:off x="5196346" y="2266950"/>
            <a:ext cx="3840218" cy="1477328"/>
          </a:xfrm>
          <a:prstGeom prst="rect">
            <a:avLst/>
          </a:prstGeom>
          <a:noFill/>
          <a:ln>
            <a:solidFill>
              <a:srgbClr val="4F81BD"/>
            </a:solidFill>
          </a:ln>
        </p:spPr>
        <p:txBody>
          <a:bodyPr wrap="none" rtlCol="0">
            <a:spAutoFit/>
          </a:bodyPr>
          <a:lstStyle/>
          <a:p>
            <a:r>
              <a:rPr lang="en-US" u="sng" dirty="0"/>
              <a:t>Function </a:t>
            </a:r>
            <a:r>
              <a:rPr lang="en-US" u="sng" dirty="0" smtClean="0"/>
              <a:t>epilog:</a:t>
            </a:r>
            <a:endParaRPr lang="en-US" u="sng" dirty="0"/>
          </a:p>
          <a:p>
            <a:r>
              <a:rPr lang="en-US" dirty="0"/>
              <a:t>      </a:t>
            </a:r>
            <a:r>
              <a:rPr lang="en-US" b="1" dirty="0" err="1">
                <a:solidFill>
                  <a:srgbClr val="000090"/>
                </a:solidFill>
              </a:rPr>
              <a:t>mov</a:t>
            </a:r>
            <a:r>
              <a:rPr lang="en-US" b="1" dirty="0">
                <a:solidFill>
                  <a:srgbClr val="000090"/>
                </a:solidFill>
              </a:rPr>
              <a:t>   </a:t>
            </a:r>
            <a:r>
              <a:rPr lang="en-US" b="1" dirty="0" err="1">
                <a:solidFill>
                  <a:srgbClr val="000090"/>
                </a:solidFill>
              </a:rPr>
              <a:t>ecx</a:t>
            </a:r>
            <a:r>
              <a:rPr lang="en-US" b="1" dirty="0">
                <a:solidFill>
                  <a:srgbClr val="000090"/>
                </a:solidFill>
              </a:rPr>
              <a:t>, DWORD PTR  </a:t>
            </a:r>
            <a:r>
              <a:rPr lang="en-US" b="1" dirty="0" smtClean="0">
                <a:solidFill>
                  <a:srgbClr val="000090"/>
                </a:solidFill>
              </a:rPr>
              <a:t>[</a:t>
            </a:r>
            <a:r>
              <a:rPr lang="en-US" b="1" dirty="0">
                <a:solidFill>
                  <a:srgbClr val="000090"/>
                </a:solidFill>
              </a:rPr>
              <a:t>esp</a:t>
            </a:r>
            <a:r>
              <a:rPr lang="en-US" b="1" dirty="0" smtClean="0">
                <a:solidFill>
                  <a:srgbClr val="000090"/>
                </a:solidFill>
              </a:rPr>
              <a:t>+</a:t>
            </a:r>
            <a:r>
              <a:rPr lang="en-US" b="1" dirty="0">
                <a:solidFill>
                  <a:srgbClr val="000090"/>
                </a:solidFill>
              </a:rPr>
              <a:t>8</a:t>
            </a:r>
            <a:r>
              <a:rPr lang="en-US" b="1" dirty="0" smtClean="0">
                <a:solidFill>
                  <a:srgbClr val="000090"/>
                </a:solidFill>
              </a:rPr>
              <a:t>]</a:t>
            </a:r>
            <a:endParaRPr lang="en-US" b="1" dirty="0">
              <a:solidFill>
                <a:srgbClr val="000090"/>
              </a:solidFill>
            </a:endParaRPr>
          </a:p>
          <a:p>
            <a:r>
              <a:rPr lang="en-US" b="1" dirty="0">
                <a:solidFill>
                  <a:srgbClr val="000090"/>
                </a:solidFill>
              </a:rPr>
              <a:t> </a:t>
            </a:r>
            <a:r>
              <a:rPr lang="en-US" b="1" dirty="0" smtClean="0">
                <a:solidFill>
                  <a:srgbClr val="000090"/>
                </a:solidFill>
              </a:rPr>
              <a:t>     </a:t>
            </a:r>
            <a:r>
              <a:rPr lang="en-US" b="1" dirty="0" err="1" smtClean="0">
                <a:solidFill>
                  <a:srgbClr val="000090"/>
                </a:solidFill>
              </a:rPr>
              <a:t>xor</a:t>
            </a:r>
            <a:r>
              <a:rPr lang="en-US" b="1" dirty="0" smtClean="0">
                <a:solidFill>
                  <a:srgbClr val="000090"/>
                </a:solidFill>
              </a:rPr>
              <a:t>   </a:t>
            </a:r>
            <a:r>
              <a:rPr lang="en-US" b="1" dirty="0" err="1">
                <a:solidFill>
                  <a:srgbClr val="000090"/>
                </a:solidFill>
              </a:rPr>
              <a:t>ecx</a:t>
            </a:r>
            <a:r>
              <a:rPr lang="en-US" b="1" dirty="0">
                <a:solidFill>
                  <a:srgbClr val="000090"/>
                </a:solidFill>
              </a:rPr>
              <a:t>, </a:t>
            </a:r>
            <a:r>
              <a:rPr lang="en-US" b="1" dirty="0" err="1">
                <a:solidFill>
                  <a:srgbClr val="000090"/>
                </a:solidFill>
              </a:rPr>
              <a:t>esp</a:t>
            </a:r>
            <a:endParaRPr lang="en-US" b="1" dirty="0">
              <a:solidFill>
                <a:srgbClr val="000090"/>
              </a:solidFill>
            </a:endParaRPr>
          </a:p>
          <a:p>
            <a:r>
              <a:rPr lang="en-US" b="1" dirty="0">
                <a:solidFill>
                  <a:srgbClr val="000090"/>
                </a:solidFill>
              </a:rPr>
              <a:t>      call  @__security_check_cookie@4</a:t>
            </a:r>
          </a:p>
          <a:p>
            <a:r>
              <a:rPr lang="en-US" b="1" dirty="0">
                <a:solidFill>
                  <a:srgbClr val="000090"/>
                </a:solidFill>
              </a:rPr>
              <a:t>      add   </a:t>
            </a:r>
            <a:r>
              <a:rPr lang="en-US" b="1" dirty="0" err="1">
                <a:solidFill>
                  <a:srgbClr val="000090"/>
                </a:solidFill>
              </a:rPr>
              <a:t>esp</a:t>
            </a:r>
            <a:r>
              <a:rPr lang="en-US" b="1" dirty="0">
                <a:solidFill>
                  <a:srgbClr val="000090"/>
                </a:solidFill>
              </a:rPr>
              <a:t>, 8</a:t>
            </a:r>
          </a:p>
        </p:txBody>
      </p:sp>
      <p:sp>
        <p:nvSpPr>
          <p:cNvPr id="7" name="Rectangle 3" descr="Rectangle: Click to edit Master text styles&#10;Second level&#10;Third level&#10;Fourth level&#10;Fifth level"/>
          <p:cNvSpPr txBox="1">
            <a:spLocks noChangeArrowheads="1"/>
          </p:cNvSpPr>
          <p:nvPr/>
        </p:nvSpPr>
        <p:spPr>
          <a:xfrm>
            <a:off x="381000" y="4203700"/>
            <a:ext cx="8763000" cy="80645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t>Enhanced /GS in Visual Studio 2010:</a:t>
            </a:r>
          </a:p>
          <a:p>
            <a:pPr lvl="1"/>
            <a:r>
              <a:rPr lang="en-US" sz="2000" dirty="0" smtClean="0"/>
              <a:t>/GS protection added to all functions, unless can be proven unnecessary</a:t>
            </a:r>
          </a:p>
        </p:txBody>
      </p:sp>
    </p:spTree>
    <p:extLst>
      <p:ext uri="{BB962C8B-B14F-4D97-AF65-F5344CB8AC3E}">
        <p14:creationId xmlns:p14="http://schemas.microsoft.com/office/powerpoint/2010/main" xmlns="" val="201857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9050"/>
            <a:ext cx="8229600" cy="857250"/>
          </a:xfrm>
        </p:spPr>
        <p:txBody>
          <a:bodyPr>
            <a:normAutofit/>
          </a:bodyPr>
          <a:lstStyle/>
          <a:p>
            <a:r>
              <a:rPr lang="en-US" dirty="0" smtClean="0"/>
              <a:t>/GS stack frame</a:t>
            </a:r>
          </a:p>
        </p:txBody>
      </p:sp>
      <p:sp>
        <p:nvSpPr>
          <p:cNvPr id="27652" name="Rectangle 4"/>
          <p:cNvSpPr>
            <a:spLocks noChangeArrowheads="1"/>
          </p:cNvSpPr>
          <p:nvPr/>
        </p:nvSpPr>
        <p:spPr bwMode="auto">
          <a:xfrm>
            <a:off x="1815189" y="1123950"/>
            <a:ext cx="3352800" cy="40005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a:solidFill>
                  <a:schemeClr val="bg2"/>
                </a:solidFill>
              </a:rPr>
              <a:t>args</a:t>
            </a:r>
          </a:p>
        </p:txBody>
      </p:sp>
      <p:sp>
        <p:nvSpPr>
          <p:cNvPr id="27653" name="Rectangle 5"/>
          <p:cNvSpPr>
            <a:spLocks noChangeArrowheads="1"/>
          </p:cNvSpPr>
          <p:nvPr/>
        </p:nvSpPr>
        <p:spPr bwMode="auto">
          <a:xfrm>
            <a:off x="1815189" y="1581150"/>
            <a:ext cx="3352800" cy="40005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a:solidFill>
                  <a:schemeClr val="bg2"/>
                </a:solidFill>
              </a:rPr>
              <a:t>ret addr</a:t>
            </a:r>
          </a:p>
        </p:txBody>
      </p:sp>
      <p:sp>
        <p:nvSpPr>
          <p:cNvPr id="27654" name="Rectangle 6"/>
          <p:cNvSpPr>
            <a:spLocks noChangeArrowheads="1"/>
          </p:cNvSpPr>
          <p:nvPr/>
        </p:nvSpPr>
        <p:spPr bwMode="auto">
          <a:xfrm>
            <a:off x="1815189" y="2038350"/>
            <a:ext cx="3352800" cy="40005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a:solidFill>
                  <a:schemeClr val="bg2"/>
                </a:solidFill>
              </a:rPr>
              <a:t>SFP</a:t>
            </a:r>
          </a:p>
        </p:txBody>
      </p:sp>
      <p:sp>
        <p:nvSpPr>
          <p:cNvPr id="27655" name="Rectangle 7"/>
          <p:cNvSpPr>
            <a:spLocks noChangeArrowheads="1"/>
          </p:cNvSpPr>
          <p:nvPr/>
        </p:nvSpPr>
        <p:spPr bwMode="auto">
          <a:xfrm>
            <a:off x="1815189" y="3009900"/>
            <a:ext cx="3352800" cy="40005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b="1">
                <a:solidFill>
                  <a:srgbClr val="FF0000"/>
                </a:solidFill>
              </a:rPr>
              <a:t>CANARY</a:t>
            </a:r>
          </a:p>
        </p:txBody>
      </p:sp>
      <p:sp>
        <p:nvSpPr>
          <p:cNvPr id="27656" name="Rectangle 8"/>
          <p:cNvSpPr>
            <a:spLocks noChangeArrowheads="1"/>
          </p:cNvSpPr>
          <p:nvPr/>
        </p:nvSpPr>
        <p:spPr bwMode="auto">
          <a:xfrm>
            <a:off x="1815189" y="3467100"/>
            <a:ext cx="3352800" cy="40005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dirty="0">
                <a:solidFill>
                  <a:schemeClr val="bg2"/>
                </a:solidFill>
              </a:rPr>
              <a:t>l</a:t>
            </a:r>
            <a:r>
              <a:rPr lang="en-US" sz="2400" dirty="0" smtClean="0">
                <a:solidFill>
                  <a:schemeClr val="bg2"/>
                </a:solidFill>
              </a:rPr>
              <a:t>ocal string buffers</a:t>
            </a:r>
            <a:endParaRPr lang="en-US" sz="2400" dirty="0">
              <a:solidFill>
                <a:schemeClr val="bg2"/>
              </a:solidFill>
            </a:endParaRPr>
          </a:p>
        </p:txBody>
      </p:sp>
      <p:sp>
        <p:nvSpPr>
          <p:cNvPr id="27657" name="Rectangle 9"/>
          <p:cNvSpPr>
            <a:spLocks noChangeArrowheads="1"/>
          </p:cNvSpPr>
          <p:nvPr/>
        </p:nvSpPr>
        <p:spPr bwMode="auto">
          <a:xfrm>
            <a:off x="1815189" y="3924300"/>
            <a:ext cx="3352800" cy="40005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dirty="0">
                <a:solidFill>
                  <a:schemeClr val="bg2"/>
                </a:solidFill>
              </a:rPr>
              <a:t>local </a:t>
            </a:r>
            <a:r>
              <a:rPr lang="en-US" sz="2400" dirty="0" smtClean="0">
                <a:solidFill>
                  <a:schemeClr val="bg2"/>
                </a:solidFill>
              </a:rPr>
              <a:t>non-buffer variables</a:t>
            </a:r>
            <a:endParaRPr lang="en-US" sz="2400" dirty="0">
              <a:solidFill>
                <a:schemeClr val="bg2"/>
              </a:solidFill>
            </a:endParaRPr>
          </a:p>
        </p:txBody>
      </p:sp>
      <p:sp>
        <p:nvSpPr>
          <p:cNvPr id="27658" name="Line 10"/>
          <p:cNvSpPr>
            <a:spLocks noChangeShapeType="1"/>
          </p:cNvSpPr>
          <p:nvPr/>
        </p:nvSpPr>
        <p:spPr bwMode="auto">
          <a:xfrm>
            <a:off x="1357989" y="3409950"/>
            <a:ext cx="0" cy="971550"/>
          </a:xfrm>
          <a:prstGeom prst="line">
            <a:avLst/>
          </a:prstGeom>
          <a:noFill/>
          <a:ln w="76200">
            <a:solidFill>
              <a:schemeClr val="tx1"/>
            </a:solidFill>
            <a:round/>
            <a:headEnd/>
            <a:tailEnd type="triangle" w="med" len="med"/>
          </a:ln>
        </p:spPr>
        <p:txBody>
          <a:bodyPr wrap="none" anchor="ctr"/>
          <a:lstStyle/>
          <a:p>
            <a:endParaRPr lang="en-US"/>
          </a:p>
        </p:txBody>
      </p:sp>
      <p:sp>
        <p:nvSpPr>
          <p:cNvPr id="27659" name="Text Box 11"/>
          <p:cNvSpPr txBox="1">
            <a:spLocks noChangeArrowheads="1"/>
          </p:cNvSpPr>
          <p:nvPr/>
        </p:nvSpPr>
        <p:spPr bwMode="auto">
          <a:xfrm>
            <a:off x="250883" y="3536158"/>
            <a:ext cx="1126462" cy="830997"/>
          </a:xfrm>
          <a:prstGeom prst="rect">
            <a:avLst/>
          </a:prstGeom>
          <a:noFill/>
          <a:ln w="9525">
            <a:noFill/>
            <a:miter lim="800000"/>
            <a:headEnd/>
            <a:tailEnd/>
          </a:ln>
        </p:spPr>
        <p:txBody>
          <a:bodyPr wrap="none">
            <a:spAutoFit/>
          </a:bodyPr>
          <a:lstStyle/>
          <a:p>
            <a:pPr algn="ctr" eaLnBrk="0" hangingPunct="0">
              <a:spcBef>
                <a:spcPct val="50000"/>
              </a:spcBef>
            </a:pPr>
            <a:r>
              <a:rPr lang="en-US" sz="2400"/>
              <a:t>Stack</a:t>
            </a:r>
            <a:br>
              <a:rPr lang="en-US" sz="2400"/>
            </a:br>
            <a:r>
              <a:rPr lang="en-US" sz="2400"/>
              <a:t>Growth</a:t>
            </a:r>
          </a:p>
        </p:txBody>
      </p:sp>
      <p:sp>
        <p:nvSpPr>
          <p:cNvPr id="27662" name="Text Box 14"/>
          <p:cNvSpPr txBox="1">
            <a:spLocks noChangeArrowheads="1"/>
          </p:cNvSpPr>
          <p:nvPr/>
        </p:nvSpPr>
        <p:spPr bwMode="auto">
          <a:xfrm>
            <a:off x="5556733" y="3852566"/>
            <a:ext cx="3002040"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smtClean="0"/>
              <a:t>pointers, </a:t>
            </a:r>
            <a:r>
              <a:rPr lang="en-US" sz="2400" dirty="0"/>
              <a:t>but no arrays</a:t>
            </a:r>
          </a:p>
        </p:txBody>
      </p:sp>
      <p:sp>
        <p:nvSpPr>
          <p:cNvPr id="27663" name="AutoShape 15"/>
          <p:cNvSpPr>
            <a:spLocks/>
          </p:cNvSpPr>
          <p:nvPr/>
        </p:nvSpPr>
        <p:spPr bwMode="auto">
          <a:xfrm>
            <a:off x="5396589" y="3924300"/>
            <a:ext cx="152400" cy="400050"/>
          </a:xfrm>
          <a:prstGeom prst="rightBrace">
            <a:avLst>
              <a:gd name="adj1" fmla="val 29167"/>
              <a:gd name="adj2" fmla="val 50000"/>
            </a:avLst>
          </a:prstGeom>
          <a:noFill/>
          <a:ln w="9525">
            <a:solidFill>
              <a:schemeClr val="tx1"/>
            </a:solidFill>
            <a:round/>
            <a:headEnd/>
            <a:tailEnd/>
          </a:ln>
        </p:spPr>
        <p:txBody>
          <a:bodyPr wrap="none" anchor="ctr"/>
          <a:lstStyle/>
          <a:p>
            <a:endParaRPr lang="en-US"/>
          </a:p>
        </p:txBody>
      </p:sp>
      <p:sp>
        <p:nvSpPr>
          <p:cNvPr id="27664" name="Line 16"/>
          <p:cNvSpPr>
            <a:spLocks noChangeShapeType="1"/>
          </p:cNvSpPr>
          <p:nvPr/>
        </p:nvSpPr>
        <p:spPr bwMode="auto">
          <a:xfrm flipV="1">
            <a:off x="1357989" y="1409700"/>
            <a:ext cx="0" cy="971550"/>
          </a:xfrm>
          <a:prstGeom prst="line">
            <a:avLst/>
          </a:prstGeom>
          <a:noFill/>
          <a:ln w="76200">
            <a:solidFill>
              <a:schemeClr val="tx1"/>
            </a:solidFill>
            <a:round/>
            <a:headEnd/>
            <a:tailEnd type="triangle" w="med" len="med"/>
          </a:ln>
        </p:spPr>
        <p:txBody>
          <a:bodyPr wrap="none" anchor="ctr"/>
          <a:lstStyle/>
          <a:p>
            <a:endParaRPr lang="en-US"/>
          </a:p>
        </p:txBody>
      </p:sp>
      <p:sp>
        <p:nvSpPr>
          <p:cNvPr id="27665" name="Text Box 17"/>
          <p:cNvSpPr txBox="1">
            <a:spLocks noChangeArrowheads="1"/>
          </p:cNvSpPr>
          <p:nvPr/>
        </p:nvSpPr>
        <p:spPr bwMode="auto">
          <a:xfrm>
            <a:off x="250883" y="1352551"/>
            <a:ext cx="1126462" cy="830997"/>
          </a:xfrm>
          <a:prstGeom prst="rect">
            <a:avLst/>
          </a:prstGeom>
          <a:noFill/>
          <a:ln w="9525">
            <a:noFill/>
            <a:miter lim="800000"/>
            <a:headEnd/>
            <a:tailEnd/>
          </a:ln>
        </p:spPr>
        <p:txBody>
          <a:bodyPr wrap="none">
            <a:spAutoFit/>
          </a:bodyPr>
          <a:lstStyle/>
          <a:p>
            <a:pPr algn="ctr" eaLnBrk="0" hangingPunct="0">
              <a:spcBef>
                <a:spcPct val="50000"/>
              </a:spcBef>
            </a:pPr>
            <a:r>
              <a:rPr lang="en-US" sz="2400"/>
              <a:t>String</a:t>
            </a:r>
            <a:br>
              <a:rPr lang="en-US" sz="2400"/>
            </a:br>
            <a:r>
              <a:rPr lang="en-US" sz="2400"/>
              <a:t>Growth</a:t>
            </a:r>
          </a:p>
        </p:txBody>
      </p:sp>
      <p:sp>
        <p:nvSpPr>
          <p:cNvPr id="18" name="Rectangle 9"/>
          <p:cNvSpPr>
            <a:spLocks noChangeArrowheads="1"/>
          </p:cNvSpPr>
          <p:nvPr/>
        </p:nvSpPr>
        <p:spPr bwMode="auto">
          <a:xfrm>
            <a:off x="1828800" y="4381500"/>
            <a:ext cx="3352800" cy="400050"/>
          </a:xfrm>
          <a:prstGeom prst="rect">
            <a:avLst/>
          </a:prstGeom>
          <a:solidFill>
            <a:schemeClr val="accent1"/>
          </a:solidFill>
          <a:ln w="9525">
            <a:solidFill>
              <a:schemeClr val="tx1"/>
            </a:solidFill>
            <a:miter lim="800000"/>
            <a:headEnd/>
            <a:tailEnd/>
          </a:ln>
        </p:spPr>
        <p:txBody>
          <a:bodyPr wrap="none" anchor="ctr"/>
          <a:lstStyle/>
          <a:p>
            <a:pPr algn="ctr"/>
            <a:r>
              <a:rPr lang="en-US" sz="2400" dirty="0">
                <a:solidFill>
                  <a:schemeClr val="bg2"/>
                </a:solidFill>
              </a:rPr>
              <a:t>copy of pointer </a:t>
            </a:r>
            <a:r>
              <a:rPr lang="en-US" sz="2400" dirty="0" err="1" smtClean="0">
                <a:solidFill>
                  <a:schemeClr val="bg2"/>
                </a:solidFill>
              </a:rPr>
              <a:t>args</a:t>
            </a:r>
            <a:r>
              <a:rPr lang="en-US" sz="2400" dirty="0" smtClean="0">
                <a:solidFill>
                  <a:schemeClr val="bg2"/>
                </a:solidFill>
              </a:rPr>
              <a:t> </a:t>
            </a:r>
            <a:endParaRPr lang="en-US" sz="2400" dirty="0">
              <a:solidFill>
                <a:schemeClr val="bg2"/>
              </a:solidFill>
            </a:endParaRPr>
          </a:p>
        </p:txBody>
      </p:sp>
      <p:sp>
        <p:nvSpPr>
          <p:cNvPr id="22" name="Rectangle 6"/>
          <p:cNvSpPr>
            <a:spLocks noChangeArrowheads="1"/>
          </p:cNvSpPr>
          <p:nvPr/>
        </p:nvSpPr>
        <p:spPr bwMode="auto">
          <a:xfrm>
            <a:off x="1828800" y="2527300"/>
            <a:ext cx="3352800" cy="40005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b="1" dirty="0">
                <a:solidFill>
                  <a:schemeClr val="bg1"/>
                </a:solidFill>
              </a:rPr>
              <a:t>e</a:t>
            </a:r>
            <a:r>
              <a:rPr lang="en-US" sz="2400" b="1" dirty="0" smtClean="0">
                <a:solidFill>
                  <a:schemeClr val="bg1"/>
                </a:solidFill>
              </a:rPr>
              <a:t>xception handlers</a:t>
            </a:r>
            <a:endParaRPr lang="en-US" sz="2400" b="1" dirty="0">
              <a:solidFill>
                <a:schemeClr val="bg1"/>
              </a:solidFill>
            </a:endParaRPr>
          </a:p>
        </p:txBody>
      </p:sp>
      <p:sp>
        <p:nvSpPr>
          <p:cNvPr id="5" name="TextBox 4"/>
          <p:cNvSpPr txBox="1"/>
          <p:nvPr/>
        </p:nvSpPr>
        <p:spPr>
          <a:xfrm>
            <a:off x="5634628" y="1885950"/>
            <a:ext cx="3256917" cy="707886"/>
          </a:xfrm>
          <a:prstGeom prst="rect">
            <a:avLst/>
          </a:prstGeom>
          <a:noFill/>
        </p:spPr>
        <p:txBody>
          <a:bodyPr wrap="none" rtlCol="0">
            <a:spAutoFit/>
          </a:bodyPr>
          <a:lstStyle/>
          <a:p>
            <a:r>
              <a:rPr lang="en-US" sz="2000" dirty="0" smtClean="0"/>
              <a:t>Canary protects ret-</a:t>
            </a:r>
            <a:r>
              <a:rPr lang="en-US" sz="2000" dirty="0" err="1" smtClean="0"/>
              <a:t>addr</a:t>
            </a:r>
            <a:r>
              <a:rPr lang="en-US" sz="2000" dirty="0" smtClean="0"/>
              <a:t> and </a:t>
            </a:r>
            <a:br>
              <a:rPr lang="en-US" sz="2000" dirty="0" smtClean="0"/>
            </a:br>
            <a:r>
              <a:rPr lang="en-US" sz="2000" dirty="0" smtClean="0"/>
              <a:t>exception handler frame</a:t>
            </a:r>
            <a:endParaRPr lang="en-US" sz="2000" dirty="0"/>
          </a:p>
        </p:txBody>
      </p:sp>
      <p:sp>
        <p:nvSpPr>
          <p:cNvPr id="6" name="Right Brace 5"/>
          <p:cNvSpPr/>
          <p:nvPr/>
        </p:nvSpPr>
        <p:spPr>
          <a:xfrm>
            <a:off x="5334000" y="1733550"/>
            <a:ext cx="228600" cy="990600"/>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4171082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fontScale="90000"/>
          </a:bodyPr>
          <a:lstStyle/>
          <a:p>
            <a:r>
              <a:rPr lang="en-US" dirty="0" smtClean="0"/>
              <a:t>Evading /GS with exception handlers</a:t>
            </a:r>
            <a:endParaRPr lang="en-US" dirty="0"/>
          </a:p>
        </p:txBody>
      </p:sp>
      <p:sp>
        <p:nvSpPr>
          <p:cNvPr id="3" name="Content Placeholder 2"/>
          <p:cNvSpPr>
            <a:spLocks noGrp="1"/>
          </p:cNvSpPr>
          <p:nvPr>
            <p:ph idx="1"/>
          </p:nvPr>
        </p:nvSpPr>
        <p:spPr>
          <a:xfrm>
            <a:off x="533400" y="971550"/>
            <a:ext cx="8229600" cy="990600"/>
          </a:xfrm>
        </p:spPr>
        <p:txBody>
          <a:bodyPr>
            <a:normAutofit/>
          </a:bodyPr>
          <a:lstStyle/>
          <a:p>
            <a:r>
              <a:rPr lang="en-US" sz="2400" dirty="0" smtClean="0"/>
              <a:t>When exception is thrown, dispatcher walks up exception list until handler is found   (else use default handler)</a:t>
            </a:r>
            <a:endParaRPr lang="en-US" sz="2400" dirty="0"/>
          </a:p>
        </p:txBody>
      </p:sp>
      <p:cxnSp>
        <p:nvCxnSpPr>
          <p:cNvPr id="5" name="Straight Connector 4"/>
          <p:cNvCxnSpPr/>
          <p:nvPr/>
        </p:nvCxnSpPr>
        <p:spPr>
          <a:xfrm>
            <a:off x="457200" y="4324350"/>
            <a:ext cx="792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7200" y="4781550"/>
            <a:ext cx="792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58201" y="4171951"/>
            <a:ext cx="668773" cy="646331"/>
          </a:xfrm>
          <a:prstGeom prst="rect">
            <a:avLst/>
          </a:prstGeom>
          <a:noFill/>
        </p:spPr>
        <p:txBody>
          <a:bodyPr wrap="none" rtlCol="0">
            <a:spAutoFit/>
          </a:bodyPr>
          <a:lstStyle/>
          <a:p>
            <a:r>
              <a:rPr lang="en-US" dirty="0"/>
              <a:t>h</a:t>
            </a:r>
            <a:r>
              <a:rPr lang="en-US" dirty="0" smtClean="0"/>
              <a:t>igh</a:t>
            </a:r>
          </a:p>
          <a:p>
            <a:r>
              <a:rPr lang="en-US" dirty="0" err="1" smtClean="0"/>
              <a:t>mem</a:t>
            </a:r>
            <a:endParaRPr lang="en-US" dirty="0"/>
          </a:p>
        </p:txBody>
      </p:sp>
      <p:sp>
        <p:nvSpPr>
          <p:cNvPr id="8" name="Rectangle 7"/>
          <p:cNvSpPr/>
          <p:nvPr/>
        </p:nvSpPr>
        <p:spPr>
          <a:xfrm>
            <a:off x="6096000" y="4324350"/>
            <a:ext cx="9144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a:t>
            </a:r>
            <a:endParaRPr lang="en-US" dirty="0"/>
          </a:p>
        </p:txBody>
      </p:sp>
      <p:sp>
        <p:nvSpPr>
          <p:cNvPr id="9" name="Rectangle 8"/>
          <p:cNvSpPr/>
          <p:nvPr/>
        </p:nvSpPr>
        <p:spPr>
          <a:xfrm>
            <a:off x="7010400" y="4324350"/>
            <a:ext cx="9144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a:t>
            </a:r>
            <a:endParaRPr lang="en-US" dirty="0"/>
          </a:p>
        </p:txBody>
      </p:sp>
      <p:sp>
        <p:nvSpPr>
          <p:cNvPr id="10" name="Rectangle 9"/>
          <p:cNvSpPr/>
          <p:nvPr/>
        </p:nvSpPr>
        <p:spPr>
          <a:xfrm>
            <a:off x="3733800" y="4324350"/>
            <a:ext cx="9144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a:t>
            </a:r>
            <a:endParaRPr lang="en-US" dirty="0"/>
          </a:p>
        </p:txBody>
      </p:sp>
      <p:sp>
        <p:nvSpPr>
          <p:cNvPr id="11" name="Rectangle 10"/>
          <p:cNvSpPr/>
          <p:nvPr/>
        </p:nvSpPr>
        <p:spPr>
          <a:xfrm>
            <a:off x="4648200" y="4324350"/>
            <a:ext cx="9144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a:t>
            </a:r>
            <a:endParaRPr lang="en-US" dirty="0"/>
          </a:p>
        </p:txBody>
      </p:sp>
      <p:sp>
        <p:nvSpPr>
          <p:cNvPr id="12" name="Rectangle 11"/>
          <p:cNvSpPr/>
          <p:nvPr/>
        </p:nvSpPr>
        <p:spPr>
          <a:xfrm>
            <a:off x="838200" y="4324350"/>
            <a:ext cx="9144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a:t>
            </a:r>
            <a:endParaRPr lang="en-US" dirty="0"/>
          </a:p>
        </p:txBody>
      </p:sp>
      <p:sp>
        <p:nvSpPr>
          <p:cNvPr id="13" name="Rectangle 12"/>
          <p:cNvSpPr/>
          <p:nvPr/>
        </p:nvSpPr>
        <p:spPr>
          <a:xfrm>
            <a:off x="1752600" y="4324350"/>
            <a:ext cx="9144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a:t>
            </a:r>
            <a:endParaRPr lang="en-US" dirty="0"/>
          </a:p>
        </p:txBody>
      </p:sp>
      <p:sp>
        <p:nvSpPr>
          <p:cNvPr id="28" name="Freeform 27"/>
          <p:cNvSpPr/>
          <p:nvPr/>
        </p:nvSpPr>
        <p:spPr>
          <a:xfrm>
            <a:off x="5105400" y="4800600"/>
            <a:ext cx="1447800" cy="209550"/>
          </a:xfrm>
          <a:custGeom>
            <a:avLst/>
            <a:gdLst>
              <a:gd name="connsiteX0" fmla="*/ 2705100 w 2705100"/>
              <a:gd name="connsiteY0" fmla="*/ 0 h 407574"/>
              <a:gd name="connsiteX1" fmla="*/ 2425700 w 2705100"/>
              <a:gd name="connsiteY1" fmla="*/ 266700 h 407574"/>
              <a:gd name="connsiteX2" fmla="*/ 1435100 w 2705100"/>
              <a:gd name="connsiteY2" fmla="*/ 406400 h 407574"/>
              <a:gd name="connsiteX3" fmla="*/ 457200 w 2705100"/>
              <a:gd name="connsiteY3" fmla="*/ 317500 h 407574"/>
              <a:gd name="connsiteX4" fmla="*/ 0 w 2705100"/>
              <a:gd name="connsiteY4" fmla="*/ 50800 h 407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07574">
                <a:moveTo>
                  <a:pt x="2705100" y="0"/>
                </a:moveTo>
                <a:cubicBezTo>
                  <a:pt x="2671233" y="99483"/>
                  <a:pt x="2637367" y="198967"/>
                  <a:pt x="2425700" y="266700"/>
                </a:cubicBezTo>
                <a:cubicBezTo>
                  <a:pt x="2214033" y="334433"/>
                  <a:pt x="1763183" y="397933"/>
                  <a:pt x="1435100" y="406400"/>
                </a:cubicBezTo>
                <a:cubicBezTo>
                  <a:pt x="1107017" y="414867"/>
                  <a:pt x="696383" y="376767"/>
                  <a:pt x="457200" y="317500"/>
                </a:cubicBezTo>
                <a:cubicBezTo>
                  <a:pt x="218017" y="258233"/>
                  <a:pt x="109008" y="154516"/>
                  <a:pt x="0" y="50800"/>
                </a:cubicBezTo>
              </a:path>
            </a:pathLst>
          </a:cu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1143000" y="4806951"/>
            <a:ext cx="3048000" cy="203200"/>
          </a:xfrm>
          <a:custGeom>
            <a:avLst/>
            <a:gdLst>
              <a:gd name="connsiteX0" fmla="*/ 2705100 w 2705100"/>
              <a:gd name="connsiteY0" fmla="*/ 0 h 407574"/>
              <a:gd name="connsiteX1" fmla="*/ 2425700 w 2705100"/>
              <a:gd name="connsiteY1" fmla="*/ 266700 h 407574"/>
              <a:gd name="connsiteX2" fmla="*/ 1435100 w 2705100"/>
              <a:gd name="connsiteY2" fmla="*/ 406400 h 407574"/>
              <a:gd name="connsiteX3" fmla="*/ 457200 w 2705100"/>
              <a:gd name="connsiteY3" fmla="*/ 317500 h 407574"/>
              <a:gd name="connsiteX4" fmla="*/ 0 w 2705100"/>
              <a:gd name="connsiteY4" fmla="*/ 50800 h 407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07574">
                <a:moveTo>
                  <a:pt x="2705100" y="0"/>
                </a:moveTo>
                <a:cubicBezTo>
                  <a:pt x="2671233" y="99483"/>
                  <a:pt x="2637367" y="198967"/>
                  <a:pt x="2425700" y="266700"/>
                </a:cubicBezTo>
                <a:cubicBezTo>
                  <a:pt x="2214033" y="334433"/>
                  <a:pt x="1763183" y="397933"/>
                  <a:pt x="1435100" y="406400"/>
                </a:cubicBezTo>
                <a:cubicBezTo>
                  <a:pt x="1107017" y="414867"/>
                  <a:pt x="696383" y="376767"/>
                  <a:pt x="457200" y="317500"/>
                </a:cubicBezTo>
                <a:cubicBezTo>
                  <a:pt x="218017" y="258233"/>
                  <a:pt x="109008" y="154516"/>
                  <a:pt x="0" y="50800"/>
                </a:cubicBezTo>
              </a:path>
            </a:pathLst>
          </a:cu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flipH="1" flipV="1">
            <a:off x="609600" y="3943350"/>
            <a:ext cx="457200" cy="3048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52402" y="3562350"/>
            <a:ext cx="949619" cy="369332"/>
          </a:xfrm>
          <a:prstGeom prst="rect">
            <a:avLst/>
          </a:prstGeom>
          <a:noFill/>
        </p:spPr>
        <p:txBody>
          <a:bodyPr wrap="none" rtlCol="0">
            <a:spAutoFit/>
          </a:bodyPr>
          <a:lstStyle/>
          <a:p>
            <a:r>
              <a:rPr lang="en-US" dirty="0" smtClean="0"/>
              <a:t>0xffffffff</a:t>
            </a:r>
            <a:endParaRPr lang="en-US" dirty="0"/>
          </a:p>
        </p:txBody>
      </p:sp>
      <p:sp>
        <p:nvSpPr>
          <p:cNvPr id="35" name="Rectangle 34"/>
          <p:cNvSpPr/>
          <p:nvPr/>
        </p:nvSpPr>
        <p:spPr>
          <a:xfrm>
            <a:off x="2895600" y="4324350"/>
            <a:ext cx="685800" cy="457200"/>
          </a:xfrm>
          <a:prstGeom prst="rect">
            <a:avLst/>
          </a:prstGeom>
          <a:solidFill>
            <a:srgbClr val="C0504D"/>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buf</a:t>
            </a:r>
            <a:endParaRPr lang="en-US" dirty="0"/>
          </a:p>
        </p:txBody>
      </p:sp>
      <p:grpSp>
        <p:nvGrpSpPr>
          <p:cNvPr id="4" name="Group 39"/>
          <p:cNvGrpSpPr/>
          <p:nvPr/>
        </p:nvGrpSpPr>
        <p:grpSpPr>
          <a:xfrm>
            <a:off x="6108700" y="3727450"/>
            <a:ext cx="1828800" cy="533400"/>
            <a:chOff x="6096000" y="3486150"/>
            <a:chExt cx="1828800" cy="533400"/>
          </a:xfrm>
        </p:grpSpPr>
        <p:sp>
          <p:nvSpPr>
            <p:cNvPr id="38" name="Left Brace 37"/>
            <p:cNvSpPr/>
            <p:nvPr/>
          </p:nvSpPr>
          <p:spPr>
            <a:xfrm rot="5400000" flipV="1">
              <a:off x="6934200" y="3028950"/>
              <a:ext cx="152400" cy="1828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TextBox 38"/>
            <p:cNvSpPr txBox="1"/>
            <p:nvPr/>
          </p:nvSpPr>
          <p:spPr>
            <a:xfrm>
              <a:off x="6536019" y="3486150"/>
              <a:ext cx="1156150" cy="369332"/>
            </a:xfrm>
            <a:prstGeom prst="rect">
              <a:avLst/>
            </a:prstGeom>
            <a:noFill/>
          </p:spPr>
          <p:txBody>
            <a:bodyPr wrap="none" rtlCol="0">
              <a:spAutoFit/>
            </a:bodyPr>
            <a:lstStyle/>
            <a:p>
              <a:r>
                <a:rPr lang="en-US" dirty="0" smtClean="0"/>
                <a:t>SEH frame</a:t>
              </a:r>
              <a:endParaRPr lang="en-US" dirty="0"/>
            </a:p>
          </p:txBody>
        </p:sp>
      </p:grpSp>
      <p:grpSp>
        <p:nvGrpSpPr>
          <p:cNvPr id="14" name="Group 40"/>
          <p:cNvGrpSpPr/>
          <p:nvPr/>
        </p:nvGrpSpPr>
        <p:grpSpPr>
          <a:xfrm>
            <a:off x="3733800" y="3740150"/>
            <a:ext cx="1828800" cy="533400"/>
            <a:chOff x="6096000" y="3486150"/>
            <a:chExt cx="1828800" cy="533400"/>
          </a:xfrm>
        </p:grpSpPr>
        <p:sp>
          <p:nvSpPr>
            <p:cNvPr id="42" name="Left Brace 41"/>
            <p:cNvSpPr/>
            <p:nvPr/>
          </p:nvSpPr>
          <p:spPr>
            <a:xfrm rot="5400000" flipV="1">
              <a:off x="6934200" y="3028950"/>
              <a:ext cx="152400" cy="1828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a:off x="6536019" y="3486150"/>
              <a:ext cx="1156150" cy="369332"/>
            </a:xfrm>
            <a:prstGeom prst="rect">
              <a:avLst/>
            </a:prstGeom>
            <a:noFill/>
          </p:spPr>
          <p:txBody>
            <a:bodyPr wrap="none" rtlCol="0">
              <a:spAutoFit/>
            </a:bodyPr>
            <a:lstStyle/>
            <a:p>
              <a:r>
                <a:rPr lang="en-US" dirty="0" smtClean="0"/>
                <a:t>SEH frame</a:t>
              </a:r>
              <a:endParaRPr lang="en-US" dirty="0"/>
            </a:p>
          </p:txBody>
        </p:sp>
      </p:grpSp>
      <p:grpSp>
        <p:nvGrpSpPr>
          <p:cNvPr id="15" name="Group 46"/>
          <p:cNvGrpSpPr/>
          <p:nvPr/>
        </p:nvGrpSpPr>
        <p:grpSpPr>
          <a:xfrm>
            <a:off x="914400" y="1733550"/>
            <a:ext cx="6432980" cy="3048000"/>
            <a:chOff x="914398" y="1733550"/>
            <a:chExt cx="6432980" cy="3048000"/>
          </a:xfrm>
        </p:grpSpPr>
        <p:sp>
          <p:nvSpPr>
            <p:cNvPr id="36" name="TextBox 35"/>
            <p:cNvSpPr txBox="1"/>
            <p:nvPr/>
          </p:nvSpPr>
          <p:spPr>
            <a:xfrm>
              <a:off x="914398" y="1733550"/>
              <a:ext cx="6432980" cy="907941"/>
            </a:xfrm>
            <a:prstGeom prst="rect">
              <a:avLst/>
            </a:prstGeom>
            <a:noFill/>
          </p:spPr>
          <p:txBody>
            <a:bodyPr wrap="none" rtlCol="0">
              <a:spAutoFit/>
            </a:bodyPr>
            <a:lstStyle/>
            <a:p>
              <a:r>
                <a:rPr lang="en-US" sz="2400" dirty="0" smtClean="0"/>
                <a:t>After overflow:    handler points to attacker’s code</a:t>
              </a:r>
            </a:p>
            <a:p>
              <a:pPr>
                <a:spcBef>
                  <a:spcPts val="600"/>
                </a:spcBef>
              </a:pPr>
              <a:r>
                <a:rPr lang="en-US" sz="2400" dirty="0" smtClean="0"/>
                <a:t>exception triggered  ⇒   control hijack</a:t>
              </a:r>
              <a:endParaRPr lang="en-US" sz="2400" dirty="0"/>
            </a:p>
          </p:txBody>
        </p:sp>
        <p:sp>
          <p:nvSpPr>
            <p:cNvPr id="45" name="Rectangle 44"/>
            <p:cNvSpPr/>
            <p:nvPr/>
          </p:nvSpPr>
          <p:spPr>
            <a:xfrm>
              <a:off x="2895600" y="4324350"/>
              <a:ext cx="2971800" cy="457200"/>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419600" y="4324350"/>
              <a:ext cx="1295400" cy="45720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tr</a:t>
              </a:r>
              <a:r>
                <a:rPr lang="en-US" dirty="0" smtClean="0"/>
                <a:t> to attack code</a:t>
              </a:r>
              <a:endParaRPr lang="en-US" dirty="0"/>
            </a:p>
          </p:txBody>
        </p:sp>
      </p:grpSp>
      <p:sp>
        <p:nvSpPr>
          <p:cNvPr id="48" name="TextBox 47"/>
          <p:cNvSpPr txBox="1"/>
          <p:nvPr/>
        </p:nvSpPr>
        <p:spPr>
          <a:xfrm>
            <a:off x="1066800" y="2724150"/>
            <a:ext cx="7106304" cy="430887"/>
          </a:xfrm>
          <a:prstGeom prst="rect">
            <a:avLst/>
          </a:prstGeom>
          <a:noFill/>
        </p:spPr>
        <p:txBody>
          <a:bodyPr wrap="none" rtlCol="0">
            <a:spAutoFit/>
          </a:bodyPr>
          <a:lstStyle/>
          <a:p>
            <a:r>
              <a:rPr lang="en-US" sz="2200" dirty="0" smtClean="0"/>
              <a:t>Main point:    exception is triggered before canary is checked</a:t>
            </a:r>
            <a:endParaRPr lang="en-US" sz="2200" dirty="0"/>
          </a:p>
        </p:txBody>
      </p:sp>
      <p:sp>
        <p:nvSpPr>
          <p:cNvPr id="49" name="Rectangle 48"/>
          <p:cNvSpPr/>
          <p:nvPr/>
        </p:nvSpPr>
        <p:spPr>
          <a:xfrm>
            <a:off x="3810000" y="4324350"/>
            <a:ext cx="685800" cy="45720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a:t>
            </a:r>
            <a:endParaRPr lang="en-US" dirty="0"/>
          </a:p>
        </p:txBody>
      </p:sp>
    </p:spTree>
    <p:extLst>
      <p:ext uri="{BB962C8B-B14F-4D97-AF65-F5344CB8AC3E}">
        <p14:creationId xmlns:p14="http://schemas.microsoft.com/office/powerpoint/2010/main" xmlns="" val="155034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4108</TotalTime>
  <Words>927</Words>
  <Application>Microsoft Office PowerPoint</Application>
  <PresentationFormat>On-screen Show (16:9)</PresentationFormat>
  <Paragraphs>176</Paragraphs>
  <Slides>14</Slides>
  <Notes>8</Notes>
  <HiddenSlides>1</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Module 1.5</vt:lpstr>
      <vt:lpstr>Run-time Defenses</vt:lpstr>
      <vt:lpstr>Run time checking: StackGuard</vt:lpstr>
      <vt:lpstr>Canary Types</vt:lpstr>
      <vt:lpstr>StackGuard (Cont.)</vt:lpstr>
      <vt:lpstr>StackGuard enhancements:  ProPolice</vt:lpstr>
      <vt:lpstr>MS Visual Studio  /GS     [since 2003]</vt:lpstr>
      <vt:lpstr>/GS stack frame</vt:lpstr>
      <vt:lpstr>Evading /GS with exception handlers</vt:lpstr>
      <vt:lpstr>Defenses:   SAFESEH and SEHOP  </vt:lpstr>
      <vt:lpstr>Summary: Canaries are not full proof</vt:lpstr>
      <vt:lpstr>What if can’t recompile:  Libsafe</vt:lpstr>
      <vt:lpstr>How robust is Libsafe?</vt:lpstr>
      <vt:lpstr>More methods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Control Hijacking</dc:title>
  <dc:creator>cse</dc:creator>
  <cp:lastModifiedBy>Deepak Kumar</cp:lastModifiedBy>
  <cp:revision>75</cp:revision>
  <dcterms:created xsi:type="dcterms:W3CDTF">2016-01-05T05:10:16Z</dcterms:created>
  <dcterms:modified xsi:type="dcterms:W3CDTF">2017-01-12T09:44:09Z</dcterms:modified>
</cp:coreProperties>
</file>