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7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3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76" autoAdjust="0"/>
  </p:normalViewPr>
  <p:slideViewPr>
    <p:cSldViewPr>
      <p:cViewPr varScale="1">
        <p:scale>
          <a:sx n="104" d="100"/>
          <a:sy n="104" d="100"/>
        </p:scale>
        <p:origin x="-18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850C-A33D-4048-83FD-DD2EAD2F55CB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F880-9B25-4C43-B311-E3259D01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1.6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Control Hijacking Attacks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heap spray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29050"/>
            <a:ext cx="8610600" cy="1314450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Improvements:     Heap </a:t>
            </a:r>
            <a:r>
              <a:rPr lang="en-US" sz="2400" dirty="0" err="1" smtClean="0"/>
              <a:t>Feng</a:t>
            </a:r>
            <a:r>
              <a:rPr lang="en-US" sz="2400" dirty="0" smtClean="0"/>
              <a:t> </a:t>
            </a:r>
            <a:r>
              <a:rPr lang="en-US" sz="2400" dirty="0" err="1" smtClean="0"/>
              <a:t>Shui</a:t>
            </a:r>
            <a:r>
              <a:rPr lang="en-US" sz="2400" dirty="0" smtClean="0"/>
              <a:t>  </a:t>
            </a:r>
            <a:r>
              <a:rPr lang="en-US" sz="1800" dirty="0" smtClean="0"/>
              <a:t>[S’07]</a:t>
            </a:r>
          </a:p>
          <a:p>
            <a:pPr lvl="1"/>
            <a:r>
              <a:rPr lang="en-US" sz="2400" dirty="0" smtClean="0"/>
              <a:t>Reliable heap exploits </a:t>
            </a:r>
            <a:r>
              <a:rPr lang="en-US" sz="2400" b="1" dirty="0" smtClean="0"/>
              <a:t>on IE </a:t>
            </a:r>
            <a:r>
              <a:rPr lang="en-US" sz="2400" dirty="0" smtClean="0"/>
              <a:t>without spraying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Gives attacker full control of  IE heap  from </a:t>
            </a:r>
            <a:r>
              <a:rPr lang="en-US" sz="2400" dirty="0" err="1" smtClean="0"/>
              <a:t>Javascript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24531" t="23946" r="29688" b="25986"/>
          <a:stretch>
            <a:fillRect/>
          </a:stretch>
        </p:blipFill>
        <p:spPr bwMode="auto">
          <a:xfrm>
            <a:off x="1783080" y="971550"/>
            <a:ext cx="446532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81801" y="1085850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[RLZ’08]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10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2800" dirty="0" smtClean="0"/>
              <a:t>(partial)  </a:t>
            </a:r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Protect heap function pointers       (e.g.    </a:t>
            </a:r>
            <a:r>
              <a:rPr lang="en-US" sz="2400" dirty="0" err="1" smtClean="0"/>
              <a:t>PointGuard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Better browser architecture:</a:t>
            </a:r>
          </a:p>
          <a:p>
            <a:pPr lvl="1"/>
            <a:r>
              <a:rPr lang="en-US" sz="2100" dirty="0" smtClean="0"/>
              <a:t>Store JavaScript strings in a separate heap from browser heap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OpenBSD</a:t>
            </a:r>
            <a:r>
              <a:rPr lang="en-US" sz="2400" dirty="0" smtClean="0"/>
              <a:t> heap overflow protection:</a:t>
            </a:r>
            <a:endParaRPr lang="en-US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Nozzle </a:t>
            </a:r>
            <a:r>
              <a:rPr lang="en-US" sz="1800" dirty="0" smtClean="0"/>
              <a:t>[RLZ’08] </a:t>
            </a:r>
            <a:r>
              <a:rPr lang="en-US" sz="2400" dirty="0" smtClean="0"/>
              <a:t>:  detect sprays by prevalence of code on heap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47336" y="2914651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23536" y="3370660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045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4136" y="2914650"/>
            <a:ext cx="6096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37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33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29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525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21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717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33336" y="2914650"/>
            <a:ext cx="6096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52536" y="2914650"/>
            <a:ext cx="6096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736" y="2914650"/>
            <a:ext cx="6096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6138" y="3714750"/>
            <a:ext cx="21911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non-writable pages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endCxn id="8" idx="2"/>
          </p:cNvCxnSpPr>
          <p:nvPr/>
        </p:nvCxnSpPr>
        <p:spPr>
          <a:xfrm rot="10800000">
            <a:off x="2618936" y="3371850"/>
            <a:ext cx="8382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 rot="5400000" flipH="1" flipV="1">
            <a:off x="3666686" y="3543102"/>
            <a:ext cx="342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 rot="5400000" flipH="1" flipV="1">
            <a:off x="4695386" y="3352800"/>
            <a:ext cx="3429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2"/>
          </p:cNvCxnSpPr>
          <p:nvPr/>
        </p:nvCxnSpPr>
        <p:spPr>
          <a:xfrm flipV="1">
            <a:off x="5133536" y="3371850"/>
            <a:ext cx="11430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95736" y="2800350"/>
            <a:ext cx="1185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revents </a:t>
            </a:r>
            <a:br>
              <a:rPr lang="en-US" dirty="0" smtClean="0"/>
            </a:br>
            <a:r>
              <a:rPr lang="en-US" dirty="0" smtClean="0"/>
              <a:t>cross-page</a:t>
            </a:r>
            <a:br>
              <a:rPr lang="en-US" dirty="0" smtClean="0"/>
            </a:br>
            <a:r>
              <a:rPr lang="en-US" dirty="0" smtClean="0"/>
              <a:t>overflows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77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References on heap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458200" cy="417195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[1]		</a:t>
            </a:r>
            <a:r>
              <a:rPr lang="en-US" sz="2400" b="1" dirty="0" smtClean="0"/>
              <a:t>Heap </a:t>
            </a:r>
            <a:r>
              <a:rPr lang="en-US" sz="2400" b="1" dirty="0" err="1" smtClean="0"/>
              <a:t>Feng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Shui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Javascript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	by A. </a:t>
            </a:r>
            <a:r>
              <a:rPr lang="en-US" sz="2400" dirty="0" err="1" smtClean="0"/>
              <a:t>Sotirov</a:t>
            </a:r>
            <a:r>
              <a:rPr lang="en-US" sz="2400" dirty="0" smtClean="0"/>
              <a:t>,     </a:t>
            </a:r>
            <a:r>
              <a:rPr lang="en-US" sz="2400" i="1" dirty="0" err="1" smtClean="0"/>
              <a:t>Blackhat</a:t>
            </a:r>
            <a:r>
              <a:rPr lang="en-US" sz="2400" i="1" dirty="0" smtClean="0"/>
              <a:t> Europe </a:t>
            </a:r>
            <a:r>
              <a:rPr lang="en-US" sz="2400" dirty="0" smtClean="0"/>
              <a:t>2007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[2]		</a:t>
            </a:r>
            <a:r>
              <a:rPr lang="en-US" sz="2400" b="1" dirty="0" smtClean="0"/>
              <a:t>Engineering Heap Overflow Exploits with JavaScript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M. Daniel, J. </a:t>
            </a:r>
            <a:r>
              <a:rPr lang="en-US" sz="2400" dirty="0" err="1" smtClean="0"/>
              <a:t>Honoroff</a:t>
            </a:r>
            <a:r>
              <a:rPr lang="en-US" sz="2400" dirty="0" smtClean="0"/>
              <a:t>, and C. Miller,    </a:t>
            </a:r>
            <a:r>
              <a:rPr lang="en-US" sz="2400" i="1" dirty="0" err="1" smtClean="0"/>
              <a:t>WooT</a:t>
            </a:r>
            <a:r>
              <a:rPr lang="en-US" sz="2400" dirty="0" smtClean="0"/>
              <a:t> 2008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[3]		</a:t>
            </a:r>
            <a:r>
              <a:rPr lang="en-US" sz="2400" b="1" dirty="0" smtClean="0"/>
              <a:t>Nozzle: A Defense Against Heap-spraying Code</a:t>
            </a:r>
            <a:r>
              <a:rPr lang="en-US" sz="2400" b="1" dirty="0"/>
              <a:t> </a:t>
            </a:r>
            <a:r>
              <a:rPr lang="en-US" sz="2400" b="1" dirty="0" smtClean="0"/>
              <a:t>Injection Attacks,</a:t>
            </a:r>
          </a:p>
          <a:p>
            <a:pPr>
              <a:buNone/>
              <a:tabLst>
                <a:tab pos="574675" algn="l"/>
              </a:tabLst>
            </a:pPr>
            <a:r>
              <a:rPr lang="en-US" sz="2400" b="1" dirty="0" smtClean="0"/>
              <a:t>			</a:t>
            </a:r>
            <a:r>
              <a:rPr lang="en-US" sz="2400" dirty="0" smtClean="0"/>
              <a:t>by P. </a:t>
            </a:r>
            <a:r>
              <a:rPr lang="en-US" sz="2400" dirty="0" err="1" smtClean="0"/>
              <a:t>Ratanaworabhan</a:t>
            </a:r>
            <a:r>
              <a:rPr lang="en-US" sz="2400" dirty="0" smtClean="0"/>
              <a:t>, B. </a:t>
            </a:r>
            <a:r>
              <a:rPr lang="en-US" sz="2400" dirty="0" err="1" smtClean="0"/>
              <a:t>Livshits</a:t>
            </a:r>
            <a:r>
              <a:rPr lang="en-US" sz="2400" dirty="0" smtClean="0"/>
              <a:t>, and B. Zorn</a:t>
            </a:r>
          </a:p>
          <a:p>
            <a:pPr>
              <a:buNone/>
              <a:tabLst>
                <a:tab pos="574675" algn="l"/>
              </a:tabLst>
            </a:pPr>
            <a:endParaRPr lang="en-US" sz="2400" b="1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[4]		</a:t>
            </a:r>
            <a:r>
              <a:rPr lang="en-US" sz="2400" b="1" dirty="0" smtClean="0"/>
              <a:t>Interpreter Exploitation: Pointer inference and </a:t>
            </a:r>
            <a:r>
              <a:rPr lang="en-US" sz="2400" b="1" dirty="0" err="1" smtClean="0"/>
              <a:t>JiT</a:t>
            </a:r>
            <a:r>
              <a:rPr lang="en-US" sz="2400" b="1" dirty="0" smtClean="0"/>
              <a:t> spraying</a:t>
            </a:r>
            <a:r>
              <a:rPr lang="en-US" sz="2400" dirty="0" smtClean="0"/>
              <a:t>,  </a:t>
            </a:r>
            <a:br>
              <a:rPr lang="en-US" sz="2400" dirty="0" smtClean="0"/>
            </a:br>
            <a:r>
              <a:rPr lang="en-US" sz="2400" dirty="0" smtClean="0"/>
              <a:t>		by Dion </a:t>
            </a:r>
            <a:r>
              <a:rPr lang="en-US" sz="2400" dirty="0" err="1" smtClean="0"/>
              <a:t>Blazakis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75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Total 6 Modules on Control Hijacking</a:t>
            </a:r>
          </a:p>
          <a:p>
            <a:pPr lvl="1"/>
            <a:r>
              <a:rPr lang="en-US" dirty="0" smtClean="0"/>
              <a:t>Module 1.1: Basic Control Hijacking Attacks : Buffer Overflow</a:t>
            </a:r>
          </a:p>
          <a:p>
            <a:pPr lvl="1"/>
            <a:r>
              <a:rPr lang="en-US" dirty="0" smtClean="0"/>
              <a:t>Module 1.2: Integer Overflow</a:t>
            </a:r>
          </a:p>
          <a:p>
            <a:pPr lvl="1"/>
            <a:r>
              <a:rPr lang="en-US" dirty="0" smtClean="0"/>
              <a:t>Module 1.3: Formal String Vulnerability</a:t>
            </a:r>
          </a:p>
          <a:p>
            <a:pPr lvl="1"/>
            <a:r>
              <a:rPr lang="en-US" dirty="0" smtClean="0"/>
              <a:t>Module 1.4: Defenses Against Control Hijacking – Platform Based Defenses</a:t>
            </a:r>
          </a:p>
          <a:p>
            <a:pPr lvl="1"/>
            <a:r>
              <a:rPr lang="en-US" dirty="0" smtClean="0"/>
              <a:t>Module 1.5: Run-Time Defenses</a:t>
            </a:r>
          </a:p>
          <a:p>
            <a:pPr lvl="1"/>
            <a:r>
              <a:rPr lang="en-US" dirty="0" smtClean="0"/>
              <a:t>Module 1.6: Some Advanced Control Hijacking Attacks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657350"/>
            <a:ext cx="76200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028950"/>
            <a:ext cx="76200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Hijacking Attacks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2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89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Spray Attacks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724150"/>
            <a:ext cx="8153400" cy="1314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</a:rPr>
              <a:t>A reliable method for exploiting heap overflows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70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Heap-based control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850"/>
            <a:ext cx="82296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Suppose  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  is on the heap next to a string object: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0695" y="2375868"/>
            <a:ext cx="83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1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3" y="1600200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1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3" y="1908072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>
            <a:off x="4745093" y="2272630"/>
            <a:ext cx="990600" cy="140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3" y="2228850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371851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5"/>
            <a:ext cx="1676400" cy="426482"/>
            <a:chOff x="2971800" y="6324600"/>
            <a:chExt cx="1676400" cy="568643"/>
          </a:xfrm>
        </p:grpSpPr>
        <p:sp>
          <p:nvSpPr>
            <p:cNvPr id="72" name="Left Brace 7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76600" y="6400800"/>
              <a:ext cx="94929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381000" y="4057651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7200" y="468511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82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84" name="Straight Arrow Connector 83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786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Heap-based control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850"/>
            <a:ext cx="84582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After overflow of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/>
              <a:t>  we have: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3095" y="2375868"/>
            <a:ext cx="83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1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3" y="1600200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1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3" y="1908072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45092" y="2272630"/>
            <a:ext cx="990600" cy="94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3" y="2228850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371851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5"/>
            <a:ext cx="1676400" cy="426482"/>
            <a:chOff x="2971800" y="6324600"/>
            <a:chExt cx="1676400" cy="56864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600" y="6400800"/>
              <a:ext cx="94929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81000" y="4057651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468511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8200" y="4057650"/>
            <a:ext cx="2590800" cy="628650"/>
          </a:xfrm>
          <a:prstGeom prst="rect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4" idx="1"/>
          </p:cNvCxnSpPr>
          <p:nvPr/>
        </p:nvCxnSpPr>
        <p:spPr>
          <a:xfrm flipV="1">
            <a:off x="3200400" y="3343276"/>
            <a:ext cx="3657600" cy="714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858000" y="2971800"/>
            <a:ext cx="1143000" cy="74295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shell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9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401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19200" y="819150"/>
            <a:ext cx="6705600" cy="203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	A reliable exploit?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057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&lt;SCRIPT language="text/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		 </a:t>
            </a:r>
            <a:r>
              <a:rPr lang="en-US" sz="2000" b="1" dirty="0" err="1" smtClean="0">
                <a:solidFill>
                  <a:srgbClr val="C00000"/>
                </a:solidFill>
              </a:rPr>
              <a:t>shellcode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overflow-string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(“%u2332%u4276%...”);</a:t>
            </a:r>
            <a:endParaRPr lang="en-US" sz="2000" dirty="0" smtClean="0"/>
          </a:p>
          <a:p>
            <a:pPr>
              <a:spcBef>
                <a:spcPts val="1224"/>
              </a:spcBef>
              <a:buNone/>
            </a:pPr>
            <a:r>
              <a:rPr lang="en-US" sz="2000" dirty="0" smtClean="0"/>
              <a:t>		cause-overflow( overflow-string );        // overflow  </a:t>
            </a:r>
            <a:r>
              <a:rPr lang="en-US" sz="2000" dirty="0" err="1" smtClean="0"/>
              <a:t>buf</a:t>
            </a:r>
            <a:r>
              <a:rPr lang="en-US" sz="2000" dirty="0" smtClean="0"/>
              <a:t>[ ]</a:t>
            </a:r>
          </a:p>
          <a:p>
            <a:pPr>
              <a:buNone/>
            </a:pPr>
            <a:r>
              <a:rPr lang="en-US" sz="2000" dirty="0" smtClean="0"/>
              <a:t>		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sz="2400" dirty="0" smtClean="0"/>
              <a:t>Problem:	attacker does not know where browser </a:t>
            </a:r>
            <a:br>
              <a:rPr lang="en-US" sz="2400" dirty="0" smtClean="0"/>
            </a:br>
            <a:r>
              <a:rPr lang="en-US" sz="2400" dirty="0" smtClean="0"/>
              <a:t>	places </a:t>
            </a:r>
            <a:r>
              <a:rPr lang="en-US" sz="2400" b="1" dirty="0" err="1" smtClean="0"/>
              <a:t>shellcode</a:t>
            </a:r>
            <a:r>
              <a:rPr lang="en-US" sz="2400" dirty="0" smtClean="0"/>
              <a:t> on the heap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26720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shellcode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4267201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2275" y="458132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266280" y="458073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4267200"/>
            <a:ext cx="2590800" cy="628650"/>
          </a:xfrm>
          <a:prstGeom prst="rect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4895851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421005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32760" y="3939540"/>
            <a:ext cx="2758440" cy="316230"/>
          </a:xfrm>
          <a:custGeom>
            <a:avLst/>
            <a:gdLst>
              <a:gd name="connsiteX0" fmla="*/ 15240 w 2758440"/>
              <a:gd name="connsiteY0" fmla="*/ 421640 h 421640"/>
              <a:gd name="connsiteX1" fmla="*/ 121920 w 2758440"/>
              <a:gd name="connsiteY1" fmla="*/ 314960 h 421640"/>
              <a:gd name="connsiteX2" fmla="*/ 746760 w 2758440"/>
              <a:gd name="connsiteY2" fmla="*/ 40640 h 421640"/>
              <a:gd name="connsiteX3" fmla="*/ 2270760 w 2758440"/>
              <a:gd name="connsiteY3" fmla="*/ 71120 h 421640"/>
              <a:gd name="connsiteX4" fmla="*/ 2758440 w 2758440"/>
              <a:gd name="connsiteY4" fmla="*/ 86360 h 42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440" h="421640">
                <a:moveTo>
                  <a:pt x="15240" y="421640"/>
                </a:moveTo>
                <a:cubicBezTo>
                  <a:pt x="7620" y="400050"/>
                  <a:pt x="0" y="378460"/>
                  <a:pt x="121920" y="314960"/>
                </a:cubicBezTo>
                <a:cubicBezTo>
                  <a:pt x="243840" y="251460"/>
                  <a:pt x="388620" y="81280"/>
                  <a:pt x="746760" y="40640"/>
                </a:cubicBezTo>
                <a:cubicBezTo>
                  <a:pt x="1104900" y="0"/>
                  <a:pt x="2270760" y="71120"/>
                  <a:pt x="2270760" y="71120"/>
                </a:cubicBezTo>
                <a:lnTo>
                  <a:pt x="2758440" y="8636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91202" y="38671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0871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34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5250"/>
            <a:ext cx="8229600" cy="857250"/>
          </a:xfrm>
        </p:spPr>
        <p:txBody>
          <a:bodyPr/>
          <a:lstStyle/>
          <a:p>
            <a:r>
              <a:rPr lang="en-US" dirty="0" smtClean="0"/>
              <a:t>Heap Spraying     </a:t>
            </a:r>
            <a:r>
              <a:rPr lang="en-US" sz="2400" dirty="0" smtClean="0"/>
              <a:t>[</a:t>
            </a:r>
            <a:r>
              <a:rPr lang="en-US" sz="2400" dirty="0" err="1" smtClean="0"/>
              <a:t>SkyLined</a:t>
            </a:r>
            <a:r>
              <a:rPr lang="en-US" sz="2400" dirty="0" smtClean="0"/>
              <a:t> 2004]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0100"/>
            <a:ext cx="8229600" cy="4057650"/>
          </a:xfrm>
        </p:spPr>
        <p:txBody>
          <a:bodyPr/>
          <a:lstStyle/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Idea:	1. use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spray heap </a:t>
            </a:r>
            <a:br>
              <a:rPr lang="en-US" sz="2400" dirty="0" smtClean="0"/>
            </a:br>
            <a:r>
              <a:rPr lang="en-US" sz="2400" dirty="0" smtClean="0"/>
              <a:t>				with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 (and </a:t>
            </a:r>
            <a:r>
              <a:rPr lang="en-US" sz="2000" dirty="0" smtClean="0"/>
              <a:t>NOP </a:t>
            </a:r>
            <a:r>
              <a:rPr lang="en-US" sz="2400" dirty="0" smtClean="0"/>
              <a:t>slides)</a:t>
            </a:r>
          </a:p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		2. then point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r>
              <a:rPr lang="en-US" sz="2400" dirty="0" smtClean="0"/>
              <a:t> anywhere in spray area</a:t>
            </a:r>
          </a:p>
        </p:txBody>
      </p:sp>
      <p:grpSp>
        <p:nvGrpSpPr>
          <p:cNvPr id="4" name="Group 43"/>
          <p:cNvGrpSpPr/>
          <p:nvPr/>
        </p:nvGrpSpPr>
        <p:grpSpPr>
          <a:xfrm>
            <a:off x="533400" y="2228850"/>
            <a:ext cx="8386467" cy="2476500"/>
            <a:chOff x="533400" y="3124200"/>
            <a:chExt cx="8386467" cy="3302000"/>
          </a:xfrm>
        </p:grpSpPr>
        <p:sp>
          <p:nvSpPr>
            <p:cNvPr id="7" name="Rectangle 6"/>
            <p:cNvSpPr/>
            <p:nvPr/>
          </p:nvSpPr>
          <p:spPr>
            <a:xfrm>
              <a:off x="533400" y="3124200"/>
              <a:ext cx="7772400" cy="330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3352800"/>
              <a:ext cx="5105400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8149143" y="4497391"/>
              <a:ext cx="1079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heap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4356866"/>
              <a:ext cx="838200" cy="30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46616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49664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5238691"/>
              <a:ext cx="830420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3"/>
                    </a:solidFill>
                  </a:rPr>
                  <a:t>NOP 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slide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accent3"/>
                    </a:solidFill>
                  </a:rPr>
                  <a:t>shellcode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6" name="Group 23"/>
            <p:cNvGrpSpPr/>
            <p:nvPr/>
          </p:nvGrpSpPr>
          <p:grpSpPr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27"/>
            <p:cNvGrpSpPr/>
            <p:nvPr/>
          </p:nvGrpSpPr>
          <p:grpSpPr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33"/>
            <p:cNvGrpSpPr/>
            <p:nvPr/>
          </p:nvGrpSpPr>
          <p:grpSpPr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472813" y="4629150"/>
            <a:ext cx="16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spray area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9" idx="3"/>
          </p:cNvCxnSpPr>
          <p:nvPr/>
        </p:nvCxnSpPr>
        <p:spPr>
          <a:xfrm>
            <a:off x="1676400" y="3267650"/>
            <a:ext cx="2438400" cy="56140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447800" y="876300"/>
            <a:ext cx="7239000" cy="12382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6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2228850"/>
            <a:ext cx="54864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458200" cy="857250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heap spraying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3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unescape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(“%u9090%u9090”)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nop.length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 0x100000)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 new Array ()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&lt;1000;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x[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Pointing  </a:t>
            </a:r>
            <a:r>
              <a:rPr lang="en-US" sz="2800" dirty="0" err="1" smtClean="0">
                <a:cs typeface="Courier New" pitchFamily="49" charset="0"/>
              </a:rPr>
              <a:t>func-ptr</a:t>
            </a:r>
            <a:r>
              <a:rPr lang="en-US" sz="2800" dirty="0" smtClean="0">
                <a:cs typeface="Courier New" pitchFamily="49" charset="0"/>
              </a:rPr>
              <a:t>  almost anywhere in heap will </a:t>
            </a:r>
            <a:br>
              <a:rPr lang="en-US" sz="2800" dirty="0" smtClean="0">
                <a:cs typeface="Courier New" pitchFamily="49" charset="0"/>
              </a:rPr>
            </a:br>
            <a:r>
              <a:rPr lang="en-US" sz="2800" dirty="0" smtClean="0">
                <a:cs typeface="Courier New" pitchFamily="49" charset="0"/>
              </a:rPr>
              <a:t>cause </a:t>
            </a:r>
            <a:r>
              <a:rPr lang="en-US" sz="2800" dirty="0" err="1" smtClean="0">
                <a:cs typeface="Courier New" pitchFamily="49" charset="0"/>
              </a:rPr>
              <a:t>shellcode</a:t>
            </a:r>
            <a:r>
              <a:rPr lang="en-US" sz="2800" dirty="0" smtClean="0">
                <a:cs typeface="Courier New" pitchFamily="49" charset="0"/>
              </a:rPr>
              <a:t> to execute.</a:t>
            </a:r>
            <a:endParaRPr lang="en-US" sz="33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Vulnerable buffer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42291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Placing vulnerable  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[256]</a:t>
            </a:r>
            <a:r>
              <a:rPr lang="en-US" sz="3100" dirty="0" smtClean="0"/>
              <a:t>   next to object O:</a:t>
            </a:r>
          </a:p>
          <a:p>
            <a:pPr marL="685800" lvl="1" indent="-334963">
              <a:spcBef>
                <a:spcPts val="1200"/>
              </a:spcBef>
            </a:pPr>
            <a:r>
              <a:rPr lang="en-US" dirty="0" smtClean="0"/>
              <a:t>By sequence of </a:t>
            </a:r>
            <a:r>
              <a:rPr lang="en-US" dirty="0" err="1" smtClean="0"/>
              <a:t>Javascript</a:t>
            </a:r>
            <a:r>
              <a:rPr lang="en-US" dirty="0" smtClean="0"/>
              <a:t> allocations and frees</a:t>
            </a:r>
            <a:br>
              <a:rPr lang="en-US" dirty="0" smtClean="0"/>
            </a:br>
            <a:r>
              <a:rPr lang="en-US" dirty="0" smtClean="0"/>
              <a:t>make heap look as follows:</a:t>
            </a:r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4000"/>
              </a:spcBef>
            </a:pPr>
            <a:r>
              <a:rPr lang="en-US" dirty="0" smtClean="0"/>
              <a:t>Allocate </a:t>
            </a:r>
            <a:r>
              <a:rPr lang="en-US" dirty="0" err="1" smtClean="0"/>
              <a:t>vuln</a:t>
            </a:r>
            <a:r>
              <a:rPr lang="en-US" dirty="0" smtClean="0"/>
              <a:t>. buffer in </a:t>
            </a:r>
            <a:r>
              <a:rPr lang="en-US" dirty="0" err="1" smtClean="0"/>
              <a:t>Javascript</a:t>
            </a:r>
            <a:r>
              <a:rPr lang="en-US" dirty="0" smtClean="0"/>
              <a:t> and cause overflow</a:t>
            </a:r>
          </a:p>
          <a:p>
            <a:pPr marL="685800" lvl="1" indent="-334963">
              <a:spcBef>
                <a:spcPts val="2400"/>
              </a:spcBef>
            </a:pPr>
            <a:r>
              <a:rPr lang="en-US" dirty="0" smtClean="0"/>
              <a:t>Successfully used against a Safari PCRE overflow </a:t>
            </a:r>
            <a:r>
              <a:rPr lang="en-US" sz="1800" dirty="0" smtClean="0"/>
              <a:t>[DHM’08]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914400" y="2038350"/>
            <a:ext cx="7848600" cy="1798082"/>
            <a:chOff x="304800" y="2971800"/>
            <a:chExt cx="7848600" cy="239744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762000" y="3645932"/>
              <a:ext cx="7391400" cy="11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38200" y="4331732"/>
              <a:ext cx="7315200" cy="1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219200" y="3657600"/>
              <a:ext cx="762000" cy="685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3657600"/>
              <a:ext cx="762000" cy="685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3657600"/>
              <a:ext cx="762000" cy="685800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05400" y="3657600"/>
              <a:ext cx="762000" cy="685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3657600"/>
              <a:ext cx="762000" cy="685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1400" y="4876800"/>
              <a:ext cx="990977" cy="49244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O</a:t>
              </a:r>
              <a:endParaRPr lang="en-US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0800000">
              <a:off x="2362200" y="4419600"/>
              <a:ext cx="11430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3" idx="2"/>
            </p:cNvCxnSpPr>
            <p:nvPr/>
          </p:nvCxnSpPr>
          <p:spPr>
            <a:xfrm rot="16200000" flipV="1">
              <a:off x="3409950" y="4476750"/>
              <a:ext cx="533400" cy="266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5" idx="2"/>
            </p:cNvCxnSpPr>
            <p:nvPr/>
          </p:nvCxnSpPr>
          <p:spPr>
            <a:xfrm rot="5400000" flipH="1" flipV="1">
              <a:off x="4324350" y="4362450"/>
              <a:ext cx="53340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2"/>
            </p:cNvCxnSpPr>
            <p:nvPr/>
          </p:nvCxnSpPr>
          <p:spPr>
            <a:xfrm flipV="1">
              <a:off x="4648200" y="4343400"/>
              <a:ext cx="14859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00600" y="4419600"/>
              <a:ext cx="25908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7600" y="2971800"/>
              <a:ext cx="1220527" cy="49244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free blocks</a:t>
              </a:r>
              <a:endParaRPr lang="en-US" b="1" dirty="0"/>
            </a:p>
          </p:txBody>
        </p:sp>
        <p:cxnSp>
          <p:nvCxnSpPr>
            <p:cNvPr id="35" name="Straight Arrow Connector 34"/>
            <p:cNvCxnSpPr>
              <a:stCxn id="33" idx="1"/>
              <a:endCxn id="7" idx="0"/>
            </p:cNvCxnSpPr>
            <p:nvPr/>
          </p:nvCxnSpPr>
          <p:spPr>
            <a:xfrm flipH="1">
              <a:off x="1600200" y="3218021"/>
              <a:ext cx="2057400" cy="4395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2" idx="0"/>
            </p:cNvCxnSpPr>
            <p:nvPr/>
          </p:nvCxnSpPr>
          <p:spPr>
            <a:xfrm rot="10800000" flipV="1">
              <a:off x="2895600" y="3264932"/>
              <a:ext cx="914400" cy="3926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2"/>
              <a:endCxn id="14" idx="0"/>
            </p:cNvCxnSpPr>
            <p:nvPr/>
          </p:nvCxnSpPr>
          <p:spPr>
            <a:xfrm flipH="1">
              <a:off x="4191000" y="3464243"/>
              <a:ext cx="76864" cy="1933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6" idx="0"/>
            </p:cNvCxnSpPr>
            <p:nvPr/>
          </p:nvCxnSpPr>
          <p:spPr>
            <a:xfrm>
              <a:off x="4648200" y="3341132"/>
              <a:ext cx="838200" cy="31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105400" y="3188732"/>
              <a:ext cx="16764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4800" y="3810000"/>
              <a:ext cx="65434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</p:grpSp>
      <p:grpSp>
        <p:nvGrpSpPr>
          <p:cNvPr id="9" name="Group 51"/>
          <p:cNvGrpSpPr/>
          <p:nvPr/>
        </p:nvGrpSpPr>
        <p:grpSpPr>
          <a:xfrm>
            <a:off x="4419600" y="2555379"/>
            <a:ext cx="1066800" cy="514350"/>
            <a:chOff x="3810000" y="3657600"/>
            <a:chExt cx="1066800" cy="685800"/>
          </a:xfrm>
        </p:grpSpPr>
        <p:sp>
          <p:nvSpPr>
            <p:cNvPr id="48" name="Rectangle 47"/>
            <p:cNvSpPr/>
            <p:nvPr/>
          </p:nvSpPr>
          <p:spPr>
            <a:xfrm>
              <a:off x="3810000" y="3657600"/>
              <a:ext cx="762000" cy="685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114800" y="3962400"/>
              <a:ext cx="762000" cy="1588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361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311</Words>
  <Application>Microsoft Office PowerPoint</Application>
  <PresentationFormat>On-screen Show (16:9)</PresentationFormat>
  <Paragraphs>141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Module 1.6</vt:lpstr>
      <vt:lpstr>Advanced Hijacking Attacks</vt:lpstr>
      <vt:lpstr>Heap Spray Attacks</vt:lpstr>
      <vt:lpstr>Heap-based control hijacking</vt:lpstr>
      <vt:lpstr>Heap-based control hijacking</vt:lpstr>
      <vt:lpstr> A reliable exploit?   </vt:lpstr>
      <vt:lpstr>Heap Spraying     [SkyLined 2004]</vt:lpstr>
      <vt:lpstr>Javascript heap spraying</vt:lpstr>
      <vt:lpstr>Vulnerable buffer placement</vt:lpstr>
      <vt:lpstr>Many heap spray exploits</vt:lpstr>
      <vt:lpstr>(partial)  Defenses</vt:lpstr>
      <vt:lpstr>References on heap spraying</vt:lpstr>
      <vt:lpstr>Lecture 1: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Control Hijacking</dc:title>
  <dc:creator>cse</dc:creator>
  <cp:lastModifiedBy>Deepak Kumar</cp:lastModifiedBy>
  <cp:revision>76</cp:revision>
  <dcterms:created xsi:type="dcterms:W3CDTF">2016-01-05T05:10:16Z</dcterms:created>
  <dcterms:modified xsi:type="dcterms:W3CDTF">2017-01-12T09:44:32Z</dcterms:modified>
</cp:coreProperties>
</file>