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405" r:id="rId4"/>
    <p:sldId id="259" r:id="rId5"/>
    <p:sldId id="260" r:id="rId6"/>
    <p:sldId id="261" r:id="rId7"/>
    <p:sldId id="262" r:id="rId8"/>
    <p:sldId id="301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09" autoAdjust="0"/>
  </p:normalViewPr>
  <p:slideViewPr>
    <p:cSldViewPr>
      <p:cViewPr varScale="1">
        <p:scale>
          <a:sx n="126" d="100"/>
          <a:sy n="126" d="100"/>
        </p:scale>
        <p:origin x="-118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3D49-F587-4F18-BC00-4F493E74D52E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600F6-D5B2-43C3-9EF4-76676D407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CF5FF-1AD3-49FD-B300-657CF1447867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ln/>
        </p:spPr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336C-4FA8-486F-9AB7-8FA00043E938}" type="datetimeFigureOut">
              <a:rPr lang="en-US" smtClean="0"/>
              <a:pPr/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A1E9-1F8F-4EB0-87AB-5906DAB9A3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014538"/>
          </a:xfrm>
        </p:spPr>
        <p:txBody>
          <a:bodyPr>
            <a:noAutofit/>
          </a:bodyPr>
          <a:lstStyle/>
          <a:p>
            <a:r>
              <a:rPr lang="en-US" sz="3200" dirty="0" smtClean="0"/>
              <a:t>Lecture 2: Security of Program Execution and System Security</a:t>
            </a:r>
            <a:br>
              <a:rPr lang="en-US" sz="3200" dirty="0" smtClean="0"/>
            </a:br>
            <a:r>
              <a:rPr lang="en-US" sz="3200" dirty="0" smtClean="0"/>
              <a:t>Confidentiality and Confinement Principle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Sandeep K. Shukla</a:t>
            </a:r>
          </a:p>
          <a:p>
            <a:r>
              <a:rPr lang="en-US" dirty="0" smtClean="0"/>
              <a:t>Indian Institute of Technology Kanpur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What Can MAC Offer?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19150"/>
            <a:ext cx="8229600" cy="3943350"/>
          </a:xfrm>
        </p:spPr>
        <p:txBody>
          <a:bodyPr>
            <a:noAutofit/>
          </a:bodyPr>
          <a:lstStyle/>
          <a:p>
            <a:r>
              <a:rPr lang="en-US" sz="2000" dirty="0"/>
              <a:t>Supports a wide variety of categories of users in system.</a:t>
            </a:r>
          </a:p>
          <a:p>
            <a:pPr lvl="1"/>
            <a:r>
              <a:rPr lang="en-US" sz="2000" dirty="0"/>
              <a:t>For example, Users with labels: (secret, {EUR, US}) (top secret, {NUC, US}). </a:t>
            </a:r>
          </a:p>
          <a:p>
            <a:pPr lvl="1"/>
            <a:r>
              <a:rPr lang="en-US" sz="2000" dirty="0"/>
              <a:t>Here security level is  specified by the two-</a:t>
            </a:r>
            <a:r>
              <a:rPr lang="en-US" sz="2000" dirty="0" err="1"/>
              <a:t>tuple</a:t>
            </a:r>
            <a:r>
              <a:rPr lang="en-US" sz="2000" dirty="0"/>
              <a:t>: (clearance, category)</a:t>
            </a:r>
          </a:p>
          <a:p>
            <a:r>
              <a:rPr lang="en-US" sz="2000" dirty="0"/>
              <a:t>Strong separation of security domains</a:t>
            </a:r>
          </a:p>
          <a:p>
            <a:r>
              <a:rPr lang="en-US" sz="2000" dirty="0"/>
              <a:t>System, application, and data integrity</a:t>
            </a:r>
          </a:p>
          <a:p>
            <a:r>
              <a:rPr lang="en-US" sz="2000" dirty="0"/>
              <a:t>Ability to limit program privileges</a:t>
            </a:r>
          </a:p>
          <a:p>
            <a:pPr lvl="1"/>
            <a:r>
              <a:rPr lang="en-US" sz="2000" dirty="0"/>
              <a:t>Confine the damage caused by </a:t>
            </a:r>
            <a:r>
              <a:rPr lang="en-US" sz="2000" dirty="0" smtClean="0"/>
              <a:t>flawed </a:t>
            </a:r>
            <a:r>
              <a:rPr lang="en-US" sz="2000" dirty="0"/>
              <a:t>or malicious </a:t>
            </a:r>
            <a:r>
              <a:rPr lang="en-US" sz="2000" dirty="0" smtClean="0"/>
              <a:t>software</a:t>
            </a:r>
            <a:endParaRPr lang="en-US" sz="2000" dirty="0"/>
          </a:p>
          <a:p>
            <a:r>
              <a:rPr lang="en-US" sz="2000" dirty="0"/>
              <a:t>Authorization limits for legitimate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71550"/>
            <a:ext cx="8229600" cy="33944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Dan </a:t>
            </a:r>
            <a:r>
              <a:rPr lang="en-US" dirty="0" err="1" smtClean="0"/>
              <a:t>Boneh</a:t>
            </a:r>
            <a:r>
              <a:rPr lang="en-US" dirty="0" smtClean="0"/>
              <a:t> (Stanford University)</a:t>
            </a:r>
          </a:p>
          <a:p>
            <a:r>
              <a:rPr lang="en-US" dirty="0" smtClean="0"/>
              <a:t>John C. Mitchell (Stanford University)</a:t>
            </a:r>
          </a:p>
          <a:p>
            <a:r>
              <a:rPr lang="en-US" dirty="0" smtClean="0"/>
              <a:t>Nicolai </a:t>
            </a:r>
            <a:r>
              <a:rPr lang="en-US" dirty="0" err="1" smtClean="0"/>
              <a:t>Zeldovich</a:t>
            </a:r>
            <a:r>
              <a:rPr lang="en-US" dirty="0" smtClean="0"/>
              <a:t> (MIT)</a:t>
            </a:r>
          </a:p>
          <a:p>
            <a:r>
              <a:rPr lang="en-US" dirty="0" err="1" smtClean="0"/>
              <a:t>Jungmin</a:t>
            </a:r>
            <a:r>
              <a:rPr lang="en-US" dirty="0" smtClean="0"/>
              <a:t> Park (Virginia Tech)</a:t>
            </a:r>
          </a:p>
          <a:p>
            <a:r>
              <a:rPr lang="en-US" dirty="0" smtClean="0"/>
              <a:t>Patrick Schaumont (Virginia Tech)</a:t>
            </a:r>
          </a:p>
          <a:p>
            <a:r>
              <a:rPr lang="en-US" dirty="0" smtClean="0"/>
              <a:t>C. Edward Chow 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Hodigere</a:t>
            </a:r>
            <a:endParaRPr lang="en-US" dirty="0" smtClean="0"/>
          </a:p>
          <a:p>
            <a:r>
              <a:rPr lang="en-US" dirty="0" smtClean="0"/>
              <a:t>Web Resources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Lecture 2: Confidentiality, Isolation, confinement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Module 2.1: Confidentiality Policies </a:t>
            </a:r>
          </a:p>
          <a:p>
            <a:r>
              <a:rPr lang="en-US" sz="2800" dirty="0" smtClean="0"/>
              <a:t>Module 2.2: Confinement Principle</a:t>
            </a:r>
          </a:p>
          <a:p>
            <a:r>
              <a:rPr lang="en-US" sz="2800" dirty="0" smtClean="0"/>
              <a:t>Module 2.3: Detour: Unix User IDs, Process IDs and privileges	</a:t>
            </a:r>
          </a:p>
          <a:p>
            <a:r>
              <a:rPr lang="en-US" sz="2800" dirty="0" smtClean="0"/>
              <a:t>Module 2.4: More on Confinement Techniques </a:t>
            </a:r>
          </a:p>
          <a:p>
            <a:r>
              <a:rPr lang="en-US" sz="2800" dirty="0" smtClean="0"/>
              <a:t>Module 2.5: System Call Interposition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2.1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Confidentiality Policy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85750"/>
            <a:ext cx="7620000" cy="571500"/>
          </a:xfrm>
        </p:spPr>
        <p:txBody>
          <a:bodyPr>
            <a:normAutofit fontScale="90000"/>
          </a:bodyPr>
          <a:lstStyle/>
          <a:p>
            <a:r>
              <a:rPr lang="en-US" sz="3200"/>
              <a:t>Goals of Confidentiality Policies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48615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Confidentiality Policies emphasize the protection of confidentiality.</a:t>
            </a:r>
          </a:p>
          <a:p>
            <a:pPr>
              <a:spcBef>
                <a:spcPct val="50000"/>
              </a:spcBef>
            </a:pPr>
            <a:r>
              <a:rPr lang="en-US" dirty="0"/>
              <a:t>Confidentiality policy also called information flow policy, prevents unauthorized disclosure of information.</a:t>
            </a:r>
          </a:p>
          <a:p>
            <a:pPr>
              <a:spcBef>
                <a:spcPct val="50000"/>
              </a:spcBef>
            </a:pPr>
            <a:r>
              <a:rPr lang="en-US" dirty="0"/>
              <a:t>Example: Privacy Act requires that certain personal data be kept confidential. E.g., income tax return info only available to </a:t>
            </a:r>
            <a:r>
              <a:rPr lang="en-US" dirty="0" smtClean="0"/>
              <a:t>IT department </a:t>
            </a:r>
            <a:r>
              <a:rPr lang="en-US" dirty="0"/>
              <a:t>and legal authority with court order. It limits the distribution of documents/info.</a:t>
            </a:r>
          </a:p>
          <a:p>
            <a:pPr lvl="1"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Discretionary Access Control (DAC)</a:t>
            </a: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47750"/>
            <a:ext cx="822960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 Mechanism </a:t>
            </a:r>
            <a:r>
              <a:rPr lang="en-US" sz="2000" dirty="0"/>
              <a:t>where a user can set access control to allow or deny access to an object</a:t>
            </a:r>
          </a:p>
          <a:p>
            <a:r>
              <a:rPr lang="en-US" sz="2000" dirty="0"/>
              <a:t>Also called Identity-based access control (IBAC) 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It is a traditional access control techniques implemented by traditional operating system such as Unix. </a:t>
            </a:r>
          </a:p>
          <a:p>
            <a:pPr lvl="1"/>
            <a:r>
              <a:rPr lang="en-US" sz="2000" dirty="0"/>
              <a:t>Based on user identity and ownership</a:t>
            </a:r>
          </a:p>
          <a:p>
            <a:pPr lvl="1"/>
            <a:r>
              <a:rPr lang="en-US" sz="2000" dirty="0"/>
              <a:t>Programs run by a user inherits all privileges granted to the user.</a:t>
            </a:r>
          </a:p>
          <a:p>
            <a:pPr lvl="1"/>
            <a:r>
              <a:rPr lang="en-US" sz="2000" dirty="0" smtClean="0"/>
              <a:t>Program is </a:t>
            </a:r>
            <a:r>
              <a:rPr lang="en-US" sz="2000" dirty="0"/>
              <a:t>free to change access to the user’s objects</a:t>
            </a:r>
          </a:p>
          <a:p>
            <a:pPr lvl="1"/>
            <a:r>
              <a:rPr lang="en-US" sz="2000" dirty="0"/>
              <a:t>Support only two major categories of users:</a:t>
            </a:r>
          </a:p>
          <a:p>
            <a:pPr lvl="2"/>
            <a:r>
              <a:rPr lang="en-US" sz="2000" dirty="0"/>
              <a:t>Completely trusted </a:t>
            </a:r>
            <a:r>
              <a:rPr lang="en-US" sz="2000" dirty="0" err="1"/>
              <a:t>admins</a:t>
            </a:r>
            <a:endParaRPr lang="en-US" sz="2000" dirty="0"/>
          </a:p>
          <a:p>
            <a:pPr lvl="2"/>
            <a:r>
              <a:rPr lang="en-US" sz="2000" dirty="0"/>
              <a:t>Completely </a:t>
            </a:r>
            <a:r>
              <a:rPr lang="en-US" sz="2000" dirty="0" err="1"/>
              <a:t>untrusted</a:t>
            </a:r>
            <a:r>
              <a:rPr lang="en-US" sz="2000" dirty="0"/>
              <a:t> ordinary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DAC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7750"/>
            <a:ext cx="8229600" cy="339447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Each users has complete discretion over his objects.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What is wrong with that?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Difficult to enforce a system-wide security policy, e.g.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A user can leak classified documents to a unclassified users</a:t>
            </a:r>
            <a:r>
              <a:rPr lang="en-US" sz="1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Only support coarse-grained privileges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Too simple classification of users (How about more than two categories of users?)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Unbounded privilege escalation</a:t>
            </a:r>
          </a:p>
          <a:p>
            <a:pPr lvl="3">
              <a:lnSpc>
                <a:spcPct val="80000"/>
              </a:lnSpc>
            </a:pPr>
            <a:endParaRPr lang="en-US" sz="1800" dirty="0" smtClean="0"/>
          </a:p>
          <a:p>
            <a:pPr lvl="3">
              <a:lnSpc>
                <a:spcPct val="80000"/>
              </a:lnSpc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DAC (2)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Only based on user’s identity and ownership, ignoring security relevant info such as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User’s role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Function of the program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Trustworthiness of the program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Compromised program can change access to the user’s objects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Compromised program inherit all the permissions granted to the users (especially the root user)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Sensitivity of the data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Integrity of the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Mandatory Access Control (MAC)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71550"/>
            <a:ext cx="8229600" cy="3886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Mechanism </a:t>
            </a:r>
            <a:r>
              <a:rPr lang="en-US" sz="2400" dirty="0"/>
              <a:t>where system </a:t>
            </a:r>
            <a:r>
              <a:rPr lang="en-US" sz="2400" dirty="0" smtClean="0"/>
              <a:t>controls </a:t>
            </a:r>
            <a:r>
              <a:rPr lang="en-US" sz="2400" dirty="0"/>
              <a:t>access to an object and a user cannot alter that access.</a:t>
            </a:r>
          </a:p>
          <a:p>
            <a:pPr lvl="1"/>
            <a:r>
              <a:rPr lang="en-US" sz="2000" dirty="0"/>
              <a:t>Occasionally called rule-based access control?</a:t>
            </a:r>
          </a:p>
          <a:p>
            <a:r>
              <a:rPr lang="en-US" sz="2400" dirty="0"/>
              <a:t>Defined by three major properties:</a:t>
            </a:r>
          </a:p>
          <a:p>
            <a:pPr lvl="1"/>
            <a:r>
              <a:rPr lang="en-US" sz="2000" dirty="0"/>
              <a:t>Administratively-defined security policy</a:t>
            </a:r>
          </a:p>
          <a:p>
            <a:pPr lvl="1"/>
            <a:r>
              <a:rPr lang="en-US" sz="2000" dirty="0"/>
              <a:t>Control over all subjects (process) and objects (files, sockets, network interfaces)</a:t>
            </a:r>
          </a:p>
          <a:p>
            <a:pPr lvl="1"/>
            <a:r>
              <a:rPr lang="en-US" sz="2000" dirty="0"/>
              <a:t>Decisions based on all security-relevant info</a:t>
            </a:r>
          </a:p>
          <a:p>
            <a:r>
              <a:rPr lang="en-US" sz="2400" dirty="0"/>
              <a:t>MAC access decisions are based on labels that contains security-relevant info.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531</Words>
  <Application>Microsoft Office PowerPoint</Application>
  <PresentationFormat>On-screen Show (16:9)</PresentationFormat>
  <Paragraphs>70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 2: Security of Program Execution and System Security Confidentiality and Confinement Principle   </vt:lpstr>
      <vt:lpstr>Acknowledgements</vt:lpstr>
      <vt:lpstr>Lecture 2: Confidentiality, Isolation, confinement</vt:lpstr>
      <vt:lpstr>Module 2.1 </vt:lpstr>
      <vt:lpstr>Goals of Confidentiality Policies</vt:lpstr>
      <vt:lpstr>Discretionary Access Control (DAC)</vt:lpstr>
      <vt:lpstr>Problems with DAC</vt:lpstr>
      <vt:lpstr>Problems with DAC (2) </vt:lpstr>
      <vt:lpstr>Mandatory Access Control (MAC)</vt:lpstr>
      <vt:lpstr>What Can MAC Offer?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Security of Program Execution and System Security Confidentiality and Confinement Principle</dc:title>
  <dc:creator>cse</dc:creator>
  <cp:lastModifiedBy>Deepak Kumar</cp:lastModifiedBy>
  <cp:revision>14</cp:revision>
  <dcterms:created xsi:type="dcterms:W3CDTF">2016-12-26T06:32:16Z</dcterms:created>
  <dcterms:modified xsi:type="dcterms:W3CDTF">2017-01-19T07:34:53Z</dcterms:modified>
</cp:coreProperties>
</file>