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9" autoAdjust="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3D49-F587-4F18-BC00-4F493E74D52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00F6-D5B2-43C3-9EF4-76676D407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2.2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Isolation: Confinement Principle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23612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confinement principle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6853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Running untrusted code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000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often need to run </a:t>
            </a:r>
            <a:r>
              <a:rPr lang="en-US" sz="2400" dirty="0" smtClean="0"/>
              <a:t>buggy/</a:t>
            </a:r>
            <a:r>
              <a:rPr lang="en-US" sz="2400" dirty="0" err="1" smtClean="0"/>
              <a:t>untrusted</a:t>
            </a:r>
            <a:r>
              <a:rPr lang="en-US" sz="2400" dirty="0" smtClean="0"/>
              <a:t> </a:t>
            </a:r>
            <a:r>
              <a:rPr lang="en-US" sz="2400" dirty="0"/>
              <a:t>code:</a:t>
            </a:r>
          </a:p>
          <a:p>
            <a:pPr lvl="1">
              <a:lnSpc>
                <a:spcPct val="160000"/>
              </a:lnSpc>
            </a:pPr>
            <a:r>
              <a:rPr lang="en-US" sz="2000" dirty="0">
                <a:ea typeface="ＭＳ Ｐゴシック" charset="0"/>
              </a:rPr>
              <a:t>programs from untrusted Internet sites: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>
                <a:ea typeface="ＭＳ Ｐゴシック" charset="0"/>
              </a:rPr>
              <a:t>apps,   extensions,   plug-ins,   codecs </a:t>
            </a:r>
            <a:r>
              <a:rPr lang="en-US" sz="2000" dirty="0">
                <a:ea typeface="ＭＳ Ｐゴシック" charset="0"/>
              </a:rPr>
              <a:t>for media player</a:t>
            </a:r>
          </a:p>
          <a:p>
            <a:pPr lvl="1">
              <a:lnSpc>
                <a:spcPct val="160000"/>
              </a:lnSpc>
            </a:pPr>
            <a:r>
              <a:rPr lang="en-US" sz="2000" dirty="0">
                <a:ea typeface="ＭＳ Ｐゴシック" charset="0"/>
              </a:rPr>
              <a:t>e</a:t>
            </a:r>
            <a:r>
              <a:rPr lang="en-US" sz="2000" dirty="0" smtClean="0">
                <a:ea typeface="ＭＳ Ｐゴシック" charset="0"/>
              </a:rPr>
              <a:t>xposed applications:    </a:t>
            </a:r>
            <a:r>
              <a:rPr lang="en-US" sz="2000" dirty="0" err="1" smtClean="0">
                <a:ea typeface="ＭＳ Ｐゴシック" charset="0"/>
              </a:rPr>
              <a:t>pdf</a:t>
            </a:r>
            <a:r>
              <a:rPr lang="en-US" sz="2000" dirty="0" smtClean="0">
                <a:ea typeface="ＭＳ Ｐゴシック" charset="0"/>
              </a:rPr>
              <a:t> viewers,  outlook</a:t>
            </a:r>
            <a:endParaRPr lang="en-US" sz="2000" dirty="0">
              <a:ea typeface="ＭＳ Ｐゴシック" charset="0"/>
            </a:endParaRPr>
          </a:p>
          <a:p>
            <a:pPr lvl="1">
              <a:lnSpc>
                <a:spcPct val="160000"/>
              </a:lnSpc>
            </a:pPr>
            <a:r>
              <a:rPr lang="en-US" sz="2000" dirty="0">
                <a:ea typeface="ＭＳ Ｐゴシック" charset="0"/>
              </a:rPr>
              <a:t>legacy daemons:   </a:t>
            </a:r>
            <a:r>
              <a:rPr lang="en-US" sz="2000" dirty="0" err="1">
                <a:ea typeface="ＭＳ Ｐゴシック" charset="0"/>
              </a:rPr>
              <a:t>sendmail</a:t>
            </a:r>
            <a:r>
              <a:rPr lang="en-US" sz="2000" dirty="0">
                <a:ea typeface="ＭＳ Ｐゴシック" charset="0"/>
              </a:rPr>
              <a:t>,  bind</a:t>
            </a:r>
          </a:p>
          <a:p>
            <a:pPr lvl="1">
              <a:lnSpc>
                <a:spcPct val="160000"/>
              </a:lnSpc>
            </a:pPr>
            <a:r>
              <a:rPr lang="en-US" sz="2000" dirty="0">
                <a:ea typeface="ＭＳ Ｐゴシック" charset="0"/>
              </a:rPr>
              <a:t>honeypots</a:t>
            </a:r>
          </a:p>
          <a:p>
            <a:r>
              <a:rPr lang="en-US" dirty="0" smtClean="0"/>
              <a:t>Goal: if application </a:t>
            </a:r>
            <a:r>
              <a:rPr lang="ja-JP" altLang="en-US" smtClean="0"/>
              <a:t>“</a:t>
            </a:r>
            <a:r>
              <a:rPr lang="en-US" dirty="0" smtClean="0"/>
              <a:t>misbehaves</a:t>
            </a:r>
            <a:r>
              <a:rPr lang="ja-JP" altLang="en-US" smtClean="0"/>
              <a:t>”</a:t>
            </a:r>
            <a:r>
              <a:rPr lang="en-US" dirty="0" smtClean="0"/>
              <a:t>  ⇒  </a:t>
            </a:r>
            <a:r>
              <a:rPr lang="en-US" dirty="0" smtClean="0">
                <a:solidFill>
                  <a:srgbClr val="FF0000"/>
                </a:solidFill>
              </a:rPr>
              <a:t>kill it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685800" y="1428750"/>
            <a:ext cx="228600" cy="2057400"/>
          </a:xfrm>
          <a:prstGeom prst="leftBracket">
            <a:avLst>
              <a:gd name="adj" fmla="val 102778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5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70485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ahoma" charset="0"/>
              </a:rPr>
              <a:t>Approach:Confinement</a:t>
            </a:r>
            <a:endParaRPr lang="en-US" sz="4000" dirty="0">
              <a:latin typeface="Tahoma" charset="0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458200" cy="3733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000" b="1" u="sng" dirty="0" smtClean="0"/>
              <a:t>Confinement</a:t>
            </a:r>
            <a:r>
              <a:rPr lang="en-US" sz="2000" dirty="0" smtClean="0"/>
              <a:t>:</a:t>
            </a:r>
            <a:r>
              <a:rPr lang="en-US" sz="1800" dirty="0" smtClean="0"/>
              <a:t>   Ensure misbehaving app cannot harm rest of system</a:t>
            </a:r>
            <a:endParaRPr lang="en-US" sz="1800" dirty="0"/>
          </a:p>
          <a:p>
            <a:pPr marL="0" indent="0">
              <a:spcBef>
                <a:spcPct val="80000"/>
              </a:spcBef>
              <a:buNone/>
            </a:pPr>
            <a:r>
              <a:rPr lang="en-US" sz="2000" dirty="0"/>
              <a:t>Can be implemented at many levels</a:t>
            </a:r>
            <a:r>
              <a:rPr lang="en-US" sz="2000" dirty="0" smtClean="0"/>
              <a:t>:</a:t>
            </a:r>
            <a:endParaRPr lang="en-US" sz="2000" b="1" dirty="0"/>
          </a:p>
          <a:p>
            <a:pPr lvl="1"/>
            <a:r>
              <a:rPr lang="en-US" sz="2000" b="1" dirty="0">
                <a:ea typeface="ＭＳ Ｐゴシック" charset="0"/>
              </a:rPr>
              <a:t>Hardware</a:t>
            </a:r>
            <a:r>
              <a:rPr lang="en-US" sz="2000" dirty="0">
                <a:ea typeface="ＭＳ Ｐゴシック" charset="0"/>
              </a:rPr>
              <a:t>:   run application on isolated </a:t>
            </a:r>
            <a:r>
              <a:rPr lang="en-US" sz="2000" dirty="0" smtClean="0">
                <a:ea typeface="ＭＳ Ｐゴシック" charset="0"/>
              </a:rPr>
              <a:t>hardware  </a:t>
            </a:r>
            <a:r>
              <a:rPr lang="en-US" sz="2000" dirty="0">
                <a:ea typeface="ＭＳ Ｐゴシック" charset="0"/>
              </a:rPr>
              <a:t>(air gap)</a:t>
            </a:r>
            <a:endParaRPr lang="en-US" sz="2400" dirty="0">
              <a:ea typeface="ＭＳ Ｐゴシック" charset="0"/>
            </a:endParaRPr>
          </a:p>
          <a:p>
            <a:pPr marL="457200" lvl="1" indent="0">
              <a:buNone/>
            </a:pPr>
            <a:endParaRPr lang="en-US" sz="2400" dirty="0">
              <a:ea typeface="ＭＳ Ｐゴシック" charset="0"/>
            </a:endParaRPr>
          </a:p>
          <a:p>
            <a:pPr marL="457200" lvl="1" indent="0">
              <a:buNone/>
            </a:pPr>
            <a:endParaRPr lang="en-US" sz="2400" dirty="0">
              <a:ea typeface="ＭＳ Ｐゴシック" charset="0"/>
            </a:endParaRPr>
          </a:p>
          <a:p>
            <a:pPr marL="457200" lvl="1" indent="0">
              <a:buNone/>
            </a:pPr>
            <a:endParaRPr lang="en-US" sz="2400" dirty="0">
              <a:ea typeface="ＭＳ Ｐゴシック" charset="0"/>
            </a:endParaRPr>
          </a:p>
          <a:p>
            <a:pPr marL="457200" lvl="1" indent="0">
              <a:buNone/>
            </a:pPr>
            <a:endParaRPr lang="en-US" sz="2400" dirty="0"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ea typeface="ＭＳ Ｐゴシック" charset="0"/>
              </a:rPr>
              <a:t>			</a:t>
            </a:r>
            <a:endParaRPr lang="en-US" sz="2000" dirty="0"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24151"/>
            <a:ext cx="15240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724151"/>
            <a:ext cx="1524000" cy="1168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962400" y="2571750"/>
            <a:ext cx="0" cy="12954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2" y="3867150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ir gap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5257800" y="3867150"/>
            <a:ext cx="1447800" cy="228600"/>
          </a:xfrm>
          <a:prstGeom prst="bentConnector3">
            <a:avLst>
              <a:gd name="adj1" fmla="val 263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1" y="3867150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1</a:t>
            </a:r>
            <a:endParaRPr lang="en-US" dirty="0"/>
          </a:p>
        </p:txBody>
      </p:sp>
      <p:cxnSp>
        <p:nvCxnSpPr>
          <p:cNvPr id="13" name="Elbow Connector 12"/>
          <p:cNvCxnSpPr>
            <a:endCxn id="14" idx="3"/>
          </p:cNvCxnSpPr>
          <p:nvPr/>
        </p:nvCxnSpPr>
        <p:spPr>
          <a:xfrm rot="10800000" flipV="1">
            <a:off x="1773576" y="3867150"/>
            <a:ext cx="741031" cy="26086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2" y="3943350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1" y="28765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5632" y="28765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800351"/>
            <a:ext cx="673100" cy="557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4572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ＭＳ Ｐゴシック" charset="0"/>
              </a:rPr>
              <a:t>⇒ </a:t>
            </a:r>
            <a:r>
              <a:rPr lang="en-US" b="1" dirty="0" smtClean="0"/>
              <a:t>Resource Expensive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809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382000" cy="3886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/>
              <a:t>Confinement</a:t>
            </a:r>
            <a:r>
              <a:rPr lang="en-US" sz="2400" dirty="0" smtClean="0"/>
              <a:t>:</a:t>
            </a:r>
            <a:r>
              <a:rPr lang="en-US" sz="2000" dirty="0" smtClean="0"/>
              <a:t>   ensure misbehaving app cannot harm rest of system</a:t>
            </a:r>
            <a:endParaRPr lang="en-US" sz="2000" dirty="0"/>
          </a:p>
          <a:p>
            <a:pPr marL="0" indent="0">
              <a:spcBef>
                <a:spcPct val="80000"/>
              </a:spcBef>
              <a:buNone/>
            </a:pPr>
            <a:r>
              <a:rPr lang="en-US" sz="2000" dirty="0"/>
              <a:t>Can be implemented at many levels</a:t>
            </a:r>
            <a:r>
              <a:rPr lang="en-US" sz="2000" dirty="0" smtClean="0"/>
              <a:t>:</a:t>
            </a:r>
            <a:endParaRPr lang="en-US" sz="2000" b="1" dirty="0"/>
          </a:p>
          <a:p>
            <a:pPr lvl="1"/>
            <a:r>
              <a:rPr lang="en-US" sz="2000" b="1" dirty="0" smtClean="0">
                <a:ea typeface="ＭＳ Ｐゴシック" charset="0"/>
              </a:rPr>
              <a:t>Virtual machines</a:t>
            </a:r>
            <a:r>
              <a:rPr lang="en-US" sz="2000" dirty="0" smtClean="0">
                <a:ea typeface="ＭＳ Ｐゴシック" charset="0"/>
              </a:rPr>
              <a:t>:   isolate OS’s on a single machine  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876550"/>
            <a:ext cx="6477000" cy="190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4476750"/>
            <a:ext cx="6477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Virtual </a:t>
            </a:r>
            <a:r>
              <a:rPr lang="en-US" sz="2000" dirty="0"/>
              <a:t>M</a:t>
            </a:r>
            <a:r>
              <a:rPr lang="en-US" sz="2000" dirty="0" smtClean="0"/>
              <a:t>achine Monitor  (VMM)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2876550"/>
            <a:ext cx="32766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2876550"/>
            <a:ext cx="3276600" cy="160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2724150"/>
            <a:ext cx="0" cy="17526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18135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app1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410200" y="318135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app2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638551"/>
            <a:ext cx="673100" cy="5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90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686800" cy="42291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000" b="1" u="sng" dirty="0" smtClean="0"/>
              <a:t>Confinement</a:t>
            </a:r>
            <a:r>
              <a:rPr lang="en-US" sz="2000" dirty="0" smtClean="0"/>
              <a:t>:</a:t>
            </a:r>
            <a:r>
              <a:rPr lang="en-US" sz="1800" dirty="0" smtClean="0"/>
              <a:t>   Ensure misbehaving app cannot harm rest of system</a:t>
            </a:r>
            <a:endParaRPr lang="en-US" sz="1800" dirty="0"/>
          </a:p>
          <a:p>
            <a:pPr marL="0" indent="0">
              <a:spcBef>
                <a:spcPct val="80000"/>
              </a:spcBef>
              <a:buNone/>
            </a:pPr>
            <a:r>
              <a:rPr lang="en-US" sz="2000" dirty="0"/>
              <a:t>Can be implemented at many levels</a:t>
            </a:r>
            <a:r>
              <a:rPr lang="en-US" sz="2000" dirty="0" smtClean="0"/>
              <a:t>:</a:t>
            </a:r>
            <a:endParaRPr lang="en-US" sz="2000" b="1" dirty="0"/>
          </a:p>
          <a:p>
            <a:pPr lvl="1"/>
            <a:r>
              <a:rPr lang="en-US" sz="2000" b="1" dirty="0" smtClean="0">
                <a:ea typeface="ＭＳ Ｐゴシック" charset="0"/>
              </a:rPr>
              <a:t>Process:     </a:t>
            </a:r>
            <a:r>
              <a:rPr lang="en-US" sz="2000" dirty="0" smtClean="0">
                <a:ea typeface="ＭＳ Ｐゴシック" charset="0"/>
              </a:rPr>
              <a:t>System Call Interposition</a:t>
            </a:r>
            <a:endParaRPr lang="en-US" sz="2000" dirty="0"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ea typeface="ＭＳ Ｐゴシック" charset="0"/>
              </a:rPr>
              <a:t>	      Isolate a </a:t>
            </a:r>
            <a:r>
              <a:rPr lang="en-US" sz="2000" dirty="0">
                <a:ea typeface="ＭＳ Ｐゴシック" charset="0"/>
              </a:rPr>
              <a:t>process in a single operating system</a:t>
            </a:r>
          </a:p>
          <a:p>
            <a:pPr marL="457200" lvl="1" indent="0">
              <a:buNone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2228850"/>
            <a:ext cx="4038600" cy="190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4114800"/>
            <a:ext cx="4038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2286000" y="2571750"/>
            <a:ext cx="1828800" cy="990600"/>
          </a:xfrm>
          <a:prstGeom prst="ellipse">
            <a:avLst/>
          </a:prstGeom>
          <a:solidFill>
            <a:srgbClr val="77933C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2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4419600" y="2628900"/>
            <a:ext cx="1676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1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1" y="2800350"/>
            <a:ext cx="460075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462915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 Mode Linux (UML)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88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839200" cy="42291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/>
              <a:t>Confinement</a:t>
            </a:r>
            <a:r>
              <a:rPr lang="en-US" sz="2400" dirty="0" smtClean="0"/>
              <a:t>:</a:t>
            </a:r>
            <a:r>
              <a:rPr lang="en-US" sz="2000" dirty="0" smtClean="0"/>
              <a:t>   </a:t>
            </a:r>
            <a:r>
              <a:rPr lang="en-US" sz="2000" dirty="0"/>
              <a:t>E</a:t>
            </a:r>
            <a:r>
              <a:rPr lang="en-US" sz="2000" dirty="0" smtClean="0"/>
              <a:t>nsure misbehaving app cannot harm rest of system</a:t>
            </a:r>
            <a:endParaRPr lang="en-US" sz="2000" dirty="0"/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/>
              <a:t>Can be implemented at many levels</a:t>
            </a:r>
            <a:r>
              <a:rPr lang="en-US" sz="24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ea typeface="ＭＳ Ｐゴシック" charset="0"/>
              </a:rPr>
              <a:t>Threads:</a:t>
            </a:r>
            <a:r>
              <a:rPr lang="en-US" sz="2400" dirty="0" smtClean="0">
                <a:ea typeface="ＭＳ Ｐゴシック" charset="0"/>
              </a:rPr>
              <a:t>      </a:t>
            </a:r>
            <a:r>
              <a:rPr lang="en-US" sz="2400" dirty="0">
                <a:ea typeface="ＭＳ Ｐゴシック" charset="0"/>
              </a:rPr>
              <a:t>Software Fault Isolation (SFI</a:t>
            </a:r>
            <a:r>
              <a:rPr lang="en-US" sz="2400" dirty="0" smtClean="0">
                <a:ea typeface="ＭＳ Ｐゴシック" charset="0"/>
              </a:rPr>
              <a:t>)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>
                <a:ea typeface="ＭＳ Ｐゴシック" charset="0"/>
              </a:rPr>
              <a:t>Isolating </a:t>
            </a:r>
            <a:r>
              <a:rPr lang="en-US" sz="2000" dirty="0">
                <a:ea typeface="ＭＳ Ｐゴシック" charset="0"/>
              </a:rPr>
              <a:t>threads sharing same address </a:t>
            </a:r>
            <a:r>
              <a:rPr lang="en-US" sz="2000" dirty="0" smtClean="0">
                <a:ea typeface="ＭＳ Ｐゴシック" charset="0"/>
              </a:rPr>
              <a:t>space  </a:t>
            </a:r>
            <a:endParaRPr lang="en-US" sz="2000" dirty="0">
              <a:ea typeface="ＭＳ Ｐゴシック" charset="0"/>
            </a:endParaRPr>
          </a:p>
          <a:p>
            <a:pPr lvl="3">
              <a:spcBef>
                <a:spcPts val="1200"/>
              </a:spcBef>
            </a:pPr>
            <a:r>
              <a:rPr lang="en-US" sz="1600" dirty="0" smtClean="0">
                <a:ea typeface="ＭＳ Ｐゴシック" charset="0"/>
              </a:rPr>
              <a:t>Thread Local Storage (TLS)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ea typeface="ＭＳ Ｐゴシック" charset="0"/>
              </a:rPr>
              <a:t>Application</a:t>
            </a:r>
            <a:r>
              <a:rPr lang="en-US" dirty="0" smtClean="0">
                <a:ea typeface="ＭＳ Ｐゴシック" charset="0"/>
              </a:rPr>
              <a:t>:  </a:t>
            </a:r>
            <a:r>
              <a:rPr lang="en-US" dirty="0">
                <a:ea typeface="ＭＳ Ｐゴシック" charset="0"/>
              </a:rPr>
              <a:t>e.g.   browser-based </a:t>
            </a:r>
            <a:r>
              <a:rPr lang="en-US" dirty="0" smtClean="0">
                <a:ea typeface="ＭＳ Ｐゴシック" charset="0"/>
              </a:rPr>
              <a:t>confinement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a typeface="ＭＳ Ｐゴシック" charset="0"/>
              </a:rPr>
              <a:t>Discretionary Access Control</a:t>
            </a:r>
          </a:p>
          <a:p>
            <a:pPr lvl="3">
              <a:spcBef>
                <a:spcPts val="1200"/>
              </a:spcBef>
            </a:pPr>
            <a:r>
              <a:rPr lang="en-US" dirty="0" smtClean="0">
                <a:ea typeface="ＭＳ Ｐゴシック" charset="0"/>
              </a:rPr>
              <a:t>SOP – Same Origin Policy</a:t>
            </a:r>
          </a:p>
          <a:p>
            <a:pPr lvl="3">
              <a:spcBef>
                <a:spcPts val="1200"/>
              </a:spcBef>
            </a:pPr>
            <a:r>
              <a:rPr lang="en-US" dirty="0" smtClean="0">
                <a:ea typeface="ＭＳ Ｐゴシック" charset="0"/>
              </a:rPr>
              <a:t>CSP – Content Security Policy</a:t>
            </a:r>
          </a:p>
          <a:p>
            <a:pPr lvl="3">
              <a:spcBef>
                <a:spcPts val="1200"/>
              </a:spcBef>
            </a:pPr>
            <a:r>
              <a:rPr lang="en-US" dirty="0" smtClean="0">
                <a:ea typeface="ＭＳ Ｐゴシック" charset="0"/>
              </a:rPr>
              <a:t>CORS – Cross Origin Resource Sharing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a typeface="ＭＳ Ｐゴシック" charset="0"/>
              </a:rPr>
              <a:t>Mandatory Access Control</a:t>
            </a:r>
          </a:p>
          <a:p>
            <a:pPr lvl="3">
              <a:spcBef>
                <a:spcPts val="1200"/>
              </a:spcBef>
            </a:pPr>
            <a:r>
              <a:rPr lang="en-US" dirty="0" smtClean="0">
                <a:ea typeface="ＭＳ Ｐゴシック" charset="0"/>
              </a:rPr>
              <a:t>COWL – Confinement with Original Web Label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		</a:t>
            </a:r>
            <a:endParaRPr lang="en-US" sz="800" dirty="0">
              <a:ea typeface="ＭＳ Ｐゴシック" charset="0"/>
            </a:endParaRPr>
          </a:p>
          <a:p>
            <a:pPr marL="0" indent="0">
              <a:spcBef>
                <a:spcPct val="80000"/>
              </a:spcBef>
              <a:buNone/>
            </a:pPr>
            <a:endParaRPr lang="en-US" sz="2400" b="1" dirty="0"/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Implementing confinement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component:    </a:t>
            </a:r>
            <a:r>
              <a:rPr lang="en-US" sz="2000" b="1" dirty="0"/>
              <a:t>reference monitor</a:t>
            </a:r>
          </a:p>
          <a:p>
            <a:pPr lvl="1">
              <a:spcBef>
                <a:spcPct val="50000"/>
              </a:spcBef>
            </a:pPr>
            <a:r>
              <a:rPr lang="en-US" sz="2000" b="1" dirty="0">
                <a:ea typeface="ＭＳ Ｐゴシック" charset="0"/>
              </a:rPr>
              <a:t>Mediates requests</a:t>
            </a:r>
            <a:r>
              <a:rPr lang="en-US" sz="2000" dirty="0">
                <a:ea typeface="ＭＳ Ｐゴシック" charset="0"/>
              </a:rPr>
              <a:t> from applications</a:t>
            </a:r>
          </a:p>
          <a:p>
            <a:pPr lvl="2"/>
            <a:r>
              <a:rPr lang="en-US" sz="1800" dirty="0">
                <a:ea typeface="ＭＳ Ｐゴシック" charset="0"/>
              </a:rPr>
              <a:t>Implements protection policy</a:t>
            </a:r>
          </a:p>
          <a:p>
            <a:pPr lvl="2"/>
            <a:r>
              <a:rPr lang="en-US" sz="1800" dirty="0">
                <a:ea typeface="ＭＳ Ｐゴシック" charset="0"/>
              </a:rPr>
              <a:t>Enforces isolation and confinement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ea typeface="ＭＳ Ｐゴシック" charset="0"/>
              </a:rPr>
              <a:t>Must </a:t>
            </a:r>
            <a:r>
              <a:rPr lang="en-US" sz="2000" b="1" u="sng" dirty="0">
                <a:ea typeface="ＭＳ Ｐゴシック" charset="0"/>
              </a:rPr>
              <a:t>always</a:t>
            </a:r>
            <a:r>
              <a:rPr lang="en-US" sz="2000" dirty="0">
                <a:ea typeface="ＭＳ Ｐゴシック" charset="0"/>
              </a:rPr>
              <a:t> be invoked:</a:t>
            </a:r>
          </a:p>
          <a:p>
            <a:pPr lvl="2"/>
            <a:r>
              <a:rPr lang="en-US" sz="1800" dirty="0">
                <a:ea typeface="ＭＳ Ｐゴシック" charset="0"/>
              </a:rPr>
              <a:t>Every application request must be mediated</a:t>
            </a:r>
          </a:p>
          <a:p>
            <a:pPr lvl="1">
              <a:spcBef>
                <a:spcPct val="50000"/>
              </a:spcBef>
            </a:pPr>
            <a:r>
              <a:rPr lang="en-US" sz="2000" b="1" dirty="0">
                <a:ea typeface="ＭＳ Ｐゴシック" charset="0"/>
              </a:rPr>
              <a:t>Tamperproof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2"/>
            <a:r>
              <a:rPr lang="en-US" sz="1800" dirty="0">
                <a:ea typeface="ＭＳ Ｐゴシック" charset="0"/>
              </a:rPr>
              <a:t>Reference monitor cannot be killed</a:t>
            </a:r>
          </a:p>
          <a:p>
            <a:pPr lvl="2"/>
            <a:r>
              <a:rPr lang="en-US" sz="1800" dirty="0">
                <a:ea typeface="ＭＳ Ｐゴシック" charset="0"/>
              </a:rPr>
              <a:t>… or if killed, then monitored process is killed too</a:t>
            </a:r>
          </a:p>
          <a:p>
            <a:pPr lvl="1">
              <a:spcBef>
                <a:spcPct val="50000"/>
              </a:spcBef>
            </a:pPr>
            <a:r>
              <a:rPr lang="en-US" sz="2000" b="1" dirty="0">
                <a:ea typeface="ＭＳ Ｐゴシック" charset="0"/>
              </a:rPr>
              <a:t>Small</a:t>
            </a:r>
            <a:r>
              <a:rPr lang="en-US" sz="2000" dirty="0">
                <a:ea typeface="ＭＳ Ｐゴシック" charset="0"/>
              </a:rPr>
              <a:t> enough to be analyzed and validated</a:t>
            </a:r>
          </a:p>
        </p:txBody>
      </p:sp>
    </p:spTree>
    <p:extLst>
      <p:ext uri="{BB962C8B-B14F-4D97-AF65-F5344CB8AC3E}">
        <p14:creationId xmlns:p14="http://schemas.microsoft.com/office/powerpoint/2010/main" xmlns="" val="37830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309</Words>
  <Application>Microsoft Office PowerPoint</Application>
  <PresentationFormat>On-screen Show (16:9)</PresentationFormat>
  <Paragraphs>72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 2.2 </vt:lpstr>
      <vt:lpstr>The confinement principle</vt:lpstr>
      <vt:lpstr>Running untrusted code</vt:lpstr>
      <vt:lpstr>Approach:Confinement</vt:lpstr>
      <vt:lpstr>Approach:   confinement</vt:lpstr>
      <vt:lpstr>Approach:   confinement</vt:lpstr>
      <vt:lpstr>Approach:   confinement</vt:lpstr>
      <vt:lpstr>Implementing confinement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Security of Program Execution and System Security Confidentiality and Confinement Principle</dc:title>
  <dc:creator>cse</dc:creator>
  <cp:lastModifiedBy>Deepak Kumar</cp:lastModifiedBy>
  <cp:revision>15</cp:revision>
  <dcterms:created xsi:type="dcterms:W3CDTF">2016-12-26T06:32:16Z</dcterms:created>
  <dcterms:modified xsi:type="dcterms:W3CDTF">2017-01-19T07:35:55Z</dcterms:modified>
</cp:coreProperties>
</file>