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609" autoAdjust="0"/>
  </p:normalViewPr>
  <p:slideViewPr>
    <p:cSldViewPr>
      <p:cViewPr varScale="1">
        <p:scale>
          <a:sx n="126" d="100"/>
          <a:sy n="126" d="100"/>
        </p:scale>
        <p:origin x="-118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23D49-F587-4F18-BC00-4F493E74D52E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600F6-D5B2-43C3-9EF4-76676D4076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Having execute but not read, can one run a binary file?	Yes.</a:t>
            </a:r>
          </a:p>
          <a:p>
            <a:r>
              <a:rPr lang="en-US" smtClean="0"/>
              <a:t>Having execute but not read, can one run a script file?	No.</a:t>
            </a:r>
          </a:p>
          <a:p>
            <a:pPr eaLnBrk="1" hangingPunct="1"/>
            <a:r>
              <a:rPr lang="en-US" smtClean="0"/>
              <a:t>Having read but not execute, can one run a script file?	Yes, by invoking the interpreter </a:t>
            </a:r>
          </a:p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2E33DB-0804-4369-8877-2880F2D2D9B3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4C8293-E758-4C38-B6F3-957CCA35EA55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305800" cy="30861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CS426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2010/Lecture 9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377B1-850E-4E63-8511-77C8A40C465C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system_permissi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hyperlink" Target="http://www.unix.com/tips-tutorials/19060-unix-file-permissions.html" TargetMode="External"/><Relationship Id="rId4" Type="http://schemas.openxmlformats.org/officeDocument/2006/relationships/hyperlink" Target="http://www.hccfl.edu/pollock/AUnix1/FilePermissions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2.3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Detour into Unix User IDs and IDs of Unix Processes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3F59-870C-40B5-A2BD-CD5262838161}" type="slidenum">
              <a:rPr lang="en-US"/>
              <a:pPr/>
              <a:t>10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Basic Permissions Bits on Files (Non-directories)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2550"/>
            <a:ext cx="8305800" cy="325755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Read controls reading the content of a file</a:t>
            </a:r>
          </a:p>
          <a:p>
            <a:pPr lvl="1" eaLnBrk="1" hangingPunct="1"/>
            <a:r>
              <a:rPr lang="en-US" sz="2000" dirty="0" smtClean="0"/>
              <a:t>i.e., the read system call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Write controls changing the content of a file</a:t>
            </a:r>
          </a:p>
          <a:p>
            <a:pPr lvl="1" eaLnBrk="1" hangingPunct="1"/>
            <a:r>
              <a:rPr lang="en-US" sz="2000" dirty="0" smtClean="0"/>
              <a:t>i.e., the write system call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Execute controls loading the file in memory and execute</a:t>
            </a:r>
          </a:p>
          <a:p>
            <a:pPr lvl="1" eaLnBrk="1" hangingPunct="1"/>
            <a:r>
              <a:rPr lang="en-US" sz="2000" dirty="0" smtClean="0"/>
              <a:t>i.e., the </a:t>
            </a:r>
            <a:r>
              <a:rPr lang="en-US" sz="2000" dirty="0" err="1" smtClean="0"/>
              <a:t>execve</a:t>
            </a:r>
            <a:r>
              <a:rPr lang="en-US" sz="2000" dirty="0" smtClean="0"/>
              <a:t> system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4B10-356A-4FFD-A87A-D6D646D727BA}" type="slidenum">
              <a:rPr lang="en-US"/>
              <a:pPr/>
              <a:t>11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pPr eaLnBrk="1" hangingPunct="1"/>
            <a:r>
              <a:rPr lang="en-US" sz="4000" smtClean="0"/>
              <a:t>Execution of a file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Binary file vs. script file</a:t>
            </a:r>
          </a:p>
          <a:p>
            <a:pPr eaLnBrk="1" hangingPunct="1"/>
            <a:r>
              <a:rPr lang="en-US" sz="2400" dirty="0" smtClean="0"/>
              <a:t>Having execute but not read, can one run a binary file?</a:t>
            </a:r>
          </a:p>
          <a:p>
            <a:pPr eaLnBrk="1" hangingPunct="1"/>
            <a:r>
              <a:rPr lang="en-US" sz="2400" dirty="0" smtClean="0"/>
              <a:t>Having execute but not read, can one run a script file?</a:t>
            </a:r>
          </a:p>
          <a:p>
            <a:pPr eaLnBrk="1" hangingPunct="1"/>
            <a:r>
              <a:rPr lang="en-US" sz="2400" dirty="0" smtClean="0"/>
              <a:t>Having read but not execute, can one run a script file?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C467-ED86-4B61-B176-80FEC5A80236}" type="slidenum">
              <a:rPr lang="en-US"/>
              <a:pPr/>
              <a:t>12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Permission Bits on Directories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85850"/>
            <a:ext cx="8305800" cy="35433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Read bit allows one to show file names in a directory </a:t>
            </a:r>
          </a:p>
          <a:p>
            <a:pPr eaLnBrk="1" hangingPunct="1"/>
            <a:r>
              <a:rPr lang="en-US" sz="2000" dirty="0" smtClean="0"/>
              <a:t>The execution bit controls traversing a directory</a:t>
            </a:r>
          </a:p>
          <a:p>
            <a:pPr lvl="1" eaLnBrk="1" hangingPunct="1"/>
            <a:r>
              <a:rPr lang="en-US" sz="1800" dirty="0" smtClean="0"/>
              <a:t>does a lookup, allows one to find </a:t>
            </a:r>
            <a:r>
              <a:rPr lang="en-US" sz="1800" dirty="0" err="1" smtClean="0"/>
              <a:t>inode</a:t>
            </a:r>
            <a:r>
              <a:rPr lang="en-US" sz="1800" dirty="0" smtClean="0"/>
              <a:t> # from file name</a:t>
            </a:r>
          </a:p>
          <a:p>
            <a:pPr lvl="1" eaLnBrk="1" hangingPunct="1"/>
            <a:r>
              <a:rPr lang="en-US" sz="1800" dirty="0" err="1" smtClean="0"/>
              <a:t>chdir</a:t>
            </a:r>
            <a:r>
              <a:rPr lang="en-US" sz="1800" dirty="0" smtClean="0"/>
              <a:t> to a directory requires execution</a:t>
            </a:r>
          </a:p>
          <a:p>
            <a:pPr eaLnBrk="1" hangingPunct="1"/>
            <a:r>
              <a:rPr lang="en-US" sz="2000" dirty="0" smtClean="0"/>
              <a:t>Write + execution control creating/deleting files in the directory</a:t>
            </a:r>
          </a:p>
          <a:p>
            <a:pPr lvl="1" eaLnBrk="1" hangingPunct="1"/>
            <a:r>
              <a:rPr lang="en-US" sz="1800" dirty="0" smtClean="0"/>
              <a:t>Deleting a file under a directory requires no permission on the file</a:t>
            </a:r>
          </a:p>
          <a:p>
            <a:pPr eaLnBrk="1" hangingPunct="1"/>
            <a:r>
              <a:rPr lang="en-US" sz="2000" dirty="0" smtClean="0"/>
              <a:t>Accessing a file identified by a path name requires execution to all directories along the path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88C4-AE65-4781-8D50-815AE8130309}" type="slidenum">
              <a:rPr lang="en-US"/>
              <a:pPr/>
              <a:t>13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err="1" smtClean="0"/>
              <a:t>suid</a:t>
            </a:r>
            <a:r>
              <a:rPr lang="en-US" dirty="0" smtClean="0"/>
              <a:t>, </a:t>
            </a:r>
            <a:r>
              <a:rPr lang="en-US" sz="4000" dirty="0" err="1" smtClean="0"/>
              <a:t>sgid</a:t>
            </a:r>
            <a:r>
              <a:rPr lang="en-US" dirty="0" smtClean="0"/>
              <a:t>, sticky bits</a:t>
            </a:r>
          </a:p>
        </p:txBody>
      </p:sp>
      <p:graphicFrame>
        <p:nvGraphicFramePr>
          <p:cNvPr id="386051" name="Group 3"/>
          <p:cNvGraphicFramePr>
            <a:graphicFrameLocks noGrp="1"/>
          </p:cNvGraphicFramePr>
          <p:nvPr>
            <p:ph idx="1"/>
          </p:nvPr>
        </p:nvGraphicFramePr>
        <p:xfrm>
          <a:off x="533400" y="800100"/>
          <a:ext cx="8305800" cy="3775329"/>
        </p:xfrm>
        <a:graphic>
          <a:graphicData uri="http://schemas.openxmlformats.org/drawingml/2006/table">
            <a:tbl>
              <a:tblPr/>
              <a:tblGrid>
                <a:gridCol w="1676400"/>
                <a:gridCol w="2476500"/>
                <a:gridCol w="2324100"/>
                <a:gridCol w="1828800"/>
              </a:tblGrid>
              <a:tr h="771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" charset="0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suid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sgid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sticky bit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64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non-executable files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pitchFamily="34" charset="0"/>
                        </a:rPr>
                        <a:t>no effect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pitchFamily="34" charset="0"/>
                        </a:rPr>
                        <a:t>affect locking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pitchFamily="34" charset="0"/>
                        </a:rPr>
                        <a:t>(unimportant for us)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pitchFamily="34" charset="0"/>
                        </a:rPr>
                        <a:t>not used anymore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1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executable files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change euid when executing the file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change egid when executing the file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pitchFamily="34" charset="0"/>
                        </a:rPr>
                        <a:t>not used anymore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58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directories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pitchFamily="34" charset="0"/>
                        </a:rPr>
                        <a:t>no effect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new files inherit group of the directory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only the owner of a file can delete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2875-8FBB-4436-B687-1E906279C450}" type="slidenum">
              <a:rPr lang="en-US"/>
              <a:pPr/>
              <a:t>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3350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Some Examples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23950"/>
            <a:ext cx="8229600" cy="339447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What permissions are needed to access a file/directory?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read a file:  			/d1/d2/f3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write a file:			/d1/d2/f3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delete a file:			/d1/d2/f3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rename a file:		from    /d1/d2/f3  to /d1/d2/f4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File/Directory Access Control is by System Calls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e.g., open(2), stat(2), read(2), write(2), </a:t>
            </a:r>
            <a:r>
              <a:rPr lang="en-US" sz="2000" dirty="0" err="1" smtClean="0"/>
              <a:t>chmod</a:t>
            </a:r>
            <a:r>
              <a:rPr lang="en-US" sz="2000" dirty="0" smtClean="0"/>
              <a:t>(2), </a:t>
            </a:r>
            <a:r>
              <a:rPr lang="en-US" sz="2000" dirty="0" err="1" smtClean="0"/>
              <a:t>opendir</a:t>
            </a:r>
            <a:r>
              <a:rPr lang="en-US" sz="2000" dirty="0" smtClean="0"/>
              <a:t>(2), </a:t>
            </a:r>
            <a:r>
              <a:rPr lang="en-US" sz="2000" dirty="0" err="1" smtClean="0"/>
              <a:t>readdir</a:t>
            </a:r>
            <a:r>
              <a:rPr lang="en-US" sz="2000" dirty="0" smtClean="0"/>
              <a:t>(2), </a:t>
            </a:r>
            <a:r>
              <a:rPr lang="en-US" sz="2000" dirty="0" err="1" smtClean="0"/>
              <a:t>readlink</a:t>
            </a:r>
            <a:r>
              <a:rPr lang="en-US" sz="2000" dirty="0" smtClean="0"/>
              <a:t>(2), </a:t>
            </a:r>
            <a:r>
              <a:rPr lang="en-US" sz="2000" dirty="0" err="1" smtClean="0"/>
              <a:t>chdir</a:t>
            </a:r>
            <a:r>
              <a:rPr lang="en-US" sz="2000" dirty="0" smtClean="0"/>
              <a:t>(2),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715A-1093-4B36-981E-ED6459D4A615}" type="slidenum">
              <a:rPr lang="en-US"/>
              <a:pPr/>
              <a:t>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The Three sets of permission bits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Intuition: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if the user is the owner of a file, then the r/w/x bits for owner apply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otherwise, if the user belongs to the group the file belongs to, then the r/w/x bits for group apply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otherwise, the r/w/x bits for others apply 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Can one implement negative authorization, i.e., only members of a particular group are not allowed to access a file?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467D-F878-4448-8569-EE5E29C7194C}" type="slidenum">
              <a:rPr lang="en-US"/>
              <a:pPr/>
              <a:t>16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Other Issues On Objects in UNIX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337185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 smtClean="0"/>
              <a:t>Accesses other than read/write/execute</a:t>
            </a:r>
          </a:p>
          <a:p>
            <a:pPr lvl="1" eaLnBrk="1" hangingPunct="1"/>
            <a:r>
              <a:rPr lang="en-US" dirty="0" smtClean="0"/>
              <a:t>Who can change the permission bits?</a:t>
            </a:r>
          </a:p>
          <a:p>
            <a:pPr lvl="2" eaLnBrk="1" hangingPunct="1"/>
            <a:r>
              <a:rPr lang="en-US" dirty="0" smtClean="0"/>
              <a:t>The owner can </a:t>
            </a:r>
          </a:p>
          <a:p>
            <a:pPr lvl="1" eaLnBrk="1" hangingPunct="1"/>
            <a:r>
              <a:rPr lang="en-US" dirty="0" smtClean="0"/>
              <a:t>Who can change the owner?</a:t>
            </a:r>
          </a:p>
          <a:p>
            <a:pPr lvl="2" eaLnBrk="1" hangingPunct="1"/>
            <a:r>
              <a:rPr lang="en-US" dirty="0" smtClean="0"/>
              <a:t>Only the </a:t>
            </a:r>
            <a:r>
              <a:rPr lang="en-US" dirty="0" err="1" smtClean="0"/>
              <a:t>superuser</a:t>
            </a:r>
            <a:endParaRPr lang="en-US" dirty="0" smtClean="0"/>
          </a:p>
          <a:p>
            <a:pPr eaLnBrk="1" hangingPunct="1"/>
            <a:r>
              <a:rPr lang="en-US" dirty="0" smtClean="0"/>
              <a:t>Rights not related to a file</a:t>
            </a:r>
          </a:p>
          <a:p>
            <a:pPr lvl="1" eaLnBrk="1" hangingPunct="1"/>
            <a:r>
              <a:rPr lang="en-US" dirty="0" smtClean="0"/>
              <a:t>Affecting another process</a:t>
            </a:r>
          </a:p>
          <a:p>
            <a:pPr lvl="1" eaLnBrk="1" hangingPunct="1"/>
            <a:r>
              <a:rPr lang="en-US" dirty="0" smtClean="0"/>
              <a:t>Operations such as shutting down the system, mounting a new file system, listening on a low port</a:t>
            </a:r>
          </a:p>
          <a:p>
            <a:pPr lvl="2" eaLnBrk="1" hangingPunct="1"/>
            <a:r>
              <a:rPr lang="en-US" dirty="0" smtClean="0"/>
              <a:t>traditionally reserved for the root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2D85-114B-4CBA-835C-5F5D0318D3C7}" type="slidenum">
              <a:rPr lang="en-US"/>
              <a:pPr/>
              <a:t>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Subjects vs. Principals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259079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Access rights are specified for users (accounts)</a:t>
            </a:r>
          </a:p>
          <a:p>
            <a:pPr eaLnBrk="1" hangingPunct="1"/>
            <a:r>
              <a:rPr lang="en-US" sz="2400" dirty="0" smtClean="0"/>
              <a:t>Accesses are performed by processes (subjects)</a:t>
            </a:r>
          </a:p>
          <a:p>
            <a:pPr eaLnBrk="1" hangingPunct="1"/>
            <a:r>
              <a:rPr lang="en-US" sz="2400" dirty="0" smtClean="0"/>
              <a:t>The OS needs to know on which users’ behalf a process is executing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ED9B-1F72-400C-BF66-7A92C44794B0}" type="slidenum">
              <a:rPr lang="en-US"/>
              <a:pPr/>
              <a:t>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Process User ID Model in Modern UNIX Systems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Each process has three user IDs</a:t>
            </a:r>
          </a:p>
          <a:p>
            <a:pPr lvl="1" eaLnBrk="1" hangingPunct="1"/>
            <a:r>
              <a:rPr lang="en-US" sz="1800" dirty="0" smtClean="0"/>
              <a:t>real user ID (</a:t>
            </a:r>
            <a:r>
              <a:rPr lang="en-US" sz="1800" dirty="0" err="1" smtClean="0"/>
              <a:t>ruid</a:t>
            </a:r>
            <a:r>
              <a:rPr lang="en-US" sz="1800" dirty="0" smtClean="0"/>
              <a:t>)		owner of the process</a:t>
            </a:r>
          </a:p>
          <a:p>
            <a:pPr lvl="1" eaLnBrk="1" hangingPunct="1"/>
            <a:r>
              <a:rPr lang="en-US" sz="1800" dirty="0" smtClean="0"/>
              <a:t>effective user ID (</a:t>
            </a:r>
            <a:r>
              <a:rPr lang="en-US" sz="1800" dirty="0" err="1" smtClean="0"/>
              <a:t>euid</a:t>
            </a:r>
            <a:r>
              <a:rPr lang="en-US" sz="1800" dirty="0" smtClean="0"/>
              <a:t>)	used in most access 					control decisions</a:t>
            </a:r>
          </a:p>
          <a:p>
            <a:pPr lvl="1" eaLnBrk="1" hangingPunct="1"/>
            <a:r>
              <a:rPr lang="en-US" sz="1800" dirty="0" smtClean="0"/>
              <a:t>saved user ID (</a:t>
            </a:r>
            <a:r>
              <a:rPr lang="en-US" sz="1800" dirty="0" err="1" smtClean="0"/>
              <a:t>suid</a:t>
            </a:r>
            <a:r>
              <a:rPr lang="en-US" sz="1800" dirty="0" smtClean="0"/>
              <a:t>)		</a:t>
            </a:r>
          </a:p>
          <a:p>
            <a:pPr eaLnBrk="1" hangingPunct="1"/>
            <a:r>
              <a:rPr lang="en-US" sz="2000" dirty="0" smtClean="0"/>
              <a:t>and three group IDs</a:t>
            </a:r>
          </a:p>
          <a:p>
            <a:pPr lvl="1" eaLnBrk="1" hangingPunct="1"/>
            <a:r>
              <a:rPr lang="en-US" sz="1800" dirty="0" smtClean="0"/>
              <a:t>real group ID</a:t>
            </a:r>
          </a:p>
          <a:p>
            <a:pPr lvl="1" eaLnBrk="1" hangingPunct="1"/>
            <a:r>
              <a:rPr lang="en-US" sz="1800" dirty="0" smtClean="0"/>
              <a:t>effective group ID</a:t>
            </a:r>
          </a:p>
          <a:p>
            <a:pPr lvl="1" eaLnBrk="1" hangingPunct="1"/>
            <a:r>
              <a:rPr lang="en-US" sz="1800" dirty="0" smtClean="0"/>
              <a:t>saved group 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BF08-3FDA-48EF-8D39-795B5879B03D}" type="slidenum">
              <a:rPr lang="en-US"/>
              <a:pPr/>
              <a:t>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Process User ID Model in Modern UNIX Systems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When a process is created by </a:t>
            </a:r>
            <a:r>
              <a:rPr lang="en-US" sz="2400" i="1" dirty="0" smtClean="0"/>
              <a:t>fork</a:t>
            </a:r>
          </a:p>
          <a:p>
            <a:pPr lvl="1" eaLnBrk="1" hangingPunct="1"/>
            <a:r>
              <a:rPr lang="en-US" sz="2000" dirty="0" smtClean="0"/>
              <a:t>it inherits all three users IDs from its parent process</a:t>
            </a:r>
          </a:p>
          <a:p>
            <a:pPr eaLnBrk="1" hangingPunct="1"/>
            <a:r>
              <a:rPr lang="en-US" sz="2400" dirty="0" smtClean="0"/>
              <a:t>When a process executes a file by </a:t>
            </a:r>
            <a:r>
              <a:rPr lang="en-US" sz="2400" i="1" dirty="0" smtClean="0"/>
              <a:t>exec</a:t>
            </a:r>
          </a:p>
          <a:p>
            <a:pPr lvl="1" eaLnBrk="1" hangingPunct="1"/>
            <a:r>
              <a:rPr lang="en-US" sz="2000" dirty="0" smtClean="0"/>
              <a:t>it keeps its three user IDs unless the set-user-ID bit of the file is set, in which case the effective </a:t>
            </a:r>
            <a:r>
              <a:rPr lang="en-US" sz="2000" dirty="0" err="1" smtClean="0"/>
              <a:t>uid</a:t>
            </a:r>
            <a:r>
              <a:rPr lang="en-US" sz="2000" dirty="0" smtClean="0"/>
              <a:t> and saved </a:t>
            </a:r>
            <a:r>
              <a:rPr lang="en-US" sz="2000" dirty="0" err="1" smtClean="0"/>
              <a:t>uid</a:t>
            </a:r>
            <a:r>
              <a:rPr lang="en-US" sz="2000" dirty="0" smtClean="0"/>
              <a:t> are assigned the user ID of the owner of the file</a:t>
            </a:r>
          </a:p>
          <a:p>
            <a:pPr eaLnBrk="1" hangingPunct="1"/>
            <a:r>
              <a:rPr lang="en-US" sz="2400" dirty="0" smtClean="0"/>
              <a:t>A process may change the user ids via system 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Detour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few words about Unix User IDs and IDs associated with Unix Processes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42291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 CS426 Course at Purdue Univ.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8B39-C07D-46B1-B66B-B0D0D47C7B51}" type="slidenum">
              <a:rPr lang="en-US"/>
              <a:pPr/>
              <a:t>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The Need for </a:t>
            </a:r>
            <a:r>
              <a:rPr lang="en-US" sz="4000" dirty="0" err="1" smtClean="0"/>
              <a:t>suid</a:t>
            </a:r>
            <a:r>
              <a:rPr lang="en-US" sz="4000" dirty="0" smtClean="0"/>
              <a:t>/</a:t>
            </a:r>
            <a:r>
              <a:rPr lang="en-US" sz="4000" dirty="0" err="1" smtClean="0"/>
              <a:t>sgid</a:t>
            </a:r>
            <a:r>
              <a:rPr lang="en-US" sz="4000" dirty="0" smtClean="0"/>
              <a:t> Bits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337185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Some operations are not modeled as files and require user id =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halting the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bind/listen on “privileged ports” (TCP/UDP ports below 1024)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non-root users need these privileges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File level access control is not fine-grained enough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System integrity requires more than controlling who can write, but also how it is written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5AE80-1EDF-4585-8081-40751011E40C}" type="slidenum">
              <a:rPr lang="en-US"/>
              <a:pPr/>
              <a:t>21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Security Problems of Programs with </a:t>
            </a:r>
            <a:r>
              <a:rPr lang="en-US" sz="3200" dirty="0" err="1" smtClean="0"/>
              <a:t>suid</a:t>
            </a:r>
            <a:r>
              <a:rPr lang="en-US" sz="3200" dirty="0" smtClean="0"/>
              <a:t>/</a:t>
            </a:r>
            <a:r>
              <a:rPr lang="en-US" sz="3200" dirty="0" err="1" smtClean="0"/>
              <a:t>sgid</a:t>
            </a:r>
            <a:endParaRPr lang="en-US" sz="3200" dirty="0" smtClean="0"/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These programs are typically </a:t>
            </a:r>
            <a:r>
              <a:rPr lang="en-US" sz="2400" dirty="0" err="1" smtClean="0"/>
              <a:t>setuid</a:t>
            </a:r>
            <a:r>
              <a:rPr lang="en-US" sz="2400" dirty="0" smtClean="0"/>
              <a:t> root</a:t>
            </a:r>
          </a:p>
          <a:p>
            <a:pPr eaLnBrk="1" hangingPunct="1"/>
            <a:r>
              <a:rPr lang="en-US" sz="2400" dirty="0" smtClean="0"/>
              <a:t>Violates the least privilege principle</a:t>
            </a:r>
          </a:p>
          <a:p>
            <a:pPr lvl="1" eaLnBrk="1" hangingPunct="1"/>
            <a:r>
              <a:rPr lang="en-US" sz="2000" dirty="0" smtClean="0"/>
              <a:t>every program and every user should operate using the least privilege necessary to complete the job</a:t>
            </a:r>
          </a:p>
          <a:p>
            <a:pPr eaLnBrk="1" hangingPunct="1"/>
            <a:r>
              <a:rPr lang="en-US" sz="2400" dirty="0" smtClean="0"/>
              <a:t>Why violating least privilege is bad?</a:t>
            </a:r>
          </a:p>
          <a:p>
            <a:pPr eaLnBrk="1" hangingPunct="1"/>
            <a:r>
              <a:rPr lang="en-US" sz="2400" dirty="0" smtClean="0"/>
              <a:t>How would an attacker exploit this problem?</a:t>
            </a:r>
          </a:p>
          <a:p>
            <a:pPr eaLnBrk="1" hangingPunct="1"/>
            <a:r>
              <a:rPr lang="en-US" sz="2400" dirty="0" smtClean="0"/>
              <a:t>How to solve this problem?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7A6B-18A3-4201-A069-0BF2C93A0405}" type="slidenum">
              <a:rPr lang="en-US"/>
              <a:pPr/>
              <a:t>22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3350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Changing effective user IDs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A process that executes a set-</a:t>
            </a:r>
            <a:r>
              <a:rPr lang="en-US" sz="2800" dirty="0" err="1" smtClean="0"/>
              <a:t>uid</a:t>
            </a:r>
            <a:r>
              <a:rPr lang="en-US" sz="2800" dirty="0" smtClean="0"/>
              <a:t> program can drop its privilege; it can</a:t>
            </a:r>
          </a:p>
          <a:p>
            <a:pPr lvl="1" eaLnBrk="1" hangingPunct="1"/>
            <a:r>
              <a:rPr lang="en-US" sz="2400" dirty="0" smtClean="0"/>
              <a:t>drop privilege permanently</a:t>
            </a:r>
          </a:p>
          <a:p>
            <a:pPr lvl="2" eaLnBrk="1" hangingPunct="1"/>
            <a:r>
              <a:rPr lang="en-US" sz="2000" dirty="0" smtClean="0"/>
              <a:t>removes the privileged user id from all three user IDs</a:t>
            </a:r>
          </a:p>
          <a:p>
            <a:pPr lvl="1" eaLnBrk="1" hangingPunct="1"/>
            <a:r>
              <a:rPr lang="en-US" sz="2400" dirty="0" smtClean="0"/>
              <a:t>drop privilege temporarily</a:t>
            </a:r>
          </a:p>
          <a:p>
            <a:pPr lvl="2" eaLnBrk="1" hangingPunct="1"/>
            <a:r>
              <a:rPr lang="en-US" sz="2000" dirty="0" smtClean="0"/>
              <a:t>removes the privileged user ID from its effective </a:t>
            </a:r>
            <a:r>
              <a:rPr lang="en-US" sz="2000" dirty="0" err="1" smtClean="0"/>
              <a:t>uid</a:t>
            </a:r>
            <a:r>
              <a:rPr lang="en-US" sz="2000" dirty="0" smtClean="0"/>
              <a:t> but stores it in its saved </a:t>
            </a:r>
            <a:r>
              <a:rPr lang="en-US" sz="2000" dirty="0" err="1" smtClean="0"/>
              <a:t>uid</a:t>
            </a:r>
            <a:r>
              <a:rPr lang="en-US" sz="2000" dirty="0" smtClean="0"/>
              <a:t>, later the process may restore privilege by restoring privileged user ID in its effective </a:t>
            </a:r>
            <a:r>
              <a:rPr lang="en-US" sz="2000" dirty="0" err="1" smtClean="0"/>
              <a:t>uid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8B03-ECB3-4C4D-86C2-43F727D59A45}" type="slidenum">
              <a:rPr lang="en-US"/>
              <a:pPr/>
              <a:t>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Access Control in Early UNIX 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A process has two user IDs: real </a:t>
            </a:r>
            <a:r>
              <a:rPr lang="en-US" sz="2400" dirty="0" err="1" smtClean="0"/>
              <a:t>uid</a:t>
            </a:r>
            <a:r>
              <a:rPr lang="en-US" sz="2400" dirty="0" smtClean="0"/>
              <a:t> and effective </a:t>
            </a:r>
            <a:r>
              <a:rPr lang="en-US" sz="2400" dirty="0" err="1" smtClean="0"/>
              <a:t>uid</a:t>
            </a:r>
            <a:r>
              <a:rPr lang="en-US" sz="2400" dirty="0" smtClean="0"/>
              <a:t> and one system call </a:t>
            </a:r>
            <a:r>
              <a:rPr lang="en-US" sz="2400" dirty="0" err="1" smtClean="0"/>
              <a:t>setuid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The system call </a:t>
            </a:r>
            <a:r>
              <a:rPr lang="en-US" sz="2400" dirty="0" err="1" smtClean="0"/>
              <a:t>setuid</a:t>
            </a:r>
            <a:r>
              <a:rPr lang="en-US" sz="2400" dirty="0" smtClean="0"/>
              <a:t>(id)</a:t>
            </a:r>
          </a:p>
          <a:p>
            <a:pPr lvl="1" eaLnBrk="1" hangingPunct="1"/>
            <a:r>
              <a:rPr lang="en-US" sz="2000" dirty="0" smtClean="0"/>
              <a:t>when </a:t>
            </a:r>
            <a:r>
              <a:rPr lang="en-US" sz="2000" dirty="0" err="1" smtClean="0"/>
              <a:t>euid</a:t>
            </a:r>
            <a:r>
              <a:rPr lang="en-US" sz="2000" dirty="0" smtClean="0"/>
              <a:t> is 0, </a:t>
            </a:r>
            <a:r>
              <a:rPr lang="en-US" sz="2000" dirty="0" err="1" smtClean="0"/>
              <a:t>setuid</a:t>
            </a:r>
            <a:r>
              <a:rPr lang="en-US" sz="2000" dirty="0" smtClean="0"/>
              <a:t> set both the </a:t>
            </a:r>
            <a:r>
              <a:rPr lang="en-US" sz="2000" dirty="0" err="1" smtClean="0"/>
              <a:t>ruid</a:t>
            </a:r>
            <a:r>
              <a:rPr lang="en-US" sz="2000" dirty="0" smtClean="0"/>
              <a:t> and the </a:t>
            </a:r>
            <a:r>
              <a:rPr lang="en-US" sz="2000" dirty="0" err="1" smtClean="0"/>
              <a:t>euid</a:t>
            </a:r>
            <a:r>
              <a:rPr lang="en-US" sz="2000" dirty="0" smtClean="0"/>
              <a:t> to the parameter</a:t>
            </a:r>
          </a:p>
          <a:p>
            <a:pPr lvl="1" eaLnBrk="1" hangingPunct="1"/>
            <a:r>
              <a:rPr lang="en-US" sz="2000" dirty="0" smtClean="0"/>
              <a:t>otherwise, the </a:t>
            </a:r>
            <a:r>
              <a:rPr lang="en-US" sz="2000" dirty="0" err="1" smtClean="0"/>
              <a:t>setuid</a:t>
            </a:r>
            <a:r>
              <a:rPr lang="en-US" sz="2000" dirty="0" smtClean="0"/>
              <a:t> could only set effective </a:t>
            </a:r>
            <a:r>
              <a:rPr lang="en-US" sz="2000" dirty="0" err="1" smtClean="0"/>
              <a:t>uid</a:t>
            </a:r>
            <a:r>
              <a:rPr lang="en-US" sz="2000" dirty="0" smtClean="0"/>
              <a:t> to real </a:t>
            </a:r>
            <a:r>
              <a:rPr lang="en-US" sz="2000" dirty="0" err="1" smtClean="0"/>
              <a:t>uid</a:t>
            </a:r>
            <a:endParaRPr lang="en-US" sz="2000" dirty="0" smtClean="0"/>
          </a:p>
          <a:p>
            <a:pPr lvl="2" eaLnBrk="1" hangingPunct="1"/>
            <a:r>
              <a:rPr lang="en-US" sz="1800" dirty="0" smtClean="0"/>
              <a:t>Permanently drops privileges</a:t>
            </a:r>
          </a:p>
          <a:p>
            <a:pPr eaLnBrk="1" hangingPunct="1"/>
            <a:r>
              <a:rPr lang="en-US" sz="2400" dirty="0" smtClean="0"/>
              <a:t>A process cannot temporarily drop privilege</a:t>
            </a:r>
          </a:p>
        </p:txBody>
      </p:sp>
      <p:sp>
        <p:nvSpPr>
          <p:cNvPr id="44039" name="TextBox 6"/>
          <p:cNvSpPr txBox="1">
            <a:spLocks noChangeArrowheads="1"/>
          </p:cNvSpPr>
          <p:nvPr/>
        </p:nvSpPr>
        <p:spPr bwMode="auto">
          <a:xfrm>
            <a:off x="1295400" y="4229101"/>
            <a:ext cx="6172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Ref: </a:t>
            </a:r>
            <a:r>
              <a:rPr lang="en-US" dirty="0" err="1" smtClean="0"/>
              <a:t>Setuid</a:t>
            </a:r>
            <a:r>
              <a:rPr lang="en-US" dirty="0" smtClean="0"/>
              <a:t> </a:t>
            </a:r>
            <a:r>
              <a:rPr lang="en-US" dirty="0"/>
              <a:t>Demystified, In USENIX Security ‘ 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42E4-D952-4D1C-B022-30754D1293CF}" type="slidenum">
              <a:rPr lang="en-US"/>
              <a:pPr/>
              <a:t>24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System V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Added saved </a:t>
            </a:r>
            <a:r>
              <a:rPr lang="en-US" sz="2400" dirty="0" err="1" smtClean="0"/>
              <a:t>uid</a:t>
            </a:r>
            <a:r>
              <a:rPr lang="en-US" sz="2400" dirty="0" smtClean="0"/>
              <a:t> &amp; a new system call </a:t>
            </a:r>
          </a:p>
          <a:p>
            <a:pPr eaLnBrk="1" hangingPunct="1"/>
            <a:r>
              <a:rPr lang="en-US" sz="2400" dirty="0" smtClean="0"/>
              <a:t>The system call </a:t>
            </a:r>
            <a:r>
              <a:rPr lang="en-US" sz="2400" dirty="0" err="1" smtClean="0"/>
              <a:t>seteuid</a:t>
            </a:r>
            <a:endParaRPr lang="en-US" sz="2400" dirty="0" smtClean="0"/>
          </a:p>
          <a:p>
            <a:pPr lvl="1" eaLnBrk="1" hangingPunct="1"/>
            <a:r>
              <a:rPr lang="en-US" sz="2000" dirty="0" smtClean="0"/>
              <a:t>if </a:t>
            </a:r>
            <a:r>
              <a:rPr lang="en-US" sz="2000" dirty="0" err="1" smtClean="0"/>
              <a:t>euid</a:t>
            </a:r>
            <a:r>
              <a:rPr lang="en-US" sz="2000" dirty="0" smtClean="0"/>
              <a:t> is 0, </a:t>
            </a:r>
            <a:r>
              <a:rPr lang="en-US" sz="2000" dirty="0" err="1" smtClean="0"/>
              <a:t>seteuid</a:t>
            </a:r>
            <a:r>
              <a:rPr lang="en-US" sz="2000" dirty="0" smtClean="0"/>
              <a:t> could set </a:t>
            </a:r>
            <a:r>
              <a:rPr lang="en-US" sz="2000" dirty="0" err="1" smtClean="0"/>
              <a:t>euid</a:t>
            </a:r>
            <a:r>
              <a:rPr lang="en-US" sz="2000" dirty="0" smtClean="0"/>
              <a:t> to any user ID</a:t>
            </a:r>
          </a:p>
          <a:p>
            <a:pPr lvl="1" eaLnBrk="1" hangingPunct="1"/>
            <a:r>
              <a:rPr lang="en-US" sz="2000" dirty="0" smtClean="0"/>
              <a:t>otherwise, could set </a:t>
            </a:r>
            <a:r>
              <a:rPr lang="en-US" sz="2000" dirty="0" err="1" smtClean="0"/>
              <a:t>euid</a:t>
            </a:r>
            <a:r>
              <a:rPr lang="en-US" sz="2000" dirty="0" smtClean="0"/>
              <a:t> to </a:t>
            </a:r>
            <a:r>
              <a:rPr lang="en-US" sz="2000" dirty="0" err="1" smtClean="0"/>
              <a:t>ruid</a:t>
            </a:r>
            <a:r>
              <a:rPr lang="en-US" sz="2000" dirty="0" smtClean="0"/>
              <a:t> or </a:t>
            </a:r>
            <a:r>
              <a:rPr lang="en-US" sz="2000" dirty="0" err="1" smtClean="0"/>
              <a:t>suid</a:t>
            </a:r>
            <a:endParaRPr lang="en-US" sz="2000" dirty="0" smtClean="0"/>
          </a:p>
          <a:p>
            <a:pPr lvl="2" eaLnBrk="1" hangingPunct="1"/>
            <a:r>
              <a:rPr lang="en-US" sz="1800" dirty="0" smtClean="0"/>
              <a:t>Setting to </a:t>
            </a:r>
            <a:r>
              <a:rPr lang="en-US" sz="1800" dirty="0" err="1" smtClean="0"/>
              <a:t>ruid</a:t>
            </a:r>
            <a:r>
              <a:rPr lang="en-US" sz="1800" dirty="0" smtClean="0"/>
              <a:t> temporarily drops privilege</a:t>
            </a:r>
          </a:p>
          <a:p>
            <a:pPr eaLnBrk="1" hangingPunct="1"/>
            <a:r>
              <a:rPr lang="en-US" sz="2400" dirty="0" smtClean="0"/>
              <a:t>The system call </a:t>
            </a:r>
            <a:r>
              <a:rPr lang="en-US" sz="2400" dirty="0" err="1" smtClean="0"/>
              <a:t>setuid</a:t>
            </a:r>
            <a:r>
              <a:rPr lang="en-US" sz="2400" dirty="0" smtClean="0"/>
              <a:t> is also changed</a:t>
            </a:r>
          </a:p>
          <a:p>
            <a:pPr lvl="1" eaLnBrk="1" hangingPunct="1"/>
            <a:r>
              <a:rPr lang="en-US" sz="2000" dirty="0" smtClean="0"/>
              <a:t>if </a:t>
            </a:r>
            <a:r>
              <a:rPr lang="en-US" sz="2000" dirty="0" err="1" smtClean="0"/>
              <a:t>euid</a:t>
            </a:r>
            <a:r>
              <a:rPr lang="en-US" sz="2000" dirty="0" smtClean="0"/>
              <a:t> is 0, </a:t>
            </a:r>
            <a:r>
              <a:rPr lang="en-US" sz="2000" dirty="0" err="1" smtClean="0"/>
              <a:t>setuid</a:t>
            </a:r>
            <a:r>
              <a:rPr lang="en-US" sz="2000" dirty="0" smtClean="0"/>
              <a:t> functions as </a:t>
            </a:r>
            <a:r>
              <a:rPr lang="en-US" sz="2000" dirty="0" err="1" smtClean="0"/>
              <a:t>seteuid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otherwise, </a:t>
            </a:r>
            <a:r>
              <a:rPr lang="en-US" sz="2000" dirty="0" err="1" smtClean="0"/>
              <a:t>setuid</a:t>
            </a:r>
            <a:r>
              <a:rPr lang="en-US" sz="2000" dirty="0" smtClean="0"/>
              <a:t> sets all three user IDs to real </a:t>
            </a:r>
            <a:r>
              <a:rPr lang="en-US" sz="2000" dirty="0" err="1" smtClean="0"/>
              <a:t>uid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E34C-C9C0-4822-BE14-E279B38EFD61}" type="slidenum">
              <a:rPr lang="en-US"/>
              <a:pPr/>
              <a:t>25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BSD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Uses </a:t>
            </a:r>
            <a:r>
              <a:rPr lang="en-US" sz="2400" dirty="0" err="1" smtClean="0"/>
              <a:t>ruid</a:t>
            </a:r>
            <a:r>
              <a:rPr lang="en-US" sz="2400" dirty="0" smtClean="0"/>
              <a:t> &amp; </a:t>
            </a:r>
            <a:r>
              <a:rPr lang="en-US" sz="2400" dirty="0" err="1" smtClean="0"/>
              <a:t>euid</a:t>
            </a:r>
            <a:r>
              <a:rPr lang="en-US" sz="2400" dirty="0" smtClean="0"/>
              <a:t>, change the system call from </a:t>
            </a:r>
            <a:r>
              <a:rPr lang="en-US" sz="2400" dirty="0" err="1" smtClean="0"/>
              <a:t>setuid</a:t>
            </a:r>
            <a:r>
              <a:rPr lang="en-US" sz="2400" dirty="0" smtClean="0"/>
              <a:t> to </a:t>
            </a:r>
            <a:r>
              <a:rPr lang="en-US" sz="2400" dirty="0" err="1" smtClean="0"/>
              <a:t>setreuid</a:t>
            </a:r>
            <a:endParaRPr lang="en-US" sz="2400" dirty="0" smtClean="0"/>
          </a:p>
          <a:p>
            <a:pPr lvl="1" eaLnBrk="1" hangingPunct="1"/>
            <a:r>
              <a:rPr lang="en-US" sz="2000" dirty="0" smtClean="0"/>
              <a:t>if </a:t>
            </a:r>
            <a:r>
              <a:rPr lang="en-US" sz="2000" dirty="0" err="1" smtClean="0"/>
              <a:t>euid</a:t>
            </a:r>
            <a:r>
              <a:rPr lang="en-US" sz="2000" dirty="0" smtClean="0"/>
              <a:t> is 0, then the </a:t>
            </a:r>
            <a:r>
              <a:rPr lang="en-US" sz="2000" dirty="0" err="1" smtClean="0"/>
              <a:t>ruid</a:t>
            </a:r>
            <a:r>
              <a:rPr lang="en-US" sz="2000" dirty="0" smtClean="0"/>
              <a:t> and </a:t>
            </a:r>
            <a:r>
              <a:rPr lang="en-US" sz="2000" dirty="0" err="1" smtClean="0"/>
              <a:t>euid</a:t>
            </a:r>
            <a:r>
              <a:rPr lang="en-US" sz="2000" dirty="0" smtClean="0"/>
              <a:t> could be set to any user ID</a:t>
            </a:r>
          </a:p>
          <a:p>
            <a:pPr lvl="1" eaLnBrk="1" hangingPunct="1"/>
            <a:r>
              <a:rPr lang="en-US" sz="2000" dirty="0" smtClean="0"/>
              <a:t>otherwise, either the </a:t>
            </a:r>
            <a:r>
              <a:rPr lang="en-US" sz="2000" dirty="0" err="1" smtClean="0"/>
              <a:t>ruid</a:t>
            </a:r>
            <a:r>
              <a:rPr lang="en-US" sz="2000" dirty="0" smtClean="0"/>
              <a:t> or the </a:t>
            </a:r>
            <a:r>
              <a:rPr lang="en-US" sz="2000" dirty="0" err="1" smtClean="0"/>
              <a:t>euid</a:t>
            </a:r>
            <a:r>
              <a:rPr lang="en-US" sz="2000" dirty="0" smtClean="0"/>
              <a:t> could be set to value of the other one</a:t>
            </a:r>
          </a:p>
          <a:p>
            <a:pPr lvl="2" eaLnBrk="1" hangingPunct="1"/>
            <a:r>
              <a:rPr lang="en-US" sz="1800" dirty="0" smtClean="0"/>
              <a:t>enables a process to swap </a:t>
            </a:r>
            <a:r>
              <a:rPr lang="en-US" sz="1800" dirty="0" err="1" smtClean="0"/>
              <a:t>ruid</a:t>
            </a:r>
            <a:r>
              <a:rPr lang="en-US" sz="1800" dirty="0" smtClean="0"/>
              <a:t> &amp; </a:t>
            </a:r>
            <a:r>
              <a:rPr lang="en-US" sz="1800" dirty="0" err="1" smtClean="0"/>
              <a:t>euid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986B-A973-425F-82FF-34C9C407317F}" type="slidenum">
              <a:rPr lang="en-US"/>
              <a:pPr/>
              <a:t>26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smtClean="0"/>
              <a:t>Modern UNIX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System V &amp; BSD affect each other, both implemented </a:t>
            </a:r>
            <a:r>
              <a:rPr lang="en-US" sz="2400" dirty="0" err="1" smtClean="0"/>
              <a:t>setuid</a:t>
            </a:r>
            <a:r>
              <a:rPr lang="en-US" sz="2400" dirty="0" smtClean="0"/>
              <a:t>, </a:t>
            </a:r>
            <a:r>
              <a:rPr lang="en-US" sz="2400" dirty="0" err="1" smtClean="0"/>
              <a:t>seteuid</a:t>
            </a:r>
            <a:r>
              <a:rPr lang="en-US" sz="2400" dirty="0" smtClean="0"/>
              <a:t>, </a:t>
            </a:r>
            <a:r>
              <a:rPr lang="en-US" sz="2400" dirty="0" err="1" smtClean="0"/>
              <a:t>setreuid</a:t>
            </a:r>
            <a:r>
              <a:rPr lang="en-US" sz="2400" dirty="0" smtClean="0"/>
              <a:t>, with different semantics</a:t>
            </a:r>
          </a:p>
          <a:p>
            <a:pPr lvl="1" eaLnBrk="1" hangingPunct="1"/>
            <a:r>
              <a:rPr lang="en-US" sz="2000" dirty="0" smtClean="0"/>
              <a:t>some modern UNIX introduced </a:t>
            </a:r>
            <a:r>
              <a:rPr lang="en-US" sz="2000" dirty="0" err="1" smtClean="0"/>
              <a:t>setresuid</a:t>
            </a:r>
            <a:endParaRPr lang="en-US" sz="20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Things get messy, complicated, inconsistent, and buggy</a:t>
            </a:r>
          </a:p>
          <a:p>
            <a:pPr lvl="1" eaLnBrk="1" hangingPunct="1"/>
            <a:r>
              <a:rPr lang="en-US" sz="2000" dirty="0" smtClean="0"/>
              <a:t>POSIX standard, Solaris, FreeBSD, Linux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CS426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F8F1-89B9-4DCB-97E2-17C53D72E8FA}" type="slidenum">
              <a:rPr lang="en-US"/>
              <a:pPr/>
              <a:t>27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Suggested Improved API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400" dirty="0" smtClean="0"/>
              <a:t>Three method calls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 dirty="0" err="1" smtClean="0"/>
              <a:t>drop_priv_temp</a:t>
            </a:r>
            <a:endParaRPr lang="en-US" sz="2000" dirty="0" smtClean="0"/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 dirty="0" err="1" smtClean="0"/>
              <a:t>drop_priv_perm</a:t>
            </a:r>
            <a:endParaRPr lang="en-US" sz="2000" dirty="0" smtClean="0"/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 dirty="0" err="1" smtClean="0"/>
              <a:t>restore_priv</a:t>
            </a:r>
            <a:endParaRPr lang="en-US" sz="2000" dirty="0" smtClean="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dirty="0" smtClean="0"/>
              <a:t>Lessons from this? </a:t>
            </a:r>
          </a:p>
          <a:p>
            <a:pPr marL="533400" indent="-533400" eaLnBrk="1" hangingPunct="1">
              <a:lnSpc>
                <a:spcPct val="90000"/>
              </a:lnSpc>
              <a:buFontTx/>
              <a:buChar char="•"/>
            </a:pPr>
            <a:r>
              <a:rPr lang="en-US" sz="2400" dirty="0" smtClean="0"/>
              <a:t>Psychological acceptability principle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 dirty="0" smtClean="0"/>
              <a:t>“human interface should be designed for ease of use” 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 dirty="0" smtClean="0"/>
              <a:t>the user’s mental image of his protection goals should match the mechanism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FC6C-1268-4B07-A1B5-477BFD373BC6}" type="slidenum">
              <a:rPr lang="en-US"/>
              <a:pPr/>
              <a:t>28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Readings for This Lecture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00150"/>
            <a:ext cx="5257800" cy="30861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mtClean="0"/>
              <a:t>Wiki</a:t>
            </a:r>
            <a:endParaRPr lang="en-US" smtClean="0">
              <a:hlinkClick r:id="rId3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smtClean="0">
                <a:hlinkClick r:id="rId3"/>
              </a:rPr>
              <a:t>Filesystem Permissions</a:t>
            </a:r>
            <a:endParaRPr lang="en-US" smtClean="0"/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mtClean="0"/>
              <a:t>Other readings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smtClean="0"/>
              <a:t>UNIX File and Directory Permissions and Modes</a:t>
            </a:r>
          </a:p>
          <a:p>
            <a:pPr lvl="2" eaLnBrk="1" hangingPunct="1">
              <a:spcBef>
                <a:spcPct val="0"/>
              </a:spcBef>
            </a:pPr>
            <a:r>
              <a:rPr lang="en-US" smtClean="0">
                <a:hlinkClick r:id="rId4"/>
              </a:rPr>
              <a:t>http://www.hccfl.edu/pollock/AUnix1/FilePermissions.htm</a:t>
            </a:r>
            <a:endParaRPr lang="en-US" smtClean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smtClean="0"/>
              <a:t>Unix file permissions</a:t>
            </a:r>
          </a:p>
          <a:p>
            <a:pPr lvl="2" eaLnBrk="1" hangingPunct="1">
              <a:spcBef>
                <a:spcPct val="0"/>
              </a:spcBef>
            </a:pPr>
            <a:r>
              <a:rPr lang="en-US" smtClean="0">
                <a:hlinkClick r:id="rId5"/>
              </a:rPr>
              <a:t>http://www.unix.com/tips-tutorials/19060-unix-file-permissions.html</a:t>
            </a:r>
            <a:endParaRPr lang="en-US" smtClean="0"/>
          </a:p>
          <a:p>
            <a:pPr lvl="2" eaLnBrk="1" hangingPunct="1">
              <a:spcBef>
                <a:spcPct val="0"/>
              </a:spcBef>
            </a:pPr>
            <a:endParaRPr lang="en-US" smtClean="0"/>
          </a:p>
        </p:txBody>
      </p:sp>
      <p:pic>
        <p:nvPicPr>
          <p:cNvPr id="49159" name="Picture 4" descr="j021258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70576" y="1600200"/>
            <a:ext cx="2587625" cy="166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02F7-B276-4FDD-B657-20294C01CF6B}" type="slidenum">
              <a:rPr lang="en-US"/>
              <a:pPr/>
              <a:t>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1804750" y="133350"/>
            <a:ext cx="5696085" cy="666043"/>
          </a:xfrm>
          <a:noFill/>
        </p:spPr>
        <p:txBody>
          <a:bodyPr wrap="none" lIns="62503" tIns="25001" rIns="62503" bIns="25001" anchor="t">
            <a:spAutoFit/>
          </a:bodyPr>
          <a:lstStyle/>
          <a:p>
            <a:pPr eaLnBrk="1" hangingPunct="1"/>
            <a:r>
              <a:rPr lang="en-US" sz="4000" dirty="0" smtClean="0"/>
              <a:t>PRINCIPALS AND SUBJECTS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71550"/>
            <a:ext cx="7696200" cy="1834248"/>
          </a:xfrm>
          <a:noFill/>
        </p:spPr>
        <p:txBody>
          <a:bodyPr wrap="square" lIns="62503" tIns="25001" rIns="62503" bIns="25001">
            <a:spAutoFit/>
          </a:bodyPr>
          <a:lstStyle/>
          <a:p>
            <a:pPr marL="482600" indent="-482600" eaLnBrk="1" hangingPunct="1">
              <a:lnSpc>
                <a:spcPct val="92000"/>
              </a:lnSpc>
              <a:spcBef>
                <a:spcPct val="46000"/>
              </a:spcBef>
            </a:pPr>
            <a:r>
              <a:rPr lang="en-US" sz="2800" dirty="0" smtClean="0"/>
              <a:t>A subject is a program (application) executing on behalf of some principal(s)</a:t>
            </a:r>
          </a:p>
          <a:p>
            <a:pPr marL="482600" indent="-482600" eaLnBrk="1" hangingPunct="1">
              <a:lnSpc>
                <a:spcPct val="92000"/>
              </a:lnSpc>
              <a:spcBef>
                <a:spcPct val="46000"/>
              </a:spcBef>
            </a:pPr>
            <a:r>
              <a:rPr lang="en-US" sz="2800" dirty="0" smtClean="0"/>
              <a:t>A principal may at any time be idle, or have one or more subjects executing on its behalf</a:t>
            </a:r>
          </a:p>
        </p:txBody>
      </p:sp>
      <p:sp>
        <p:nvSpPr>
          <p:cNvPr id="407556" name="Rectangle 4"/>
          <p:cNvSpPr>
            <a:spLocks noChangeArrowheads="1"/>
          </p:cNvSpPr>
          <p:nvPr/>
        </p:nvSpPr>
        <p:spPr bwMode="auto">
          <a:xfrm>
            <a:off x="1600200" y="3181350"/>
            <a:ext cx="5832475" cy="662709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62503" tIns="25001" rIns="62503" bIns="25001">
            <a:spAutoFit/>
          </a:bodyPr>
          <a:lstStyle/>
          <a:p>
            <a:pPr algn="ctr" defTabSz="900113" eaLnBrk="0" hangingPunct="0">
              <a:lnSpc>
                <a:spcPct val="89000"/>
              </a:lnSpc>
              <a:spcBef>
                <a:spcPct val="43000"/>
              </a:spcBef>
              <a:defRPr/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What are subjects in UNIX?</a:t>
            </a:r>
          </a:p>
          <a:p>
            <a:pPr algn="ctr" defTabSz="900113" eaLnBrk="0" hangingPunct="0">
              <a:lnSpc>
                <a:spcPct val="89000"/>
              </a:lnSpc>
              <a:spcBef>
                <a:spcPct val="43000"/>
              </a:spcBef>
              <a:defRPr/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What are principals in UNIX?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AE7F-40E5-4B46-B253-F1191F305DD3}" type="slidenum">
              <a:rPr lang="en-US"/>
              <a:pPr/>
              <a:t>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2832679" y="57150"/>
            <a:ext cx="1912357" cy="666043"/>
          </a:xfrm>
          <a:noFill/>
        </p:spPr>
        <p:txBody>
          <a:bodyPr wrap="none" lIns="62503" tIns="25001" rIns="62503" bIns="25001" anchor="t">
            <a:spAutoFit/>
          </a:bodyPr>
          <a:lstStyle/>
          <a:p>
            <a:pPr eaLnBrk="1" hangingPunct="1"/>
            <a:r>
              <a:rPr lang="en-US" sz="4000" dirty="0" smtClean="0"/>
              <a:t>OBJECTS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50795"/>
            <a:ext cx="8523287" cy="3714186"/>
          </a:xfrm>
          <a:noFill/>
        </p:spPr>
        <p:txBody>
          <a:bodyPr wrap="square" lIns="62503" tIns="25001" rIns="62503" bIns="25001">
            <a:spAutoFit/>
          </a:bodyPr>
          <a:lstStyle/>
          <a:p>
            <a:pPr marL="482600" indent="-482600" eaLnBrk="1" hangingPunct="1">
              <a:lnSpc>
                <a:spcPct val="89000"/>
              </a:lnSpc>
              <a:spcBef>
                <a:spcPct val="43000"/>
              </a:spcBef>
            </a:pPr>
            <a:r>
              <a:rPr lang="en-US" sz="2400" dirty="0" smtClean="0"/>
              <a:t>An object is anything on which a subject can perform operations (mediated by rights)</a:t>
            </a:r>
          </a:p>
          <a:p>
            <a:pPr marL="482600" indent="-482600" eaLnBrk="1" hangingPunct="1">
              <a:lnSpc>
                <a:spcPct val="89000"/>
              </a:lnSpc>
              <a:spcBef>
                <a:spcPct val="43000"/>
              </a:spcBef>
            </a:pPr>
            <a:r>
              <a:rPr lang="en-US" sz="2400" dirty="0" smtClean="0"/>
              <a:t>Usually objects are passive, for example:</a:t>
            </a:r>
          </a:p>
          <a:p>
            <a:pPr marL="927100" lvl="1" indent="-330200" eaLnBrk="1" hangingPunct="1">
              <a:spcBef>
                <a:spcPct val="10000"/>
              </a:spcBef>
              <a:buFontTx/>
              <a:buChar char="•"/>
            </a:pPr>
            <a:r>
              <a:rPr lang="en-US" sz="2000" dirty="0" smtClean="0"/>
              <a:t>File</a:t>
            </a:r>
          </a:p>
          <a:p>
            <a:pPr marL="927100" lvl="1" indent="-330200" eaLnBrk="1" hangingPunct="1">
              <a:spcBef>
                <a:spcPct val="10000"/>
              </a:spcBef>
              <a:buFontTx/>
              <a:buChar char="•"/>
            </a:pPr>
            <a:r>
              <a:rPr lang="en-US" sz="2000" dirty="0" smtClean="0"/>
              <a:t>Directory (or Folder)</a:t>
            </a:r>
          </a:p>
          <a:p>
            <a:pPr marL="927100" lvl="1" indent="-330200" eaLnBrk="1" hangingPunct="1">
              <a:spcBef>
                <a:spcPct val="10000"/>
              </a:spcBef>
              <a:buFontTx/>
              <a:buChar char="•"/>
            </a:pPr>
            <a:r>
              <a:rPr lang="en-US" sz="2000" dirty="0" smtClean="0"/>
              <a:t>Memory segment</a:t>
            </a:r>
          </a:p>
          <a:p>
            <a:pPr marL="482600" indent="-482600" eaLnBrk="1" hangingPunct="1">
              <a:lnSpc>
                <a:spcPct val="89000"/>
              </a:lnSpc>
              <a:spcBef>
                <a:spcPct val="43000"/>
              </a:spcBef>
            </a:pPr>
            <a:r>
              <a:rPr lang="en-US" sz="2400" dirty="0" smtClean="0"/>
              <a:t>But, subjects can also be objects, with operations</a:t>
            </a:r>
          </a:p>
          <a:p>
            <a:pPr marL="927100" lvl="1" indent="-330200" eaLnBrk="1" hangingPunct="1">
              <a:spcBef>
                <a:spcPct val="10000"/>
              </a:spcBef>
              <a:buFontTx/>
              <a:buChar char="•"/>
            </a:pPr>
            <a:r>
              <a:rPr lang="en-US" sz="2000" dirty="0" smtClean="0"/>
              <a:t>kill</a:t>
            </a:r>
          </a:p>
          <a:p>
            <a:pPr marL="927100" lvl="1" indent="-330200" eaLnBrk="1" hangingPunct="1">
              <a:spcBef>
                <a:spcPct val="10000"/>
              </a:spcBef>
              <a:buFontTx/>
              <a:buChar char="•"/>
            </a:pPr>
            <a:r>
              <a:rPr lang="en-US" sz="2000" dirty="0" smtClean="0"/>
              <a:t>suspend</a:t>
            </a:r>
          </a:p>
          <a:p>
            <a:pPr marL="927100" lvl="1" indent="-330200" eaLnBrk="1" hangingPunct="1">
              <a:spcBef>
                <a:spcPct val="10000"/>
              </a:spcBef>
              <a:buFontTx/>
              <a:buChar char="•"/>
            </a:pPr>
            <a:r>
              <a:rPr lang="en-US" sz="2000" dirty="0" smtClean="0"/>
              <a:t>resume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E24E-C4C4-4E47-860F-C7210B9310A6}" type="slidenum">
              <a:rPr lang="en-US"/>
              <a:pPr/>
              <a:t>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/>
              <a:t>Basic Concepts of UNIX Access Control: Users, Groups, Files, Processes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2550"/>
            <a:ext cx="8305800" cy="34861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Each user account has a unique UID</a:t>
            </a:r>
          </a:p>
          <a:p>
            <a:pPr lvl="1" eaLnBrk="1" hangingPunct="1"/>
            <a:r>
              <a:rPr lang="en-US" sz="2000" dirty="0" smtClean="0"/>
              <a:t>The UID 0 means the super user (system admin)</a:t>
            </a:r>
          </a:p>
          <a:p>
            <a:pPr eaLnBrk="1" hangingPunct="1"/>
            <a:r>
              <a:rPr lang="en-US" sz="2400" dirty="0" smtClean="0"/>
              <a:t>A user account belongs to multiple groups</a:t>
            </a:r>
          </a:p>
          <a:p>
            <a:pPr eaLnBrk="1" hangingPunct="1"/>
            <a:r>
              <a:rPr lang="en-US" sz="2400" dirty="0" smtClean="0"/>
              <a:t>Subjects are processes</a:t>
            </a:r>
          </a:p>
          <a:p>
            <a:pPr lvl="1" eaLnBrk="1" hangingPunct="1"/>
            <a:r>
              <a:rPr lang="en-US" sz="2000" dirty="0" smtClean="0"/>
              <a:t>associated with </a:t>
            </a:r>
            <a:r>
              <a:rPr lang="en-US" sz="2000" dirty="0" err="1" smtClean="0"/>
              <a:t>uid</a:t>
            </a:r>
            <a:r>
              <a:rPr lang="en-US" sz="2000" dirty="0" smtClean="0"/>
              <a:t>/</a:t>
            </a:r>
            <a:r>
              <a:rPr lang="en-US" sz="2000" dirty="0" err="1" smtClean="0"/>
              <a:t>gid</a:t>
            </a:r>
            <a:r>
              <a:rPr lang="en-US" sz="2000" dirty="0" smtClean="0"/>
              <a:t> pairs, e.g., (</a:t>
            </a:r>
            <a:r>
              <a:rPr lang="en-US" sz="2000" dirty="0" err="1" smtClean="0"/>
              <a:t>euid</a:t>
            </a:r>
            <a:r>
              <a:rPr lang="en-US" sz="2000" dirty="0" smtClean="0"/>
              <a:t>, </a:t>
            </a:r>
            <a:r>
              <a:rPr lang="en-US" sz="2000" dirty="0" err="1" smtClean="0"/>
              <a:t>egid</a:t>
            </a:r>
            <a:r>
              <a:rPr lang="en-US" sz="2000" dirty="0" smtClean="0"/>
              <a:t>), (</a:t>
            </a:r>
            <a:r>
              <a:rPr lang="en-US" sz="2000" dirty="0" err="1" smtClean="0"/>
              <a:t>ruid</a:t>
            </a:r>
            <a:r>
              <a:rPr lang="en-US" sz="2000" dirty="0" smtClean="0"/>
              <a:t>, </a:t>
            </a:r>
            <a:r>
              <a:rPr lang="en-US" sz="2000" dirty="0" err="1" smtClean="0"/>
              <a:t>rgid</a:t>
            </a:r>
            <a:r>
              <a:rPr lang="en-US" sz="2000" dirty="0" smtClean="0"/>
              <a:t>), (</a:t>
            </a:r>
            <a:r>
              <a:rPr lang="en-US" sz="2000" dirty="0" err="1" smtClean="0"/>
              <a:t>suid</a:t>
            </a:r>
            <a:r>
              <a:rPr lang="en-US" sz="2000" dirty="0" smtClean="0"/>
              <a:t>, </a:t>
            </a:r>
            <a:r>
              <a:rPr lang="en-US" sz="2000" dirty="0" err="1" smtClean="0"/>
              <a:t>sgid</a:t>
            </a:r>
            <a:r>
              <a:rPr lang="en-US" sz="2000" dirty="0" smtClean="0"/>
              <a:t>)</a:t>
            </a:r>
          </a:p>
          <a:p>
            <a:pPr eaLnBrk="1" hangingPunct="1"/>
            <a:r>
              <a:rPr lang="en-US" sz="2400" dirty="0" smtClean="0"/>
              <a:t>Objects are files</a:t>
            </a:r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5D685-4CFB-4210-94EE-D04666BD2FC6}" type="slidenum">
              <a:rPr lang="en-US"/>
              <a:pPr/>
              <a:t>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2151221" y="209550"/>
            <a:ext cx="5007691" cy="666043"/>
          </a:xfrm>
          <a:noFill/>
        </p:spPr>
        <p:txBody>
          <a:bodyPr wrap="none" lIns="62503" tIns="25001" rIns="62503" bIns="25001" anchor="t">
            <a:spAutoFit/>
          </a:bodyPr>
          <a:lstStyle/>
          <a:p>
            <a:pPr eaLnBrk="1" hangingPunct="1"/>
            <a:r>
              <a:rPr lang="en-US" sz="4000" dirty="0" smtClean="0"/>
              <a:t>USERS AND PRINCIPALS</a:t>
            </a:r>
          </a:p>
        </p:txBody>
      </p:sp>
      <p:sp>
        <p:nvSpPr>
          <p:cNvPr id="23558" name="Rectangle 3"/>
          <p:cNvSpPr>
            <a:spLocks noChangeArrowheads="1"/>
          </p:cNvSpPr>
          <p:nvPr/>
        </p:nvSpPr>
        <p:spPr bwMode="auto">
          <a:xfrm>
            <a:off x="1838325" y="2851547"/>
            <a:ext cx="921316" cy="2914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2503" tIns="25001" rIns="62503" bIns="25001">
            <a:spAutoFit/>
          </a:bodyPr>
          <a:lstStyle/>
          <a:p>
            <a:pPr defTabSz="900113" eaLnBrk="0" hangingPunct="0">
              <a:lnSpc>
                <a:spcPct val="87000"/>
              </a:lnSpc>
            </a:pPr>
            <a:r>
              <a:rPr lang="en-US" b="1">
                <a:latin typeface="Arial" pitchFamily="34" charset="0"/>
              </a:rPr>
              <a:t>USERS</a:t>
            </a:r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5099050" y="2842022"/>
            <a:ext cx="1506926" cy="2914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2503" tIns="25001" rIns="62503" bIns="25001">
            <a:spAutoFit/>
          </a:bodyPr>
          <a:lstStyle/>
          <a:p>
            <a:pPr defTabSz="900113" eaLnBrk="0" hangingPunct="0">
              <a:lnSpc>
                <a:spcPct val="87000"/>
              </a:lnSpc>
            </a:pPr>
            <a:r>
              <a:rPr lang="en-US" b="1">
                <a:latin typeface="Arial" pitchFamily="34" charset="0"/>
              </a:rPr>
              <a:t>PRINCIPALS</a:t>
            </a:r>
          </a:p>
        </p:txBody>
      </p:sp>
      <p:sp>
        <p:nvSpPr>
          <p:cNvPr id="23560" name="Rectangle 5"/>
          <p:cNvSpPr>
            <a:spLocks noChangeArrowheads="1"/>
          </p:cNvSpPr>
          <p:nvPr/>
        </p:nvSpPr>
        <p:spPr bwMode="auto">
          <a:xfrm>
            <a:off x="1385888" y="3327797"/>
            <a:ext cx="1904599" cy="2914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2503" tIns="25001" rIns="62503" bIns="25001">
            <a:spAutoFit/>
          </a:bodyPr>
          <a:lstStyle/>
          <a:p>
            <a:pPr defTabSz="900113" eaLnBrk="0" hangingPunct="0">
              <a:lnSpc>
                <a:spcPct val="87000"/>
              </a:lnSpc>
            </a:pPr>
            <a:r>
              <a:rPr lang="en-US" b="1">
                <a:latin typeface="Arial" pitchFamily="34" charset="0"/>
              </a:rPr>
              <a:t>Real World User</a:t>
            </a:r>
          </a:p>
        </p:txBody>
      </p:sp>
      <p:sp>
        <p:nvSpPr>
          <p:cNvPr id="23561" name="Rectangle 6"/>
          <p:cNvSpPr>
            <a:spLocks noChangeArrowheads="1"/>
          </p:cNvSpPr>
          <p:nvPr/>
        </p:nvSpPr>
        <p:spPr bwMode="auto">
          <a:xfrm>
            <a:off x="4841671" y="3200400"/>
            <a:ext cx="2605495" cy="53241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2503" tIns="25001" rIns="62503" bIns="25001">
            <a:spAutoFit/>
          </a:bodyPr>
          <a:lstStyle/>
          <a:p>
            <a:pPr algn="ctr" defTabSz="900113" eaLnBrk="0" hangingPunct="0">
              <a:lnSpc>
                <a:spcPct val="87000"/>
              </a:lnSpc>
            </a:pPr>
            <a:r>
              <a:rPr lang="en-US" b="1">
                <a:latin typeface="Arial" pitchFamily="34" charset="0"/>
              </a:rPr>
              <a:t>Unit of Access Control</a:t>
            </a:r>
          </a:p>
          <a:p>
            <a:pPr algn="ctr" defTabSz="900113" eaLnBrk="0" hangingPunct="0">
              <a:lnSpc>
                <a:spcPct val="87000"/>
              </a:lnSpc>
            </a:pPr>
            <a:r>
              <a:rPr lang="en-US" b="1">
                <a:latin typeface="Arial" pitchFamily="34" charset="0"/>
              </a:rPr>
              <a:t>and Authorization</a:t>
            </a:r>
          </a:p>
        </p:txBody>
      </p:sp>
      <p:sp>
        <p:nvSpPr>
          <p:cNvPr id="23562" name="Oval 7"/>
          <p:cNvSpPr>
            <a:spLocks noChangeArrowheads="1"/>
          </p:cNvSpPr>
          <p:nvPr/>
        </p:nvSpPr>
        <p:spPr bwMode="auto">
          <a:xfrm>
            <a:off x="2465388" y="1964532"/>
            <a:ext cx="100012" cy="55960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Oval 8"/>
          <p:cNvSpPr>
            <a:spLocks noChangeArrowheads="1"/>
          </p:cNvSpPr>
          <p:nvPr/>
        </p:nvSpPr>
        <p:spPr bwMode="auto">
          <a:xfrm>
            <a:off x="5902326" y="1312069"/>
            <a:ext cx="100013" cy="55960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Oval 9"/>
          <p:cNvSpPr>
            <a:spLocks noChangeArrowheads="1"/>
          </p:cNvSpPr>
          <p:nvPr/>
        </p:nvSpPr>
        <p:spPr bwMode="auto">
          <a:xfrm>
            <a:off x="5889626" y="1657350"/>
            <a:ext cx="100013" cy="55960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Oval 10"/>
          <p:cNvSpPr>
            <a:spLocks noChangeArrowheads="1"/>
          </p:cNvSpPr>
          <p:nvPr/>
        </p:nvSpPr>
        <p:spPr bwMode="auto">
          <a:xfrm>
            <a:off x="5889626" y="2030016"/>
            <a:ext cx="100013" cy="55959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Oval 11"/>
          <p:cNvSpPr>
            <a:spLocks noChangeArrowheads="1"/>
          </p:cNvSpPr>
          <p:nvPr/>
        </p:nvSpPr>
        <p:spPr bwMode="auto">
          <a:xfrm>
            <a:off x="5889626" y="2422922"/>
            <a:ext cx="100013" cy="55959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12"/>
          <p:cNvSpPr>
            <a:spLocks noChangeShapeType="1"/>
          </p:cNvSpPr>
          <p:nvPr/>
        </p:nvSpPr>
        <p:spPr bwMode="auto">
          <a:xfrm flipV="1">
            <a:off x="2527300" y="1329929"/>
            <a:ext cx="3424238" cy="65365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8" name="Line 13"/>
          <p:cNvSpPr>
            <a:spLocks noChangeShapeType="1"/>
          </p:cNvSpPr>
          <p:nvPr/>
        </p:nvSpPr>
        <p:spPr bwMode="auto">
          <a:xfrm flipV="1">
            <a:off x="2527300" y="1675210"/>
            <a:ext cx="3411538" cy="32742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9" name="Line 14"/>
          <p:cNvSpPr>
            <a:spLocks noChangeShapeType="1"/>
          </p:cNvSpPr>
          <p:nvPr/>
        </p:nvSpPr>
        <p:spPr bwMode="auto">
          <a:xfrm>
            <a:off x="2514600" y="1983582"/>
            <a:ext cx="3424238" cy="7501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0" name="Line 15"/>
          <p:cNvSpPr>
            <a:spLocks noChangeShapeType="1"/>
          </p:cNvSpPr>
          <p:nvPr/>
        </p:nvSpPr>
        <p:spPr bwMode="auto">
          <a:xfrm>
            <a:off x="2489200" y="1983581"/>
            <a:ext cx="3487738" cy="4762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859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1905000" y="3943351"/>
            <a:ext cx="6203950" cy="707850"/>
          </a:xfrm>
          <a:solidFill>
            <a:schemeClr val="bg1"/>
          </a:solidFill>
          <a:ln w="50800"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62503" tIns="25001" rIns="62503" bIns="25001">
            <a:spAutoFit/>
          </a:bodyPr>
          <a:lstStyle/>
          <a:p>
            <a:pPr marL="0" indent="0" algn="ctr" eaLnBrk="1" hangingPunct="1">
              <a:lnSpc>
                <a:spcPct val="89000"/>
              </a:lnSpc>
              <a:spcBef>
                <a:spcPct val="43000"/>
              </a:spcBef>
              <a:buFont typeface="Times" pitchFamily="18" charset="0"/>
              <a:buNone/>
              <a:defRPr/>
            </a:pPr>
            <a:r>
              <a:rPr lang="en-US" sz="2400" smtClean="0"/>
              <a:t>the system authenticates the human user to a particular principal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C642E-7406-4DF7-9F7D-B8312A1DBC73}" type="slidenum">
              <a:rPr lang="en-US"/>
              <a:pPr/>
              <a:t>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922621" y="209550"/>
            <a:ext cx="5007691" cy="666043"/>
          </a:xfrm>
          <a:noFill/>
        </p:spPr>
        <p:txBody>
          <a:bodyPr wrap="none" lIns="62503" tIns="25001" rIns="62503" bIns="25001" anchor="t">
            <a:spAutoFit/>
          </a:bodyPr>
          <a:lstStyle/>
          <a:p>
            <a:pPr eaLnBrk="1" hangingPunct="1"/>
            <a:r>
              <a:rPr lang="en-US" sz="4000" dirty="0" smtClean="0"/>
              <a:t>USERS AND PRINCIPALS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28738"/>
            <a:ext cx="7010400" cy="2149526"/>
          </a:xfrm>
          <a:noFill/>
        </p:spPr>
        <p:txBody>
          <a:bodyPr lIns="62503" tIns="25001" rIns="62503" bIns="25001">
            <a:spAutoFit/>
          </a:bodyPr>
          <a:lstStyle/>
          <a:p>
            <a:pPr marL="482600" indent="-482600" eaLnBrk="1" hangingPunct="1">
              <a:spcBef>
                <a:spcPct val="30000"/>
              </a:spcBef>
            </a:pPr>
            <a:r>
              <a:rPr lang="en-US" sz="2400" dirty="0" smtClean="0"/>
              <a:t>There should be a one-to-many mapping from users to principals</a:t>
            </a:r>
          </a:p>
          <a:p>
            <a:pPr marL="927100" lvl="1" indent="-330200" eaLnBrk="1" hangingPunct="1">
              <a:spcBef>
                <a:spcPct val="30000"/>
              </a:spcBef>
              <a:buFontTx/>
              <a:buChar char="•"/>
            </a:pPr>
            <a:r>
              <a:rPr lang="en-US" sz="2000" dirty="0" smtClean="0"/>
              <a:t>a user may have many principals, but</a:t>
            </a:r>
          </a:p>
          <a:p>
            <a:pPr marL="927100" lvl="1" indent="-330200" eaLnBrk="1" hangingPunct="1">
              <a:spcBef>
                <a:spcPct val="30000"/>
              </a:spcBef>
              <a:buFontTx/>
              <a:buChar char="•"/>
            </a:pPr>
            <a:r>
              <a:rPr lang="en-US" sz="2000" dirty="0" smtClean="0"/>
              <a:t>each principal is associated with an unique user</a:t>
            </a:r>
          </a:p>
          <a:p>
            <a:pPr marL="482600" indent="-482600" eaLnBrk="1" hangingPunct="1">
              <a:spcBef>
                <a:spcPct val="30000"/>
              </a:spcBef>
              <a:buNone/>
            </a:pPr>
            <a:r>
              <a:rPr lang="en-US" sz="2400" dirty="0" smtClean="0"/>
              <a:t>This ensures accountability of a user's actions</a:t>
            </a:r>
          </a:p>
        </p:txBody>
      </p:sp>
      <p:sp>
        <p:nvSpPr>
          <p:cNvPr id="409604" name="Rectangle 4"/>
          <p:cNvSpPr>
            <a:spLocks noChangeArrowheads="1"/>
          </p:cNvSpPr>
          <p:nvPr/>
        </p:nvSpPr>
        <p:spPr bwMode="auto">
          <a:xfrm>
            <a:off x="1676400" y="3867150"/>
            <a:ext cx="5832475" cy="29703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62503" tIns="25001" rIns="62503" bIns="25001">
            <a:spAutoFit/>
          </a:bodyPr>
          <a:lstStyle/>
          <a:p>
            <a:pPr algn="ctr" defTabSz="900113" eaLnBrk="0" hangingPunct="0">
              <a:lnSpc>
                <a:spcPct val="89000"/>
              </a:lnSpc>
              <a:spcBef>
                <a:spcPct val="43000"/>
              </a:spcBef>
              <a:defRPr/>
            </a:pPr>
            <a:r>
              <a:rPr lang="en-US" b="1">
                <a:latin typeface="Arial" charset="0"/>
              </a:rPr>
              <a:t>What does the above imply in UNIX?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72D-CD8F-4D6F-87C7-2F42B02B36AA}" type="slidenum">
              <a:rPr lang="en-US"/>
              <a:pPr/>
              <a:t>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Organization of Objects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Almost all objects are modeled as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Files are arranged in a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Files exist in directories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Directories are also one kind of files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Each object has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owner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group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12 permission bits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err="1" smtClean="0"/>
              <a:t>rwx</a:t>
            </a:r>
            <a:r>
              <a:rPr lang="en-US" sz="1800" dirty="0" smtClean="0"/>
              <a:t> for owner, </a:t>
            </a:r>
            <a:r>
              <a:rPr lang="en-US" sz="1800" dirty="0" err="1" smtClean="0"/>
              <a:t>rwx</a:t>
            </a:r>
            <a:r>
              <a:rPr lang="en-US" sz="1800" dirty="0" smtClean="0"/>
              <a:t> for group, and </a:t>
            </a:r>
            <a:r>
              <a:rPr lang="en-US" sz="1800" dirty="0" err="1" smtClean="0"/>
              <a:t>rwx</a:t>
            </a:r>
            <a:r>
              <a:rPr lang="en-US" sz="1800" dirty="0" smtClean="0"/>
              <a:t> for others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err="1" smtClean="0"/>
              <a:t>suid</a:t>
            </a:r>
            <a:r>
              <a:rPr lang="en-US" sz="1800" dirty="0" smtClean="0"/>
              <a:t>, </a:t>
            </a:r>
            <a:r>
              <a:rPr lang="en-US" sz="1800" dirty="0" err="1" smtClean="0"/>
              <a:t>sgid</a:t>
            </a:r>
            <a:r>
              <a:rPr lang="en-US" sz="1800" dirty="0" smtClean="0"/>
              <a:t>, sticky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CS426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2010/Lecture 9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83D8-B624-47FF-9AED-7EC9DA095E6D}" type="slidenum">
              <a:rPr lang="en-US"/>
              <a:pPr/>
              <a:t>9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 cstate="print"/>
          <a:srcRect l="21875" t="7292" r="10938" b="6784"/>
          <a:stretch>
            <a:fillRect/>
          </a:stretch>
        </p:blipFill>
        <p:spPr bwMode="auto">
          <a:xfrm>
            <a:off x="2819400" y="361950"/>
            <a:ext cx="6092049" cy="4781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7654" name="Text Box 3"/>
          <p:cNvSpPr txBox="1">
            <a:spLocks noChangeArrowheads="1"/>
          </p:cNvSpPr>
          <p:nvPr/>
        </p:nvSpPr>
        <p:spPr bwMode="auto">
          <a:xfrm>
            <a:off x="304800" y="1123950"/>
            <a:ext cx="2209800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UNIX </a:t>
            </a:r>
            <a:r>
              <a:rPr lang="en-US" sz="2400" dirty="0" err="1"/>
              <a:t>inodes</a:t>
            </a:r>
            <a:r>
              <a:rPr lang="en-US" sz="2400" dirty="0"/>
              <a:t>:</a:t>
            </a:r>
          </a:p>
          <a:p>
            <a:pPr algn="ctr">
              <a:spcBef>
                <a:spcPct val="50000"/>
              </a:spcBef>
            </a:pPr>
            <a:r>
              <a:rPr lang="en-US" sz="2400" dirty="0"/>
              <a:t>Each file </a:t>
            </a:r>
            <a:r>
              <a:rPr lang="en-US" sz="2000" dirty="0"/>
              <a:t>corresponds</a:t>
            </a:r>
            <a:r>
              <a:rPr lang="en-US" sz="2400" dirty="0"/>
              <a:t> to an </a:t>
            </a:r>
            <a:r>
              <a:rPr lang="en-US" sz="2400" dirty="0" err="1"/>
              <a:t>inode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1387</Words>
  <Application>Microsoft Office PowerPoint</Application>
  <PresentationFormat>On-screen Show (16:9)</PresentationFormat>
  <Paragraphs>236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Module 2.3 </vt:lpstr>
      <vt:lpstr>A Detour</vt:lpstr>
      <vt:lpstr>PRINCIPALS AND SUBJECTS</vt:lpstr>
      <vt:lpstr>OBJECTS</vt:lpstr>
      <vt:lpstr>Basic Concepts of UNIX Access Control: Users, Groups, Files, Processes</vt:lpstr>
      <vt:lpstr>USERS AND PRINCIPALS</vt:lpstr>
      <vt:lpstr>USERS AND PRINCIPALS</vt:lpstr>
      <vt:lpstr>Organization of Objects</vt:lpstr>
      <vt:lpstr>Slide 9</vt:lpstr>
      <vt:lpstr>Basic Permissions Bits on Files (Non-directories)</vt:lpstr>
      <vt:lpstr>Execution of a file</vt:lpstr>
      <vt:lpstr>Permission Bits on Directories</vt:lpstr>
      <vt:lpstr>The suid, sgid, sticky bits</vt:lpstr>
      <vt:lpstr>Some Examples</vt:lpstr>
      <vt:lpstr>The Three sets of permission bits</vt:lpstr>
      <vt:lpstr>Other Issues On Objects in UNIX</vt:lpstr>
      <vt:lpstr>Subjects vs. Principals</vt:lpstr>
      <vt:lpstr>Process User ID Model in Modern UNIX Systems</vt:lpstr>
      <vt:lpstr>Process User ID Model in Modern UNIX Systems</vt:lpstr>
      <vt:lpstr>The Need for suid/sgid Bits</vt:lpstr>
      <vt:lpstr>Security Problems of Programs with suid/sgid</vt:lpstr>
      <vt:lpstr>Changing effective user IDs</vt:lpstr>
      <vt:lpstr>Access Control in Early UNIX </vt:lpstr>
      <vt:lpstr>System V</vt:lpstr>
      <vt:lpstr>BSD</vt:lpstr>
      <vt:lpstr>Modern UNIX</vt:lpstr>
      <vt:lpstr>Suggested Improved API</vt:lpstr>
      <vt:lpstr>Readings for This Lecture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Security of Program Execution and System Security Confidentiality and Confinement Principle</dc:title>
  <dc:creator>cse</dc:creator>
  <cp:lastModifiedBy>Deepak Kumar</cp:lastModifiedBy>
  <cp:revision>16</cp:revision>
  <dcterms:created xsi:type="dcterms:W3CDTF">2016-12-26T06:32:16Z</dcterms:created>
  <dcterms:modified xsi:type="dcterms:W3CDTF">2017-01-19T07:36:21Z</dcterms:modified>
</cp:coreProperties>
</file>