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03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9" autoAdjust="0"/>
  </p:normalViewPr>
  <p:slideViewPr>
    <p:cSldViewPr>
      <p:cViewPr varScale="1">
        <p:scale>
          <a:sx n="126" d="100"/>
          <a:sy n="126" d="100"/>
        </p:scale>
        <p:origin x="-118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3D49-F587-4F18-BC00-4F493E74D52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600F6-D5B2-43C3-9EF4-76676D407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600F6-D5B2-43C3-9EF4-76676D4076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D6ABD-54B1-4AF8-8709-D17310C89B46}" type="slidenum">
              <a:rPr lang="en-US"/>
              <a:pPr/>
              <a:t>6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http://www.onlamp.com/pub/a/bsd/2003/09/04/jails.html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run web server inside of jail.    If web</a:t>
            </a:r>
            <a:r>
              <a:rPr lang="en-US" baseline="0" dirty="0" smtClean="0"/>
              <a:t> server is compromised, damage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19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3F833-DF81-4B3B-9828-14A2846DF3DE}" type="slidenum">
              <a:rPr lang="en-US"/>
              <a:pPr/>
              <a:t>8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http://www-128.ibm.com/developerworks/linux/library/l-linuxvirt/?ca=dgr-lnxw01Virtual-Linux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VertLeftWhiteCheck1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livier.sessink.nl/jailkit/jailkit-2.19.tar.g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mware.com/interfaces/techpreview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2.4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More on Confinement Techniques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Problems with </a:t>
            </a:r>
            <a:r>
              <a:rPr lang="en-US" sz="4000" dirty="0" err="1" smtClean="0">
                <a:latin typeface="Tahoma" charset="0"/>
              </a:rPr>
              <a:t>chroot</a:t>
            </a:r>
            <a:r>
              <a:rPr lang="en-US" sz="4000" dirty="0" smtClean="0">
                <a:latin typeface="Tahoma" charset="0"/>
              </a:rPr>
              <a:t> </a:t>
            </a:r>
            <a:r>
              <a:rPr lang="en-US" sz="4000" dirty="0">
                <a:latin typeface="Tahoma" charset="0"/>
              </a:rPr>
              <a:t>and jail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3820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/>
              <a:t>Coarse </a:t>
            </a:r>
            <a:r>
              <a:rPr lang="en-US" sz="2000" u="sng" dirty="0"/>
              <a:t>policies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>
                <a:ea typeface="ＭＳ Ｐゴシック" charset="0"/>
              </a:rPr>
              <a:t>All or nothing access to </a:t>
            </a:r>
            <a:r>
              <a:rPr lang="en-US" sz="2000" dirty="0" smtClean="0">
                <a:ea typeface="ＭＳ Ｐゴシック" charset="0"/>
              </a:rPr>
              <a:t>parts of file </a:t>
            </a:r>
            <a:r>
              <a:rPr lang="en-US" sz="2000" dirty="0">
                <a:ea typeface="ＭＳ Ｐゴシック" charset="0"/>
              </a:rPr>
              <a:t>system</a:t>
            </a:r>
          </a:p>
          <a:p>
            <a:pPr lvl="1"/>
            <a:r>
              <a:rPr lang="en-US" sz="2000" dirty="0">
                <a:ea typeface="ＭＳ Ｐゴシック" charset="0"/>
              </a:rPr>
              <a:t>Inappropriate for apps like </a:t>
            </a:r>
            <a:r>
              <a:rPr lang="en-US" sz="2000" dirty="0" smtClean="0">
                <a:ea typeface="ＭＳ Ｐゴシック" charset="0"/>
              </a:rPr>
              <a:t>a web </a:t>
            </a:r>
            <a:r>
              <a:rPr lang="en-US" sz="2000" dirty="0">
                <a:ea typeface="ＭＳ Ｐゴシック" charset="0"/>
              </a:rPr>
              <a:t>browser</a:t>
            </a:r>
          </a:p>
          <a:p>
            <a:pPr lvl="2"/>
            <a:r>
              <a:rPr lang="en-US" sz="1800" dirty="0">
                <a:ea typeface="ＭＳ Ｐゴシック" charset="0"/>
              </a:rPr>
              <a:t>Needs read access to files outside jail 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	(e.g. for sending attachments in G</a:t>
            </a:r>
            <a:r>
              <a:rPr lang="en-US" sz="1800" dirty="0" smtClean="0">
                <a:ea typeface="ＭＳ Ｐゴシック" charset="0"/>
              </a:rPr>
              <a:t>mail</a:t>
            </a:r>
            <a:r>
              <a:rPr lang="en-US" sz="1800" dirty="0">
                <a:ea typeface="ＭＳ Ｐゴシック" charset="0"/>
              </a:rPr>
              <a:t>)</a:t>
            </a:r>
          </a:p>
          <a:p>
            <a:pPr lvl="2"/>
            <a:endParaRPr lang="en-US" sz="2000" dirty="0">
              <a:ea typeface="ＭＳ Ｐゴシック" charset="0"/>
            </a:endParaRPr>
          </a:p>
          <a:p>
            <a:pPr marL="0" indent="0">
              <a:buNone/>
            </a:pPr>
            <a:r>
              <a:rPr lang="en-US" sz="2000" dirty="0" smtClean="0"/>
              <a:t>Does </a:t>
            </a:r>
            <a:r>
              <a:rPr lang="en-US" sz="2000" dirty="0"/>
              <a:t>not prevent malicious apps from:</a:t>
            </a:r>
          </a:p>
          <a:p>
            <a:pPr lvl="1"/>
            <a:r>
              <a:rPr lang="en-US" sz="2000" dirty="0">
                <a:ea typeface="ＭＳ Ｐゴシック" charset="0"/>
              </a:rPr>
              <a:t>Accessing network and messing with other machines</a:t>
            </a:r>
          </a:p>
          <a:p>
            <a:pPr lvl="1"/>
            <a:r>
              <a:rPr lang="en-US" sz="2000" dirty="0">
                <a:ea typeface="ＭＳ Ｐゴシック" charset="0"/>
              </a:rPr>
              <a:t>Trying to crash host OS</a:t>
            </a:r>
          </a:p>
        </p:txBody>
      </p:sp>
    </p:spTree>
    <p:extLst>
      <p:ext uri="{BB962C8B-B14F-4D97-AF65-F5344CB8AC3E}">
        <p14:creationId xmlns:p14="http://schemas.microsoft.com/office/powerpoint/2010/main" xmlns="" val="39350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81000" y="2247900"/>
            <a:ext cx="3810000" cy="1009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ahoma" charset="0"/>
              </a:rPr>
              <a:t>An old example</a:t>
            </a:r>
            <a:r>
              <a:rPr lang="en-US" sz="4000" dirty="0">
                <a:latin typeface="Tahoma" charset="0"/>
              </a:rPr>
              <a:t>:    </a:t>
            </a:r>
            <a:r>
              <a:rPr lang="en-US" sz="4000" dirty="0" err="1">
                <a:latin typeface="Tahoma" charset="0"/>
              </a:rPr>
              <a:t>chroot</a:t>
            </a:r>
            <a:endParaRPr lang="en-US" sz="4000" dirty="0">
              <a:latin typeface="Tahoma" charset="0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800100"/>
            <a:ext cx="8686800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Often used for </a:t>
            </a:r>
            <a:r>
              <a:rPr lang="ja-JP" altLang="en-US" sz="1400" dirty="0"/>
              <a:t>“</a:t>
            </a:r>
            <a:r>
              <a:rPr lang="en-US" sz="1400" dirty="0"/>
              <a:t>guest</a:t>
            </a:r>
            <a:r>
              <a:rPr lang="ja-JP" altLang="en-US" sz="1400" dirty="0"/>
              <a:t>”</a:t>
            </a:r>
            <a:r>
              <a:rPr lang="en-US" sz="1400" dirty="0"/>
              <a:t> accounts on ftp </a:t>
            </a:r>
            <a:r>
              <a:rPr lang="en-US" sz="1400" dirty="0" smtClean="0"/>
              <a:t>sites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To use do:   (must be root)</a:t>
            </a:r>
          </a:p>
          <a:p>
            <a:pPr lvl="1">
              <a:buFont typeface="Wingdings" charset="0"/>
              <a:buNone/>
            </a:pPr>
            <a:r>
              <a:rPr lang="en-US" sz="1600" dirty="0">
                <a:ea typeface="ＭＳ Ｐゴシック" charset="0"/>
              </a:rPr>
              <a:t>	</a:t>
            </a:r>
          </a:p>
          <a:p>
            <a:pPr lvl="1">
              <a:buFont typeface="Wingdings" charset="0"/>
              <a:buNone/>
            </a:pPr>
            <a:r>
              <a:rPr lang="en-US" sz="1600" dirty="0">
                <a:ea typeface="ＭＳ Ｐゴシック" charset="0"/>
              </a:rPr>
              <a:t>	</a:t>
            </a:r>
          </a:p>
          <a:p>
            <a:pPr lvl="1">
              <a:buFont typeface="Wingdings" charset="0"/>
              <a:buNone/>
            </a:pPr>
            <a:endParaRPr lang="en-US" sz="1600" dirty="0" smtClean="0"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 err="1" smtClean="0">
                <a:ea typeface="ＭＳ Ｐゴシック" charset="0"/>
              </a:rPr>
              <a:t>chroot</a:t>
            </a:r>
            <a:r>
              <a:rPr lang="en-US" sz="1600" dirty="0" smtClean="0">
                <a:ea typeface="ＭＳ Ｐゴシック" charset="0"/>
              </a:rPr>
              <a:t>   </a:t>
            </a:r>
            <a:r>
              <a:rPr lang="en-US" sz="1600" dirty="0">
                <a:ea typeface="ＭＳ Ｐゴシック" charset="0"/>
              </a:rPr>
              <a:t>/</a:t>
            </a:r>
            <a:r>
              <a:rPr lang="en-US" sz="1600" dirty="0" err="1">
                <a:ea typeface="ＭＳ Ｐゴシック" charset="0"/>
              </a:rPr>
              <a:t>tmp</a:t>
            </a:r>
            <a:r>
              <a:rPr lang="en-US" sz="1600" dirty="0">
                <a:ea typeface="ＭＳ Ｐゴシック" charset="0"/>
              </a:rPr>
              <a:t>/guest	</a:t>
            </a:r>
            <a:r>
              <a:rPr lang="en-US" sz="1600" dirty="0" smtClean="0">
                <a:ea typeface="ＭＳ Ｐゴシック" charset="0"/>
              </a:rPr>
              <a:t>		    </a:t>
            </a:r>
            <a:r>
              <a:rPr lang="en-US" sz="1600" dirty="0">
                <a:ea typeface="ＭＳ Ｐゴシック" charset="0"/>
              </a:rPr>
              <a:t>root dir </a:t>
            </a:r>
            <a:r>
              <a:rPr lang="ja-JP" altLang="en-US" sz="1600" dirty="0">
                <a:ea typeface="ＭＳ Ｐゴシック" charset="0"/>
              </a:rPr>
              <a:t>“</a:t>
            </a:r>
            <a:r>
              <a:rPr lang="en-US" sz="1600" dirty="0">
                <a:ea typeface="ＭＳ Ｐゴシック" charset="0"/>
              </a:rPr>
              <a:t>/</a:t>
            </a:r>
            <a:r>
              <a:rPr lang="ja-JP" altLang="en-US" sz="1600" dirty="0">
                <a:ea typeface="ＭＳ Ｐゴシック" charset="0"/>
              </a:rPr>
              <a:t>”</a:t>
            </a:r>
            <a:r>
              <a:rPr lang="en-US" sz="1600" dirty="0">
                <a:ea typeface="ＭＳ Ｐゴシック" charset="0"/>
              </a:rPr>
              <a:t> is now </a:t>
            </a:r>
            <a:r>
              <a:rPr lang="ja-JP" altLang="en-US" sz="1600" dirty="0">
                <a:ea typeface="ＭＳ Ｐゴシック" charset="0"/>
              </a:rPr>
              <a:t>“</a:t>
            </a:r>
            <a:r>
              <a:rPr lang="en-US" sz="1600" dirty="0">
                <a:ea typeface="ＭＳ Ｐゴシック" charset="0"/>
              </a:rPr>
              <a:t>/</a:t>
            </a:r>
            <a:r>
              <a:rPr lang="en-US" sz="1600" dirty="0" err="1">
                <a:ea typeface="ＭＳ Ｐゴシック" charset="0"/>
              </a:rPr>
              <a:t>tmp</a:t>
            </a:r>
            <a:r>
              <a:rPr lang="en-US" sz="1600" dirty="0">
                <a:ea typeface="ＭＳ Ｐゴシック" charset="0"/>
              </a:rPr>
              <a:t>/guest</a:t>
            </a:r>
            <a:r>
              <a:rPr lang="ja-JP" altLang="en-US" sz="1600" dirty="0">
                <a:ea typeface="ＭＳ Ｐゴシック" charset="0"/>
              </a:rPr>
              <a:t>”</a:t>
            </a:r>
            <a:endParaRPr lang="en-US" sz="1600" dirty="0"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1600" dirty="0">
                <a:ea typeface="ＭＳ Ｐゴシック" charset="0"/>
              </a:rPr>
              <a:t>	</a:t>
            </a:r>
            <a:r>
              <a:rPr lang="en-US" sz="1600" dirty="0" err="1">
                <a:ea typeface="ＭＳ Ｐゴシック" charset="0"/>
              </a:rPr>
              <a:t>su</a:t>
            </a:r>
            <a:r>
              <a:rPr lang="en-US" sz="1600" dirty="0">
                <a:ea typeface="ＭＳ Ｐゴシック" charset="0"/>
              </a:rPr>
              <a:t> guest		    </a:t>
            </a:r>
            <a:r>
              <a:rPr lang="en-US" sz="1600" dirty="0" smtClean="0">
                <a:ea typeface="ＭＳ Ｐゴシック" charset="0"/>
              </a:rPr>
              <a:t>			EUID </a:t>
            </a:r>
            <a:r>
              <a:rPr lang="en-US" sz="1600" dirty="0">
                <a:ea typeface="ＭＳ Ｐゴシック" charset="0"/>
              </a:rPr>
              <a:t>set to </a:t>
            </a:r>
            <a:r>
              <a:rPr lang="ja-JP" altLang="en-US" sz="1600" dirty="0">
                <a:ea typeface="ＭＳ Ｐゴシック" charset="0"/>
              </a:rPr>
              <a:t>“</a:t>
            </a:r>
            <a:r>
              <a:rPr lang="en-US" sz="1600" dirty="0">
                <a:ea typeface="ＭＳ Ｐゴシック" charset="0"/>
              </a:rPr>
              <a:t>guest</a:t>
            </a:r>
            <a:r>
              <a:rPr lang="ja-JP" altLang="en-US" sz="1600" dirty="0">
                <a:ea typeface="ＭＳ Ｐゴシック" charset="0"/>
              </a:rPr>
              <a:t>”</a:t>
            </a:r>
            <a:endParaRPr lang="en-US" sz="1600" dirty="0">
              <a:ea typeface="ＭＳ Ｐゴシック" charset="0"/>
            </a:endParaRPr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Now  </a:t>
            </a:r>
            <a:r>
              <a:rPr lang="ja-JP" altLang="en-US" sz="1400" dirty="0"/>
              <a:t>“</a:t>
            </a:r>
            <a:r>
              <a:rPr lang="en-US" sz="1400" dirty="0"/>
              <a:t>/</a:t>
            </a:r>
            <a:r>
              <a:rPr lang="en-US" sz="1400" dirty="0" err="1"/>
              <a:t>tmp</a:t>
            </a:r>
            <a:r>
              <a:rPr lang="en-US" sz="1400" dirty="0"/>
              <a:t>/guest</a:t>
            </a:r>
            <a:r>
              <a:rPr lang="ja-JP" altLang="en-US" sz="1400" dirty="0"/>
              <a:t>”</a:t>
            </a:r>
            <a:r>
              <a:rPr lang="en-US" sz="1400" dirty="0"/>
              <a:t>  is added to file system accesses for applications in jail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400" dirty="0"/>
              <a:t>		</a:t>
            </a:r>
            <a:r>
              <a:rPr lang="en-US" sz="1400" b="1" dirty="0">
                <a:solidFill>
                  <a:srgbClr val="CC3399"/>
                </a:solidFill>
              </a:rPr>
              <a:t>open(</a:t>
            </a:r>
            <a:r>
              <a:rPr lang="ja-JP" altLang="en-US" sz="1400" b="1" dirty="0">
                <a:solidFill>
                  <a:srgbClr val="CC3399"/>
                </a:solidFill>
              </a:rPr>
              <a:t>“</a:t>
            </a:r>
            <a:r>
              <a:rPr lang="en-US" sz="1400" b="1" dirty="0">
                <a:solidFill>
                  <a:srgbClr val="CC3399"/>
                </a:solidFill>
              </a:rPr>
              <a:t>/</a:t>
            </a:r>
            <a:r>
              <a:rPr lang="en-US" sz="1400" b="1" dirty="0" err="1">
                <a:solidFill>
                  <a:srgbClr val="CC3399"/>
                </a:solidFill>
              </a:rPr>
              <a:t>etc</a:t>
            </a:r>
            <a:r>
              <a:rPr lang="en-US" sz="1400" b="1" dirty="0">
                <a:solidFill>
                  <a:srgbClr val="CC3399"/>
                </a:solidFill>
              </a:rPr>
              <a:t>/</a:t>
            </a:r>
            <a:r>
              <a:rPr lang="en-US" sz="1400" b="1" dirty="0" err="1">
                <a:solidFill>
                  <a:srgbClr val="CC3399"/>
                </a:solidFill>
              </a:rPr>
              <a:t>passwd</a:t>
            </a:r>
            <a:r>
              <a:rPr lang="ja-JP" altLang="en-US" sz="1400" b="1" dirty="0">
                <a:solidFill>
                  <a:srgbClr val="CC3399"/>
                </a:solidFill>
              </a:rPr>
              <a:t>”</a:t>
            </a:r>
            <a:r>
              <a:rPr lang="en-US" sz="1400" b="1" dirty="0">
                <a:solidFill>
                  <a:srgbClr val="CC3399"/>
                </a:solidFill>
              </a:rPr>
              <a:t>,   </a:t>
            </a:r>
            <a:r>
              <a:rPr lang="ja-JP" altLang="en-US" sz="1400" b="1" dirty="0">
                <a:solidFill>
                  <a:srgbClr val="CC3399"/>
                </a:solidFill>
              </a:rPr>
              <a:t>“</a:t>
            </a:r>
            <a:r>
              <a:rPr lang="en-US" sz="1400" b="1" dirty="0">
                <a:solidFill>
                  <a:srgbClr val="CC3399"/>
                </a:solidFill>
              </a:rPr>
              <a:t>r</a:t>
            </a:r>
            <a:r>
              <a:rPr lang="ja-JP" altLang="en-US" sz="1400" b="1" dirty="0">
                <a:solidFill>
                  <a:srgbClr val="CC3399"/>
                </a:solidFill>
              </a:rPr>
              <a:t>”</a:t>
            </a:r>
            <a:r>
              <a:rPr lang="en-US" sz="1400" b="1" dirty="0">
                <a:solidFill>
                  <a:srgbClr val="CC3399"/>
                </a:solidFill>
              </a:rPr>
              <a:t>)    </a:t>
            </a:r>
            <a:r>
              <a:rPr lang="en-US" sz="2000" b="1" dirty="0" smtClean="0">
                <a:solidFill>
                  <a:srgbClr val="CC3399"/>
                </a:solidFill>
                <a:sym typeface="Symbol" charset="0"/>
              </a:rPr>
              <a:t>=&gt; </a:t>
            </a:r>
            <a:r>
              <a:rPr lang="en-US" sz="1400" b="1" dirty="0" smtClean="0">
                <a:solidFill>
                  <a:srgbClr val="CC3399"/>
                </a:solidFill>
                <a:sym typeface="Symbol" charset="0"/>
              </a:rPr>
              <a:t>open</a:t>
            </a:r>
            <a:r>
              <a:rPr lang="en-US" sz="1400" b="1" dirty="0">
                <a:solidFill>
                  <a:srgbClr val="CC3399"/>
                </a:solidFill>
                <a:sym typeface="Symbol" charset="0"/>
              </a:rPr>
              <a:t>(</a:t>
            </a:r>
            <a:r>
              <a:rPr lang="ja-JP" altLang="en-US" sz="1400" b="1" dirty="0">
                <a:solidFill>
                  <a:srgbClr val="CC3399"/>
                </a:solidFill>
                <a:sym typeface="Symbol" charset="0"/>
              </a:rPr>
              <a:t>“</a:t>
            </a:r>
            <a:r>
              <a:rPr lang="en-US" sz="1400" b="1" dirty="0">
                <a:solidFill>
                  <a:srgbClr val="CC3399"/>
                </a:solidFill>
                <a:sym typeface="Symbol" charset="0"/>
              </a:rPr>
              <a:t>/</a:t>
            </a:r>
            <a:r>
              <a:rPr lang="en-US" sz="1400" b="1" dirty="0" err="1">
                <a:solidFill>
                  <a:srgbClr val="CC3399"/>
                </a:solidFill>
                <a:sym typeface="Symbol" charset="0"/>
              </a:rPr>
              <a:t>tmp</a:t>
            </a:r>
            <a:r>
              <a:rPr lang="en-US" sz="1400" b="1" dirty="0">
                <a:solidFill>
                  <a:srgbClr val="CC3399"/>
                </a:solidFill>
                <a:sym typeface="Symbol" charset="0"/>
              </a:rPr>
              <a:t>/guest/etc/</a:t>
            </a:r>
            <a:r>
              <a:rPr lang="en-US" sz="1400" b="1" dirty="0" err="1">
                <a:solidFill>
                  <a:srgbClr val="CC3399"/>
                </a:solidFill>
                <a:sym typeface="Symbol" charset="0"/>
              </a:rPr>
              <a:t>passwd</a:t>
            </a:r>
            <a:r>
              <a:rPr lang="ja-JP" altLang="en-US" sz="1400" b="1" smtClean="0">
                <a:solidFill>
                  <a:srgbClr val="CC3399"/>
                </a:solidFill>
                <a:sym typeface="Symbol" charset="0"/>
              </a:rPr>
              <a:t>” </a:t>
            </a:r>
            <a:r>
              <a:rPr lang="en-US" sz="1400" b="1" dirty="0" smtClean="0">
                <a:solidFill>
                  <a:srgbClr val="CC3399"/>
                </a:solidFill>
                <a:sym typeface="Symbol" charset="0"/>
              </a:rPr>
              <a:t>,   </a:t>
            </a:r>
            <a:r>
              <a:rPr lang="ja-JP" altLang="en-US" sz="1400" b="1" dirty="0">
                <a:solidFill>
                  <a:srgbClr val="CC3399"/>
                </a:solidFill>
                <a:sym typeface="Symbol" charset="0"/>
              </a:rPr>
              <a:t>“</a:t>
            </a:r>
            <a:r>
              <a:rPr lang="en-US" sz="1400" b="1" dirty="0">
                <a:solidFill>
                  <a:srgbClr val="CC3399"/>
                </a:solidFill>
                <a:sym typeface="Symbol" charset="0"/>
              </a:rPr>
              <a:t>r</a:t>
            </a:r>
            <a:r>
              <a:rPr lang="ja-JP" altLang="en-US" sz="1400" b="1" dirty="0">
                <a:solidFill>
                  <a:srgbClr val="CC3399"/>
                </a:solidFill>
                <a:sym typeface="Symbol" charset="0"/>
              </a:rPr>
              <a:t>”</a:t>
            </a:r>
            <a:r>
              <a:rPr lang="en-US" sz="1400" b="1" dirty="0">
                <a:solidFill>
                  <a:srgbClr val="CC3399"/>
                </a:solidFill>
                <a:sym typeface="Symbol" charset="0"/>
              </a:rPr>
              <a:t>)</a:t>
            </a:r>
          </a:p>
          <a:p>
            <a:pPr lvl="1">
              <a:spcBef>
                <a:spcPct val="50000"/>
              </a:spcBef>
              <a:buSzTx/>
              <a:buFont typeface="Symbol" charset="0"/>
              <a:buChar char="Þ"/>
            </a:pPr>
            <a:r>
              <a:rPr lang="en-US" sz="1600" dirty="0">
                <a:ea typeface="ＭＳ Ｐゴシック" charset="0"/>
              </a:rPr>
              <a:t>  application cannot access files outside of jail</a:t>
            </a:r>
          </a:p>
        </p:txBody>
      </p:sp>
    </p:spTree>
    <p:extLst>
      <p:ext uri="{BB962C8B-B14F-4D97-AF65-F5344CB8AC3E}">
        <p14:creationId xmlns:p14="http://schemas.microsoft.com/office/powerpoint/2010/main" xmlns="" val="324988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ahoma" charset="0"/>
              </a:rPr>
              <a:t>Jailkit</a:t>
            </a:r>
            <a:endParaRPr lang="en-US" sz="4000" dirty="0">
              <a:latin typeface="Tahoma" charset="0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742950"/>
            <a:ext cx="8839200" cy="2457450"/>
          </a:xfrm>
        </p:spPr>
        <p:txBody>
          <a:bodyPr>
            <a:noAutofit/>
          </a:bodyPr>
          <a:lstStyle/>
          <a:p>
            <a:pPr>
              <a:buSzTx/>
              <a:buFont typeface="Symbol" charset="0"/>
              <a:buNone/>
            </a:pPr>
            <a:r>
              <a:rPr lang="en-US" sz="1600" dirty="0"/>
              <a:t>Problem:   all utility </a:t>
            </a:r>
            <a:r>
              <a:rPr lang="en-US" sz="1600" dirty="0" err="1"/>
              <a:t>progs</a:t>
            </a:r>
            <a:r>
              <a:rPr lang="en-US" sz="1600" dirty="0"/>
              <a:t> (</a:t>
            </a:r>
            <a:r>
              <a:rPr lang="en-US" sz="1600" dirty="0" err="1"/>
              <a:t>ls</a:t>
            </a:r>
            <a:r>
              <a:rPr lang="en-US" sz="1600" dirty="0"/>
              <a:t>, </a:t>
            </a:r>
            <a:r>
              <a:rPr lang="en-US" sz="1600" dirty="0" err="1"/>
              <a:t>ps</a:t>
            </a:r>
            <a:r>
              <a:rPr lang="en-US" sz="1600" dirty="0"/>
              <a:t>, vi) must live inside jail</a:t>
            </a:r>
          </a:p>
          <a:p>
            <a:pPr>
              <a:buSzTx/>
              <a:buFontTx/>
              <a:buChar char="•"/>
            </a:pPr>
            <a:r>
              <a:rPr lang="en-US" sz="1600" b="1" dirty="0" err="1" smtClean="0"/>
              <a:t>jailkit</a:t>
            </a:r>
            <a:r>
              <a:rPr lang="en-US" sz="1600" dirty="0" smtClean="0"/>
              <a:t> </a:t>
            </a:r>
            <a:r>
              <a:rPr lang="en-US" sz="1600" dirty="0"/>
              <a:t>project:    auto builds files, libs, and </a:t>
            </a:r>
            <a:r>
              <a:rPr lang="en-US" sz="1600" dirty="0" err="1"/>
              <a:t>dirs</a:t>
            </a:r>
            <a:r>
              <a:rPr lang="en-US" sz="1600" dirty="0"/>
              <a:t> needed in jail </a:t>
            </a:r>
            <a:r>
              <a:rPr lang="en-US" sz="1600" dirty="0" err="1" smtClean="0"/>
              <a:t>env</a:t>
            </a:r>
            <a:endParaRPr lang="en-US" sz="1600" dirty="0"/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sz="1400" b="1" dirty="0" err="1">
                <a:ea typeface="ＭＳ Ｐゴシック" charset="0"/>
              </a:rPr>
              <a:t>jk_init</a:t>
            </a:r>
            <a:r>
              <a:rPr lang="en-US" sz="1400" dirty="0">
                <a:ea typeface="ＭＳ Ｐゴシック" charset="0"/>
              </a:rPr>
              <a:t>:    creates jail environment</a:t>
            </a: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sz="1400" b="1" dirty="0" err="1">
                <a:ea typeface="ＭＳ Ｐゴシック" charset="0"/>
              </a:rPr>
              <a:t>jk_check</a:t>
            </a:r>
            <a:r>
              <a:rPr lang="en-US" sz="1400" b="1" dirty="0">
                <a:ea typeface="ＭＳ Ｐゴシック" charset="0"/>
              </a:rPr>
              <a:t>:</a:t>
            </a:r>
            <a:r>
              <a:rPr lang="en-US" sz="1400" dirty="0">
                <a:ea typeface="ＭＳ Ｐゴシック" charset="0"/>
              </a:rPr>
              <a:t>   checks jail </a:t>
            </a:r>
            <a:r>
              <a:rPr lang="en-US" sz="1400" dirty="0" err="1">
                <a:ea typeface="ＭＳ Ｐゴシック" charset="0"/>
              </a:rPr>
              <a:t>env</a:t>
            </a:r>
            <a:r>
              <a:rPr lang="en-US" sz="1400" dirty="0">
                <a:ea typeface="ＭＳ Ｐゴシック" charset="0"/>
              </a:rPr>
              <a:t> for security problems</a:t>
            </a:r>
          </a:p>
          <a:p>
            <a:pPr lvl="2">
              <a:buSzTx/>
              <a:buFontTx/>
              <a:buChar char="•"/>
            </a:pPr>
            <a:r>
              <a:rPr lang="en-US" sz="1200" dirty="0">
                <a:ea typeface="ＭＳ Ｐゴシック" charset="0"/>
              </a:rPr>
              <a:t>checks for any modified programs,</a:t>
            </a:r>
          </a:p>
          <a:p>
            <a:pPr lvl="2">
              <a:buSzTx/>
              <a:buFontTx/>
              <a:buChar char="•"/>
            </a:pPr>
            <a:r>
              <a:rPr lang="en-US" sz="1200" dirty="0">
                <a:ea typeface="ＭＳ Ｐゴシック" charset="0"/>
              </a:rPr>
              <a:t>checks for world writable directories, etc.</a:t>
            </a: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sz="1400" b="1" dirty="0" err="1">
                <a:ea typeface="ＭＳ Ｐゴシック" charset="0"/>
              </a:rPr>
              <a:t>jk_lsh</a:t>
            </a:r>
            <a:r>
              <a:rPr lang="en-US" sz="1400" dirty="0">
                <a:ea typeface="ＭＳ Ｐゴシック" charset="0"/>
              </a:rPr>
              <a:t>:   restricted shell to be used inside </a:t>
            </a:r>
            <a:r>
              <a:rPr lang="en-US" sz="1400" dirty="0" smtClean="0">
                <a:ea typeface="ＭＳ Ｐゴシック" charset="0"/>
              </a:rPr>
              <a:t>jail</a:t>
            </a:r>
            <a:endParaRPr lang="en-US" sz="1400" dirty="0">
              <a:ea typeface="ＭＳ Ｐゴシック" charset="0"/>
            </a:endParaRPr>
          </a:p>
          <a:p>
            <a:pPr>
              <a:buSzTx/>
              <a:buNone/>
            </a:pPr>
            <a:endParaRPr lang="en-US" sz="1600" b="1" dirty="0" smtClean="0"/>
          </a:p>
          <a:p>
            <a:pPr>
              <a:buSzTx/>
              <a:buNone/>
            </a:pPr>
            <a:endParaRPr lang="en-US" sz="1600" b="1" dirty="0"/>
          </a:p>
          <a:p>
            <a:pPr>
              <a:buSzTx/>
              <a:buNone/>
            </a:pPr>
            <a:r>
              <a:rPr lang="en-US" sz="1600" b="1" dirty="0" smtClean="0"/>
              <a:t>note</a:t>
            </a:r>
            <a:r>
              <a:rPr lang="en-US" sz="1600" b="1" dirty="0"/>
              <a:t>:  </a:t>
            </a:r>
            <a:r>
              <a:rPr lang="en-US" sz="1600" dirty="0"/>
              <a:t>simple </a:t>
            </a:r>
            <a:r>
              <a:rPr lang="en-US" sz="1600" dirty="0" err="1"/>
              <a:t>chroot</a:t>
            </a:r>
            <a:r>
              <a:rPr lang="en-US" sz="1600" dirty="0"/>
              <a:t> jail does not limit network access</a:t>
            </a:r>
            <a:endParaRPr lang="en-US" sz="1600" b="1" dirty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1428750"/>
            <a:ext cx="4191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$ </a:t>
            </a:r>
            <a:r>
              <a:rPr lang="en-US" sz="1400" dirty="0" err="1" smtClean="0"/>
              <a:t>wget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3"/>
              </a:rPr>
              <a:t>http://olivier.sessink.nl/jailkit/jailkit-2.19.tar.gz</a:t>
            </a:r>
            <a:endParaRPr lang="en-US" sz="1400" dirty="0" smtClean="0"/>
          </a:p>
          <a:p>
            <a:r>
              <a:rPr lang="en-US" sz="1400" dirty="0" smtClean="0"/>
              <a:t>$ </a:t>
            </a:r>
            <a:r>
              <a:rPr lang="en-US" sz="1400" dirty="0" err="1" smtClean="0"/>
              <a:t>gunzip</a:t>
            </a:r>
            <a:r>
              <a:rPr lang="en-US" sz="1400" dirty="0" smtClean="0"/>
              <a:t> jailkit-2.19.tar.gz</a:t>
            </a:r>
          </a:p>
          <a:p>
            <a:r>
              <a:rPr lang="en-US" sz="1400" dirty="0" smtClean="0"/>
              <a:t>$ tar </a:t>
            </a:r>
            <a:r>
              <a:rPr lang="en-US" sz="1400" dirty="0" err="1" smtClean="0"/>
              <a:t>xvf</a:t>
            </a:r>
            <a:r>
              <a:rPr lang="en-US" sz="1400" dirty="0" smtClean="0"/>
              <a:t> jailkit-2.19.tar</a:t>
            </a:r>
          </a:p>
          <a:p>
            <a:r>
              <a:rPr lang="en-US" sz="1400" dirty="0" smtClean="0"/>
              <a:t>$ </a:t>
            </a:r>
            <a:r>
              <a:rPr lang="en-US" sz="1400" dirty="0" err="1" smtClean="0"/>
              <a:t>cd</a:t>
            </a:r>
            <a:r>
              <a:rPr lang="en-US" sz="1400" dirty="0" smtClean="0"/>
              <a:t> jailkit-2.19</a:t>
            </a:r>
          </a:p>
          <a:p>
            <a:r>
              <a:rPr lang="en-US" sz="1400" dirty="0" smtClean="0"/>
              <a:t>$./configure</a:t>
            </a:r>
          </a:p>
          <a:p>
            <a:r>
              <a:rPr lang="en-US" sz="1400" dirty="0" smtClean="0"/>
              <a:t>$ make</a:t>
            </a:r>
          </a:p>
          <a:p>
            <a:r>
              <a:rPr lang="en-US" sz="1400" dirty="0" smtClean="0"/>
              <a:t>$ make install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709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Escaping from jails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895350"/>
            <a:ext cx="8382000" cy="40005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Early escapes:    relative paths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2400" dirty="0"/>
              <a:t>	    </a:t>
            </a:r>
            <a:r>
              <a:rPr lang="en-US" sz="2400" b="1" dirty="0">
                <a:solidFill>
                  <a:srgbClr val="CC3399"/>
                </a:solidFill>
              </a:rPr>
              <a:t>open( </a:t>
            </a:r>
            <a:r>
              <a:rPr lang="ja-JP" altLang="en-US" sz="2400" b="1" dirty="0">
                <a:solidFill>
                  <a:srgbClr val="CC3399"/>
                </a:solidFill>
              </a:rPr>
              <a:t>“</a:t>
            </a:r>
            <a:r>
              <a:rPr lang="en-US" sz="2400" b="1" dirty="0">
                <a:solidFill>
                  <a:srgbClr val="CC3399"/>
                </a:solidFill>
              </a:rPr>
              <a:t>../../</a:t>
            </a:r>
            <a:r>
              <a:rPr lang="en-US" sz="2400" b="1" dirty="0" err="1">
                <a:solidFill>
                  <a:srgbClr val="CC3399"/>
                </a:solidFill>
              </a:rPr>
              <a:t>etc</a:t>
            </a:r>
            <a:r>
              <a:rPr lang="en-US" sz="2400" b="1" dirty="0">
                <a:solidFill>
                  <a:srgbClr val="CC3399"/>
                </a:solidFill>
              </a:rPr>
              <a:t>/</a:t>
            </a:r>
            <a:r>
              <a:rPr lang="en-US" sz="2400" b="1" dirty="0" err="1">
                <a:solidFill>
                  <a:srgbClr val="CC3399"/>
                </a:solidFill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</a:rPr>
              <a:t>”</a:t>
            </a:r>
            <a:r>
              <a:rPr lang="en-US" sz="2400" b="1" dirty="0">
                <a:solidFill>
                  <a:srgbClr val="CC3399"/>
                </a:solidFill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</a:rPr>
              <a:t>“</a:t>
            </a:r>
            <a:r>
              <a:rPr lang="en-US" sz="2400" b="1" dirty="0">
                <a:solidFill>
                  <a:srgbClr val="CC3399"/>
                </a:solidFill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</a:rPr>
              <a:t>”</a:t>
            </a:r>
            <a:r>
              <a:rPr lang="en-US" sz="2400" b="1" dirty="0">
                <a:solidFill>
                  <a:srgbClr val="CC3399"/>
                </a:solidFill>
              </a:rPr>
              <a:t>)   </a:t>
            </a:r>
            <a:r>
              <a:rPr lang="en-US" b="1" dirty="0">
                <a:solidFill>
                  <a:srgbClr val="CC3399"/>
                </a:solidFill>
                <a:sym typeface="Symbol" charset="0"/>
              </a:rPr>
              <a:t></a:t>
            </a:r>
            <a:br>
              <a:rPr lang="en-US" b="1" dirty="0">
                <a:solidFill>
                  <a:srgbClr val="CC3399"/>
                </a:solidFill>
                <a:sym typeface="Symbol" charset="0"/>
              </a:rPr>
            </a:br>
            <a:r>
              <a:rPr lang="en-US" sz="3200" b="1" dirty="0">
                <a:solidFill>
                  <a:srgbClr val="CC3399"/>
                </a:solidFill>
                <a:sym typeface="Symbol" charset="0"/>
              </a:rPr>
              <a:t>	     </a:t>
            </a:r>
            <a:r>
              <a:rPr lang="en-US" sz="2400" b="1" dirty="0">
                <a:solidFill>
                  <a:srgbClr val="CC3399"/>
                </a:solidFill>
                <a:sym typeface="Symbol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sym typeface="Symbol" charset="0"/>
              </a:rPr>
              <a:t>tmp</a:t>
            </a:r>
            <a:r>
              <a:rPr lang="en-US" sz="2400" b="1" dirty="0">
                <a:solidFill>
                  <a:srgbClr val="CC3399"/>
                </a:solidFill>
                <a:sym typeface="Symbol" charset="0"/>
              </a:rPr>
              <a:t>/guest/../../</a:t>
            </a:r>
            <a:r>
              <a:rPr lang="en-US" sz="2400" b="1" dirty="0" err="1">
                <a:solidFill>
                  <a:srgbClr val="CC3399"/>
                </a:solidFill>
                <a:sym typeface="Symbol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sym typeface="Symbol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sym typeface="Symbol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sym typeface="Symbol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sym typeface="Symbol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CC3399"/>
              </a:solidFill>
              <a:sym typeface="Symbol" charset="0"/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rgbClr val="CC3399"/>
                </a:solidFill>
                <a:sym typeface="Symbol" charset="0"/>
              </a:rPr>
              <a:t>chroot</a:t>
            </a:r>
            <a:r>
              <a:rPr lang="en-US" sz="2600" b="1" dirty="0">
                <a:solidFill>
                  <a:srgbClr val="CC3399"/>
                </a:solidFill>
                <a:sym typeface="Symbol" charset="0"/>
              </a:rPr>
              <a:t> </a:t>
            </a:r>
            <a:r>
              <a:rPr lang="en-US" sz="2600" dirty="0">
                <a:sym typeface="Symbol" charset="0"/>
              </a:rPr>
              <a:t> should only be executable by </a:t>
            </a:r>
            <a:r>
              <a:rPr lang="en-US" sz="2600" dirty="0" smtClean="0">
                <a:sym typeface="Symbol" charset="0"/>
              </a:rPr>
              <a:t>root.</a:t>
            </a:r>
            <a:endParaRPr lang="en-US" sz="2600" dirty="0">
              <a:sym typeface="Symbol" charset="0"/>
            </a:endParaRPr>
          </a:p>
          <a:p>
            <a:pPr lvl="1">
              <a:spcBef>
                <a:spcPts val="1176"/>
              </a:spcBef>
            </a:pPr>
            <a:r>
              <a:rPr lang="en-US" sz="2600" dirty="0">
                <a:ea typeface="ＭＳ Ｐゴシック" charset="0"/>
                <a:sym typeface="Symbol" charset="0"/>
              </a:rPr>
              <a:t>otherwise jailed app can do:</a:t>
            </a:r>
          </a:p>
          <a:p>
            <a:pPr lvl="2">
              <a:spcBef>
                <a:spcPts val="1176"/>
              </a:spcBef>
            </a:pPr>
            <a:r>
              <a:rPr lang="en-US" sz="2600" dirty="0">
                <a:ea typeface="ＭＳ Ｐゴシック" charset="0"/>
                <a:sym typeface="Symbol" charset="0"/>
              </a:rPr>
              <a:t>create dummy file   </a:t>
            </a:r>
            <a:r>
              <a:rPr lang="ja-JP" altLang="en-US" sz="2600" dirty="0">
                <a:ea typeface="ＭＳ Ｐゴシック" charset="0"/>
                <a:sym typeface="Symbol" charset="0"/>
              </a:rPr>
              <a:t>“</a:t>
            </a:r>
            <a:r>
              <a:rPr lang="en-US" sz="2600" dirty="0"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ea typeface="ＭＳ Ｐゴシック" charset="0"/>
                <a:sym typeface="Symbol" charset="0"/>
              </a:rPr>
              <a:t>aaa</a:t>
            </a:r>
            <a:r>
              <a:rPr lang="en-US" sz="2600" dirty="0">
                <a:ea typeface="ＭＳ Ｐゴシック" charset="0"/>
                <a:sym typeface="Symbol" charset="0"/>
              </a:rPr>
              <a:t>/etc/</a:t>
            </a:r>
            <a:r>
              <a:rPr lang="en-US" sz="2600" dirty="0" err="1">
                <a:ea typeface="ＭＳ Ｐゴシック" charset="0"/>
                <a:sym typeface="Symbol" charset="0"/>
              </a:rPr>
              <a:t>passwd</a:t>
            </a:r>
            <a:r>
              <a:rPr lang="ja-JP" altLang="en-US" sz="2600" smtClean="0">
                <a:ea typeface="ＭＳ Ｐゴシック" charset="0"/>
                <a:sym typeface="Symbol" charset="0"/>
              </a:rPr>
              <a:t>”</a:t>
            </a:r>
            <a:endParaRPr lang="en-US" altLang="ja-JP" sz="2600" dirty="0" smtClean="0">
              <a:ea typeface="ＭＳ Ｐゴシック" charset="0"/>
              <a:sym typeface="Symbol" charset="0"/>
            </a:endParaRPr>
          </a:p>
          <a:p>
            <a:pPr lvl="2">
              <a:spcBef>
                <a:spcPts val="1176"/>
              </a:spcBef>
            </a:pPr>
            <a:r>
              <a:rPr lang="en-US" sz="2800" dirty="0"/>
              <a:t>echo root::0:0::/:/bin/</a:t>
            </a:r>
            <a:r>
              <a:rPr lang="en-US" sz="2800" dirty="0" err="1"/>
              <a:t>sh</a:t>
            </a:r>
            <a:r>
              <a:rPr lang="en-US" sz="2800" dirty="0"/>
              <a:t> &gt; </a:t>
            </a:r>
            <a:r>
              <a:rPr lang="en-US" sz="2800" dirty="0" smtClean="0"/>
              <a:t>/</a:t>
            </a:r>
            <a:r>
              <a:rPr lang="en-US" sz="2800" dirty="0" err="1" smtClean="0"/>
              <a:t>aaa</a:t>
            </a:r>
            <a:r>
              <a:rPr lang="en-US" sz="2800" dirty="0" smtClean="0"/>
              <a:t>/etc/</a:t>
            </a:r>
            <a:r>
              <a:rPr lang="en-US" sz="2800" dirty="0" err="1" smtClean="0"/>
              <a:t>passwd</a:t>
            </a:r>
            <a:endParaRPr lang="en-US" sz="2800" dirty="0" smtClean="0"/>
          </a:p>
          <a:p>
            <a:pPr lvl="2">
              <a:spcBef>
                <a:spcPts val="1176"/>
              </a:spcBef>
            </a:pPr>
            <a:r>
              <a:rPr lang="en-US" sz="2800" dirty="0" err="1"/>
              <a:t>m</a:t>
            </a:r>
            <a:r>
              <a:rPr lang="en-US" sz="2800" dirty="0" err="1" smtClean="0"/>
              <a:t>kdir</a:t>
            </a:r>
            <a:r>
              <a:rPr lang="en-US" sz="2800" dirty="0" smtClean="0"/>
              <a:t> /</a:t>
            </a:r>
            <a:r>
              <a:rPr lang="en-US" sz="2800" dirty="0" err="1" smtClean="0"/>
              <a:t>aaa</a:t>
            </a:r>
            <a:r>
              <a:rPr lang="en-US" sz="2800" dirty="0" smtClean="0"/>
              <a:t>/bin</a:t>
            </a:r>
          </a:p>
          <a:p>
            <a:pPr lvl="2">
              <a:spcBef>
                <a:spcPts val="1176"/>
              </a:spcBef>
            </a:pPr>
            <a:r>
              <a:rPr lang="en-US" sz="2600" dirty="0">
                <a:ea typeface="ＭＳ Ｐゴシック" charset="0"/>
                <a:sym typeface="Symbol" charset="0"/>
              </a:rPr>
              <a:t>c</a:t>
            </a:r>
            <a:r>
              <a:rPr lang="en-US" sz="2600" dirty="0" smtClean="0">
                <a:ea typeface="ＭＳ Ｐゴシック" charset="0"/>
                <a:sym typeface="Symbol" charset="0"/>
              </a:rPr>
              <a:t>p /bin/</a:t>
            </a:r>
            <a:r>
              <a:rPr lang="en-US" sz="2600" dirty="0" err="1" smtClean="0">
                <a:ea typeface="ＭＳ Ｐゴシック" charset="0"/>
                <a:sym typeface="Symbol" charset="0"/>
              </a:rPr>
              <a:t>sh</a:t>
            </a:r>
            <a:r>
              <a:rPr lang="en-US" sz="2600" dirty="0" smtClean="0">
                <a:ea typeface="ＭＳ Ｐゴシック" charset="0"/>
                <a:sym typeface="Symbol" charset="0"/>
              </a:rPr>
              <a:t> /</a:t>
            </a:r>
            <a:r>
              <a:rPr lang="en-US" sz="2600" dirty="0" err="1" smtClean="0">
                <a:ea typeface="ＭＳ Ｐゴシック" charset="0"/>
                <a:sym typeface="Symbol" charset="0"/>
              </a:rPr>
              <a:t>aaa</a:t>
            </a:r>
            <a:r>
              <a:rPr lang="en-US" sz="2600" dirty="0" smtClean="0">
                <a:ea typeface="ＭＳ Ｐゴシック" charset="0"/>
                <a:sym typeface="Symbol" charset="0"/>
              </a:rPr>
              <a:t>/bin</a:t>
            </a:r>
            <a:endParaRPr lang="en-US" sz="2200" dirty="0">
              <a:ea typeface="ＭＳ Ｐゴシック" charset="0"/>
              <a:sym typeface="Symbol" charset="0"/>
            </a:endParaRPr>
          </a:p>
          <a:p>
            <a:pPr lvl="2"/>
            <a:r>
              <a:rPr lang="en-US" sz="2600" b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run    </a:t>
            </a:r>
            <a:r>
              <a:rPr lang="en-US" sz="2600" b="1" dirty="0" err="1">
                <a:solidFill>
                  <a:srgbClr val="FF0000"/>
                </a:solidFill>
                <a:ea typeface="ＭＳ Ｐゴシック" charset="0"/>
                <a:sym typeface="Symbol" charset="0"/>
              </a:rPr>
              <a:t>chroot</a:t>
            </a:r>
            <a:r>
              <a:rPr lang="en-US" sz="2600" b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   </a:t>
            </a:r>
            <a:r>
              <a:rPr lang="ja-JP" altLang="en-US" sz="2600" b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“</a:t>
            </a:r>
            <a:r>
              <a:rPr lang="en-US" sz="2600" b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/</a:t>
            </a:r>
            <a:r>
              <a:rPr lang="en-US" sz="2600" b="1" dirty="0" err="1">
                <a:solidFill>
                  <a:srgbClr val="FF0000"/>
                </a:solidFill>
                <a:ea typeface="ＭＳ Ｐゴシック" charset="0"/>
                <a:sym typeface="Symbol" charset="0"/>
              </a:rPr>
              <a:t>aaa</a:t>
            </a:r>
            <a:r>
              <a:rPr lang="ja-JP" altLang="en-US" sz="2600" b="1" dirty="0">
                <a:solidFill>
                  <a:srgbClr val="FF0000"/>
                </a:solidFill>
                <a:ea typeface="ＭＳ Ｐゴシック" charset="0"/>
                <a:sym typeface="Symbol" charset="0"/>
              </a:rPr>
              <a:t>”</a:t>
            </a:r>
            <a:endParaRPr lang="en-US" sz="2600" b="1" dirty="0">
              <a:solidFill>
                <a:srgbClr val="FF0000"/>
              </a:solidFill>
              <a:ea typeface="ＭＳ Ｐゴシック" charset="0"/>
              <a:sym typeface="Symbol" charset="0"/>
            </a:endParaRPr>
          </a:p>
          <a:p>
            <a:pPr lvl="2"/>
            <a:r>
              <a:rPr lang="en-US" sz="2600" dirty="0">
                <a:ea typeface="ＭＳ Ｐゴシック" charset="0"/>
                <a:sym typeface="Symbol" charset="0"/>
              </a:rPr>
              <a:t>run    </a:t>
            </a:r>
            <a:r>
              <a:rPr lang="en-US" sz="2600" dirty="0" err="1">
                <a:solidFill>
                  <a:srgbClr val="CC3399"/>
                </a:solidFill>
                <a:ea typeface="ＭＳ Ｐゴシック" charset="0"/>
                <a:sym typeface="Symbol" charset="0"/>
              </a:rPr>
              <a:t>su</a:t>
            </a:r>
            <a:r>
              <a:rPr lang="en-US" sz="2600" dirty="0">
                <a:solidFill>
                  <a:srgbClr val="CC3399"/>
                </a:solidFill>
                <a:ea typeface="ＭＳ Ｐゴシック" charset="0"/>
                <a:sym typeface="Symbol" charset="0"/>
              </a:rPr>
              <a:t>  root    </a:t>
            </a:r>
            <a:r>
              <a:rPr lang="en-US" sz="2600" dirty="0">
                <a:ea typeface="ＭＳ Ｐゴシック" charset="0"/>
                <a:sym typeface="Symbol" charset="0"/>
              </a:rPr>
              <a:t>to become </a:t>
            </a:r>
            <a:r>
              <a:rPr lang="en-US" sz="2600" dirty="0" smtClean="0">
                <a:ea typeface="ＭＳ Ｐゴシック" charset="0"/>
                <a:sym typeface="Symbol" charset="0"/>
              </a:rPr>
              <a:t>root</a:t>
            </a:r>
            <a:endParaRPr lang="en-US" sz="2600" dirty="0">
              <a:ea typeface="ＭＳ Ｐゴシック" charset="0"/>
              <a:sym typeface="Symbol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0" y="196215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19800" y="3943350"/>
            <a:ext cx="2194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latin typeface="Tahoma" charset="0"/>
                <a:ea typeface="ＭＳ Ｐゴシック" charset="0"/>
              </a:rPr>
              <a:t>(bug in Ultrix 4.0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)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6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Many ways to escape jail as root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742950"/>
            <a:ext cx="8382000" cy="40005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Create device that lets you access raw disk</a:t>
            </a:r>
          </a:p>
          <a:p>
            <a:endParaRPr lang="en-US" sz="2400" dirty="0"/>
          </a:p>
          <a:p>
            <a:r>
              <a:rPr lang="en-US" sz="2400" dirty="0"/>
              <a:t>Send signals to non </a:t>
            </a:r>
            <a:r>
              <a:rPr lang="en-US" sz="2400" dirty="0" err="1"/>
              <a:t>chrooted</a:t>
            </a:r>
            <a:r>
              <a:rPr lang="en-US" sz="2400" dirty="0"/>
              <a:t> process</a:t>
            </a:r>
          </a:p>
          <a:p>
            <a:endParaRPr lang="en-US" sz="2400" dirty="0"/>
          </a:p>
          <a:p>
            <a:r>
              <a:rPr lang="en-US" sz="2400" dirty="0"/>
              <a:t>Reboot system</a:t>
            </a:r>
          </a:p>
          <a:p>
            <a:endParaRPr lang="en-US" sz="2400" dirty="0"/>
          </a:p>
          <a:p>
            <a:r>
              <a:rPr lang="en-US" sz="2400" dirty="0"/>
              <a:t>Bind to privileged ports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818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FreeBSD Jail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19150"/>
            <a:ext cx="8229600" cy="2209800"/>
          </a:xfrm>
        </p:spPr>
        <p:txBody>
          <a:bodyPr>
            <a:normAutofit/>
          </a:bodyPr>
          <a:lstStyle/>
          <a:p>
            <a:r>
              <a:rPr lang="en-US" sz="2400" dirty="0"/>
              <a:t>Where </a:t>
            </a:r>
            <a:r>
              <a:rPr lang="en-US" sz="2400" dirty="0" err="1"/>
              <a:t>chroot</a:t>
            </a:r>
            <a:r>
              <a:rPr lang="en-US" sz="2400" dirty="0"/>
              <a:t> jail was weak partitioning, FreeBSD jail is strong partitioning</a:t>
            </a:r>
          </a:p>
          <a:p>
            <a:pPr lvl="1"/>
            <a:r>
              <a:rPr lang="en-US" sz="2000" dirty="0"/>
              <a:t>Create virtual machines.</a:t>
            </a:r>
          </a:p>
          <a:p>
            <a:r>
              <a:rPr lang="en-US" sz="2400" dirty="0"/>
              <a:t>Popularly used in ISPs.</a:t>
            </a:r>
          </a:p>
          <a:p>
            <a:endParaRPr lang="en-US" sz="2400" dirty="0"/>
          </a:p>
        </p:txBody>
      </p:sp>
      <p:pic>
        <p:nvPicPr>
          <p:cNvPr id="4864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086100"/>
            <a:ext cx="4648200" cy="187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ahoma" charset="0"/>
              </a:rPr>
              <a:t>Freebsd</a:t>
            </a:r>
            <a:r>
              <a:rPr lang="en-US" sz="3600" dirty="0">
                <a:latin typeface="Tahoma" charset="0"/>
              </a:rPr>
              <a:t> jail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742950"/>
            <a:ext cx="8382000" cy="400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Stronger mechanism than simple   </a:t>
            </a:r>
            <a:r>
              <a:rPr lang="en-US" sz="2000" dirty="0" err="1"/>
              <a:t>chroot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To </a:t>
            </a:r>
            <a:r>
              <a:rPr lang="en-US" sz="2000" b="1" u="sng" dirty="0" smtClean="0"/>
              <a:t>run</a:t>
            </a:r>
            <a:r>
              <a:rPr lang="en-US" sz="2000" dirty="0" smtClean="0"/>
              <a:t>:      </a:t>
            </a:r>
            <a:r>
              <a:rPr lang="en-US" sz="2000" b="1" dirty="0" smtClean="0">
                <a:solidFill>
                  <a:srgbClr val="CC3399"/>
                </a:solidFill>
              </a:rPr>
              <a:t>jail   </a:t>
            </a:r>
            <a:r>
              <a:rPr lang="en-US" sz="2000" b="1" dirty="0">
                <a:solidFill>
                  <a:srgbClr val="CC3399"/>
                </a:solidFill>
              </a:rPr>
              <a:t>jail-path   hostname  IP-</a:t>
            </a:r>
            <a:r>
              <a:rPr lang="en-US" sz="2000" b="1" dirty="0" err="1">
                <a:solidFill>
                  <a:srgbClr val="CC3399"/>
                </a:solidFill>
              </a:rPr>
              <a:t>addr</a:t>
            </a:r>
            <a:r>
              <a:rPr lang="en-US" sz="2000" b="1" dirty="0">
                <a:solidFill>
                  <a:srgbClr val="CC3399"/>
                </a:solidFill>
              </a:rPr>
              <a:t>   </a:t>
            </a:r>
            <a:r>
              <a:rPr lang="en-US" sz="2000" b="1" dirty="0" err="1">
                <a:solidFill>
                  <a:srgbClr val="CC3399"/>
                </a:solidFill>
              </a:rPr>
              <a:t>cmd</a:t>
            </a:r>
            <a:endParaRPr lang="en-US" sz="2000" b="1" dirty="0">
              <a:solidFill>
                <a:srgbClr val="CC3399"/>
              </a:solidFill>
            </a:endParaRPr>
          </a:p>
          <a:p>
            <a:pPr lvl="1">
              <a:spcBef>
                <a:spcPct val="60000"/>
              </a:spcBef>
            </a:pPr>
            <a:r>
              <a:rPr lang="en-US" sz="2000" dirty="0">
                <a:ea typeface="ＭＳ Ｐゴシック" charset="0"/>
              </a:rPr>
              <a:t>calls hardened  </a:t>
            </a:r>
            <a:r>
              <a:rPr lang="en-US" sz="2000" dirty="0" err="1">
                <a:ea typeface="ＭＳ Ｐゴシック" charset="0"/>
              </a:rPr>
              <a:t>chroot</a:t>
            </a:r>
            <a:r>
              <a:rPr lang="en-US" sz="2000" dirty="0">
                <a:ea typeface="ＭＳ Ｐゴシック" charset="0"/>
              </a:rPr>
              <a:t>    (no 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sz="2000" dirty="0">
                <a:ea typeface="ＭＳ Ｐゴシック" charset="0"/>
              </a:rPr>
              <a:t>../../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sz="2000" dirty="0">
                <a:ea typeface="ＭＳ Ｐゴシック" charset="0"/>
              </a:rPr>
              <a:t>  escape)</a:t>
            </a:r>
          </a:p>
          <a:p>
            <a:pPr lvl="1">
              <a:spcBef>
                <a:spcPct val="60000"/>
              </a:spcBef>
            </a:pPr>
            <a:r>
              <a:rPr lang="en-US" sz="2000" dirty="0">
                <a:ea typeface="ＭＳ Ｐゴシック" charset="0"/>
              </a:rPr>
              <a:t>can only bind to sockets with specified IP address 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and authorized ports</a:t>
            </a:r>
          </a:p>
          <a:p>
            <a:pPr lvl="1">
              <a:spcBef>
                <a:spcPct val="60000"/>
              </a:spcBef>
            </a:pPr>
            <a:r>
              <a:rPr lang="en-US" sz="2000" dirty="0">
                <a:ea typeface="ＭＳ Ｐゴシック" charset="0"/>
              </a:rPr>
              <a:t>can only communicate with </a:t>
            </a:r>
            <a:r>
              <a:rPr lang="en-US" sz="2000" dirty="0" smtClean="0">
                <a:ea typeface="ＭＳ Ｐゴシック" charset="0"/>
              </a:rPr>
              <a:t>processes </a:t>
            </a:r>
            <a:r>
              <a:rPr lang="en-US" sz="2000" dirty="0">
                <a:ea typeface="ＭＳ Ｐゴシック" charset="0"/>
              </a:rPr>
              <a:t>inside jail</a:t>
            </a:r>
          </a:p>
          <a:p>
            <a:pPr lvl="1">
              <a:spcBef>
                <a:spcPct val="60000"/>
              </a:spcBef>
            </a:pPr>
            <a:r>
              <a:rPr lang="en-US" sz="2000" dirty="0">
                <a:ea typeface="ＭＳ Ｐゴシック" charset="0"/>
              </a:rPr>
              <a:t>root is limited, e.g. cannot load kernel </a:t>
            </a:r>
            <a:r>
              <a:rPr lang="en-US" sz="2000" dirty="0" smtClean="0">
                <a:ea typeface="ＭＳ Ｐゴシック" charset="0"/>
              </a:rPr>
              <a:t>modules</a:t>
            </a:r>
            <a:endParaRPr lang="en-US" sz="20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20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OS on the Desktop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3950"/>
            <a:ext cx="8229600" cy="3394472"/>
          </a:xfrm>
        </p:spPr>
        <p:txBody>
          <a:bodyPr>
            <a:noAutofit/>
          </a:bodyPr>
          <a:lstStyle/>
          <a:p>
            <a:r>
              <a:rPr lang="en-US" sz="1600" dirty="0" err="1"/>
              <a:t>VMWare</a:t>
            </a:r>
            <a:r>
              <a:rPr lang="en-US" sz="1600" dirty="0"/>
              <a:t>, Parallels, KVM, </a:t>
            </a:r>
            <a:r>
              <a:rPr lang="en-US" sz="1600" dirty="0" err="1"/>
              <a:t>Xen</a:t>
            </a:r>
            <a:endParaRPr lang="en-US" sz="1600" dirty="0"/>
          </a:p>
          <a:p>
            <a:r>
              <a:rPr lang="en-US" sz="1600" dirty="0"/>
              <a:t>Different approaches</a:t>
            </a:r>
          </a:p>
          <a:p>
            <a:pPr lvl="1"/>
            <a:r>
              <a:rPr lang="en-US" sz="1400" dirty="0"/>
              <a:t>Hardware </a:t>
            </a:r>
            <a:r>
              <a:rPr lang="en-US" sz="1400" dirty="0" smtClean="0"/>
              <a:t>emulation</a:t>
            </a:r>
          </a:p>
          <a:p>
            <a:pPr lvl="2"/>
            <a:r>
              <a:rPr lang="en-US" sz="1200" dirty="0" smtClean="0"/>
              <a:t>Emulation is where software is used to simulate hardware for a guest operating system to run in. This has been used in the past but is difficult to do and offers low performance.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Native virtualization (with hardware</a:t>
            </a:r>
            <a:r>
              <a:rPr lang="en-US" sz="1400" dirty="0" smtClean="0"/>
              <a:t>)</a:t>
            </a:r>
          </a:p>
          <a:p>
            <a:pPr lvl="2"/>
            <a:r>
              <a:rPr lang="en-US" sz="1200" dirty="0" smtClean="0"/>
              <a:t>Native virtualization (or full virtualization) is where a type-2 hypervisor is used to partially allow access to the hardware and partially to simulate hardware in order to allow you to load a full operating system. This is used by emulation packages like VMware Server, Workstation, Virtual PC, and Virtual Server, Oracle Virtual Box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err="1" smtClean="0"/>
              <a:t>Paravirtualization</a:t>
            </a:r>
            <a:endParaRPr lang="en-US" sz="1400" dirty="0" smtClean="0"/>
          </a:p>
          <a:p>
            <a:pPr lvl="2"/>
            <a:r>
              <a:rPr lang="en-US" sz="1200" dirty="0" err="1" smtClean="0"/>
              <a:t>Paravirtualization</a:t>
            </a:r>
            <a:r>
              <a:rPr lang="en-US" sz="1200" dirty="0" smtClean="0"/>
              <a:t> is where the guest operating systems run on the hypervisor, allowing for higher performance and efficiency.  For more technical information and videos on this topic, visit VMware’s </a:t>
            </a:r>
            <a:r>
              <a:rPr lang="en-US" sz="1200" dirty="0" smtClean="0">
                <a:hlinkClick r:id="rId3"/>
              </a:rPr>
              <a:t>Technology Preview for Transparent Virtualization.</a:t>
            </a:r>
            <a:r>
              <a:rPr lang="en-US" sz="1200" dirty="0" smtClean="0"/>
              <a:t> Examples of </a:t>
            </a:r>
            <a:r>
              <a:rPr lang="en-US" sz="1200" dirty="0" err="1" smtClean="0"/>
              <a:t>paravirtualization</a:t>
            </a:r>
            <a:r>
              <a:rPr lang="en-US" sz="1200" dirty="0" smtClean="0"/>
              <a:t> are Microsoft Hyper-V and VMware ESX Server.</a:t>
            </a:r>
          </a:p>
          <a:p>
            <a:pPr lvl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Not all programs can run in a jail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Programs </a:t>
            </a:r>
            <a:r>
              <a:rPr lang="en-US" sz="2000" dirty="0"/>
              <a:t>that can run in jail:     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audio player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web server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Programs that cannot:   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web browser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000" dirty="0"/>
              <a:t>mail </a:t>
            </a:r>
            <a:r>
              <a:rPr lang="en-US" sz="2000" dirty="0" smtClean="0"/>
              <a:t>client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482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455</Words>
  <Application>Microsoft Office PowerPoint</Application>
  <PresentationFormat>On-screen Show (16:9)</PresentationFormat>
  <Paragraphs>104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Module 2.4 </vt:lpstr>
      <vt:lpstr>An old example:    chroot</vt:lpstr>
      <vt:lpstr>Jailkit</vt:lpstr>
      <vt:lpstr>Escaping from jails</vt:lpstr>
      <vt:lpstr>Many ways to escape jail as root</vt:lpstr>
      <vt:lpstr>FreeBSD Jail</vt:lpstr>
      <vt:lpstr>Freebsd jail</vt:lpstr>
      <vt:lpstr>Virtual OS on the Desktop</vt:lpstr>
      <vt:lpstr>Not all programs can run in a jail</vt:lpstr>
      <vt:lpstr>Problems with chroot and jail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Security of Program Execution and System Security Confidentiality and Confinement Principle</dc:title>
  <dc:creator>cse</dc:creator>
  <cp:lastModifiedBy>Deepak Kumar</cp:lastModifiedBy>
  <cp:revision>17</cp:revision>
  <dcterms:created xsi:type="dcterms:W3CDTF">2016-12-26T06:32:16Z</dcterms:created>
  <dcterms:modified xsi:type="dcterms:W3CDTF">2017-01-19T07:36:47Z</dcterms:modified>
</cp:coreProperties>
</file>