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ink/ink2.xml" ContentType="application/inkml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04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407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09" autoAdjust="0"/>
  </p:normalViewPr>
  <p:slideViewPr>
    <p:cSldViewPr>
      <p:cViewPr varScale="1">
        <p:scale>
          <a:sx n="126" d="100"/>
          <a:sy n="126" d="100"/>
        </p:scale>
        <p:origin x="-118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23D49-F587-4F18-BC00-4F493E74D52E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600F6-D5B2-43C3-9EF4-76676D4076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</a:rPr>
              <a:t>GSWTK:   generic software wrapper toolkit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Efficiency:    saves</a:t>
            </a:r>
            <a:r>
              <a:rPr lang="en-US" baseline="0" dirty="0" smtClean="0"/>
              <a:t> context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8328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 sys-calls</a:t>
            </a:r>
            <a:r>
              <a:rPr lang="en-US" baseline="0" dirty="0" smtClean="0"/>
              <a:t> are blocked.    </a:t>
            </a:r>
            <a:r>
              <a:rPr lang="en-US" dirty="0" smtClean="0"/>
              <a:t>open(…) request forwarded to agent who makes the request and returns the </a:t>
            </a:r>
            <a:r>
              <a:rPr lang="en-US" dirty="0" err="1" smtClean="0"/>
              <a:t>fd</a:t>
            </a:r>
            <a:r>
              <a:rPr lang="en-US" dirty="0" smtClean="0"/>
              <a:t> to the app.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3987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More info on NaCl:   http://nativeclient.googlecode.com/svn/data/docs_tarball/nacl/googleclient/native_client/documentation/nacl_paper.pdf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5879619" indent="-35447153" defTabSz="912983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6CE272F-B932-9840-BC31-5A5EB7EC94CF}" type="slidenum">
              <a:rPr lang="en-US" sz="1200">
                <a:latin typeface="Times New Roman" charset="0"/>
              </a:rPr>
              <a:pPr/>
              <a:t>13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2.5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System Call Interposition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Ostia:  a delegation architecture    </a:t>
            </a:r>
            <a:r>
              <a:rPr lang="en-US" sz="1600" dirty="0" smtClean="0"/>
              <a:t>[GPR’04]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350"/>
            <a:ext cx="8763000" cy="4248150"/>
          </a:xfrm>
        </p:spPr>
        <p:txBody>
          <a:bodyPr>
            <a:normAutofit/>
          </a:bodyPr>
          <a:lstStyle/>
          <a:p>
            <a:r>
              <a:rPr lang="en-US" sz="2000" dirty="0"/>
              <a:t>Monitored app disallowed from making </a:t>
            </a:r>
            <a:r>
              <a:rPr lang="en-US" sz="2000" dirty="0" smtClean="0"/>
              <a:t>monitored sys calls</a:t>
            </a:r>
          </a:p>
          <a:p>
            <a:pPr lvl="1"/>
            <a:r>
              <a:rPr lang="en-US" sz="1800" dirty="0" smtClean="0"/>
              <a:t>Minimal kernel change     (… but app can call </a:t>
            </a:r>
            <a:r>
              <a:rPr lang="en-US" sz="1800" b="1" dirty="0" smtClean="0"/>
              <a:t>close</a:t>
            </a:r>
            <a:r>
              <a:rPr lang="en-US" sz="1800" dirty="0" smtClean="0"/>
              <a:t>() itself )</a:t>
            </a:r>
            <a:endParaRPr lang="en-US" sz="1800" dirty="0"/>
          </a:p>
          <a:p>
            <a:pPr>
              <a:spcBef>
                <a:spcPts val="2376"/>
              </a:spcBef>
            </a:pPr>
            <a:r>
              <a:rPr lang="en-US" sz="2000" dirty="0" smtClean="0"/>
              <a:t>Sys-call delegated to </a:t>
            </a:r>
            <a:r>
              <a:rPr lang="en-US" sz="2000" dirty="0"/>
              <a:t>an agent that decides </a:t>
            </a:r>
            <a:r>
              <a:rPr lang="en-US" sz="2000" dirty="0" smtClean="0"/>
              <a:t>if call is allowed</a:t>
            </a:r>
          </a:p>
          <a:p>
            <a:pPr lvl="1">
              <a:spcBef>
                <a:spcPts val="576"/>
              </a:spcBef>
            </a:pPr>
            <a:r>
              <a:rPr lang="en-US" sz="1800" dirty="0" smtClean="0"/>
              <a:t>Can be done without changing app</a:t>
            </a:r>
          </a:p>
          <a:p>
            <a:pPr marL="457200" lvl="1" indent="0">
              <a:spcBef>
                <a:spcPts val="576"/>
              </a:spcBef>
              <a:buNone/>
            </a:pPr>
            <a:r>
              <a:rPr lang="en-US" sz="1800" dirty="0" smtClean="0"/>
              <a:t>		(requires an emulation layer in monitored process)</a:t>
            </a:r>
            <a:endParaRPr lang="en-US" sz="1800" dirty="0"/>
          </a:p>
          <a:p>
            <a:pPr>
              <a:spcBef>
                <a:spcPts val="2376"/>
              </a:spcBef>
            </a:pPr>
            <a:r>
              <a:rPr lang="en-US" sz="2000" dirty="0" smtClean="0"/>
              <a:t>Incorrect state </a:t>
            </a:r>
            <a:r>
              <a:rPr lang="en-US" sz="2000" dirty="0"/>
              <a:t>syncing </a:t>
            </a:r>
            <a:r>
              <a:rPr lang="en-US" sz="2000" dirty="0" smtClean="0"/>
              <a:t>will not result in policy violation</a:t>
            </a:r>
          </a:p>
          <a:p>
            <a:pPr>
              <a:spcBef>
                <a:spcPts val="2376"/>
              </a:spcBef>
            </a:pPr>
            <a:r>
              <a:rPr lang="en-US" sz="2000" dirty="0" smtClean="0"/>
              <a:t>What should agent do when app calls </a:t>
            </a:r>
            <a:r>
              <a:rPr lang="en-US" sz="2000" b="1" dirty="0" err="1" smtClean="0"/>
              <a:t>execve</a:t>
            </a:r>
            <a:r>
              <a:rPr lang="en-US" sz="2000" b="1" dirty="0" smtClean="0"/>
              <a:t>?</a:t>
            </a:r>
          </a:p>
          <a:p>
            <a:pPr lvl="1" indent="-342900">
              <a:spcBef>
                <a:spcPts val="576"/>
              </a:spcBef>
            </a:pPr>
            <a:r>
              <a:rPr lang="en-US" sz="1800" dirty="0" smtClean="0"/>
              <a:t>Process can make the call directly.   </a:t>
            </a:r>
            <a:r>
              <a:rPr lang="en-US" sz="1800" dirty="0"/>
              <a:t>A</a:t>
            </a:r>
            <a:r>
              <a:rPr lang="en-US" sz="1800" dirty="0" smtClean="0"/>
              <a:t>gent loads new policy file.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33397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2057400" y="1200150"/>
            <a:ext cx="3810000" cy="1028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charset="0"/>
              </a:rPr>
              <a:t>Policy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819150"/>
            <a:ext cx="8382000" cy="4324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Sample policy file:</a:t>
            </a:r>
          </a:p>
          <a:p>
            <a:pPr>
              <a:spcBef>
                <a:spcPts val="1080"/>
              </a:spcBef>
              <a:buFont typeface="Wingdings" charset="0"/>
              <a:buNone/>
            </a:pPr>
            <a:r>
              <a:rPr lang="en-US" sz="1600" dirty="0"/>
              <a:t>			path allow  /</a:t>
            </a:r>
            <a:r>
              <a:rPr lang="en-US" sz="1600" dirty="0" err="1"/>
              <a:t>tmp</a:t>
            </a:r>
            <a:r>
              <a:rPr lang="en-US" sz="1600" dirty="0"/>
              <a:t>/*</a:t>
            </a:r>
          </a:p>
          <a:p>
            <a:pPr>
              <a:buFont typeface="Wingdings" charset="0"/>
              <a:buNone/>
            </a:pPr>
            <a:r>
              <a:rPr lang="en-US" sz="1600" dirty="0"/>
              <a:t>			path deny  /</a:t>
            </a:r>
            <a:r>
              <a:rPr lang="en-US" sz="1600" dirty="0" err="1"/>
              <a:t>etc</a:t>
            </a:r>
            <a:r>
              <a:rPr lang="en-US" sz="1600" dirty="0"/>
              <a:t>/</a:t>
            </a:r>
            <a:r>
              <a:rPr lang="en-US" sz="1600" dirty="0" err="1"/>
              <a:t>passwd</a:t>
            </a:r>
            <a:endParaRPr lang="en-US" sz="1600" dirty="0"/>
          </a:p>
          <a:p>
            <a:pPr>
              <a:buFont typeface="Wingdings" charset="0"/>
              <a:buNone/>
            </a:pPr>
            <a:r>
              <a:rPr lang="en-US" sz="1600" dirty="0"/>
              <a:t>			network deny all</a:t>
            </a:r>
          </a:p>
          <a:p>
            <a:pPr>
              <a:buFont typeface="Wingdings" charset="0"/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dirty="0" smtClean="0"/>
              <a:t>Manually specifying </a:t>
            </a:r>
            <a:r>
              <a:rPr lang="en-US" sz="1800" dirty="0"/>
              <a:t>policy for an app </a:t>
            </a:r>
            <a:r>
              <a:rPr lang="en-US" sz="1800" dirty="0" smtClean="0"/>
              <a:t>can be difficult:</a:t>
            </a:r>
            <a:endParaRPr lang="en-US" sz="1800" dirty="0"/>
          </a:p>
          <a:p>
            <a:pPr lvl="1">
              <a:lnSpc>
                <a:spcPct val="120000"/>
              </a:lnSpc>
              <a:spcBef>
                <a:spcPts val="1080"/>
              </a:spcBef>
            </a:pPr>
            <a:r>
              <a:rPr lang="en-US" sz="1600" dirty="0" err="1" smtClean="0">
                <a:ea typeface="ＭＳ Ｐゴシック" charset="0"/>
              </a:rPr>
              <a:t>Systrace</a:t>
            </a:r>
            <a:r>
              <a:rPr lang="en-US" sz="1600" dirty="0" smtClean="0">
                <a:ea typeface="ＭＳ Ｐゴシック" charset="0"/>
              </a:rPr>
              <a:t> can auto-generate policy by learning how app </a:t>
            </a:r>
            <a:br>
              <a:rPr lang="en-US" sz="1600" dirty="0" smtClean="0">
                <a:ea typeface="ＭＳ Ｐゴシック" charset="0"/>
              </a:rPr>
            </a:br>
            <a:r>
              <a:rPr lang="en-US" sz="1600" dirty="0" smtClean="0">
                <a:ea typeface="ＭＳ Ｐゴシック" charset="0"/>
              </a:rPr>
              <a:t>behaves on </a:t>
            </a:r>
            <a:r>
              <a:rPr lang="ja-JP" altLang="en-US" sz="1600" dirty="0" smtClean="0">
                <a:ea typeface="ＭＳ Ｐゴシック" charset="0"/>
              </a:rPr>
              <a:t>“</a:t>
            </a:r>
            <a:r>
              <a:rPr lang="en-US" sz="1600" dirty="0" smtClean="0">
                <a:ea typeface="ＭＳ Ｐゴシック" charset="0"/>
              </a:rPr>
              <a:t>good</a:t>
            </a:r>
            <a:r>
              <a:rPr lang="ja-JP" altLang="en-US" sz="1600" dirty="0" smtClean="0">
                <a:ea typeface="ＭＳ Ｐゴシック" charset="0"/>
              </a:rPr>
              <a:t>”</a:t>
            </a:r>
            <a:r>
              <a:rPr lang="en-US" sz="1600" dirty="0" smtClean="0">
                <a:ea typeface="ＭＳ Ｐゴシック" charset="0"/>
              </a:rPr>
              <a:t> inputs</a:t>
            </a:r>
          </a:p>
          <a:p>
            <a:pPr lvl="1">
              <a:lnSpc>
                <a:spcPct val="120000"/>
              </a:lnSpc>
              <a:spcBef>
                <a:spcPts val="1080"/>
              </a:spcBef>
            </a:pPr>
            <a:r>
              <a:rPr lang="en-US" sz="1600" dirty="0" smtClean="0">
                <a:ea typeface="ＭＳ Ｐゴシック" charset="0"/>
              </a:rPr>
              <a:t>If policy does not cover a specific sys-call, ask user</a:t>
            </a:r>
          </a:p>
          <a:p>
            <a:pPr lvl="2">
              <a:lnSpc>
                <a:spcPct val="120000"/>
              </a:lnSpc>
              <a:buFont typeface="Wingdings" charset="0"/>
              <a:buNone/>
            </a:pPr>
            <a:r>
              <a:rPr lang="en-US" sz="1600" dirty="0" smtClean="0">
                <a:ea typeface="ＭＳ Ｐゴシック" charset="0"/>
              </a:rPr>
              <a:t>… but user has no way to decide</a:t>
            </a:r>
          </a:p>
          <a:p>
            <a:pPr marL="0" indent="0">
              <a:spcBef>
                <a:spcPct val="100000"/>
              </a:spcBef>
              <a:buNone/>
            </a:pPr>
            <a:r>
              <a:rPr lang="en-US" sz="1600" dirty="0" smtClean="0"/>
              <a:t>Difficulty </a:t>
            </a:r>
            <a:r>
              <a:rPr lang="en-US" sz="1600" dirty="0"/>
              <a:t>with choosing policy for specific apps (e.g. browser) is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the main </a:t>
            </a:r>
            <a:r>
              <a:rPr lang="en-US" sz="1600" dirty="0"/>
              <a:t>reason this approach is not widely used</a:t>
            </a:r>
          </a:p>
        </p:txBody>
      </p:sp>
    </p:spTree>
    <p:extLst>
      <p:ext uri="{BB962C8B-B14F-4D97-AF65-F5344CB8AC3E}">
        <p14:creationId xmlns:p14="http://schemas.microsoft.com/office/powerpoint/2010/main" xmlns="" val="156490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Program Shepherding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2" y="819152"/>
          <a:ext cx="7772399" cy="3924302"/>
        </p:xfrm>
        <a:graphic>
          <a:graphicData uri="http://schemas.openxmlformats.org/drawingml/2006/table">
            <a:tbl>
              <a:tblPr/>
              <a:tblGrid>
                <a:gridCol w="1156389"/>
                <a:gridCol w="558256"/>
                <a:gridCol w="1154728"/>
                <a:gridCol w="1634896"/>
                <a:gridCol w="1633234"/>
                <a:gridCol w="1634896"/>
              </a:tblGrid>
              <a:tr h="239060">
                <a:tc>
                  <a:txBody>
                    <a:bodyPr/>
                    <a:lstStyle/>
                    <a:p>
                      <a:pPr marL="73025" marR="0">
                        <a:lnSpc>
                          <a:spcPct val="115000"/>
                        </a:lnSpc>
                        <a:spcBef>
                          <a:spcPts val="31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latin typeface="Times New Roman"/>
                          <a:ea typeface="Times New Roman"/>
                          <a:cs typeface="Times New Roman"/>
                        </a:rPr>
                        <a:t>Restricting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71120" marR="0">
                        <a:lnSpc>
                          <a:spcPct val="115000"/>
                        </a:lnSpc>
                        <a:spcBef>
                          <a:spcPts val="310"/>
                        </a:spcBef>
                        <a:spcAft>
                          <a:spcPts val="0"/>
                        </a:spcAft>
                        <a:tabLst>
                          <a:tab pos="4178300" algn="l"/>
                        </a:tabLst>
                      </a:pPr>
                      <a:r>
                        <a:rPr lang="en-US" sz="800" b="1" dirty="0">
                          <a:latin typeface="Times New Roman"/>
                          <a:ea typeface="Times New Roman"/>
                          <a:cs typeface="Times New Roman"/>
                        </a:rPr>
                        <a:t>Least</a:t>
                      </a:r>
                      <a:r>
                        <a:rPr lang="en-US" sz="800" b="1" spc="-2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00" b="1" dirty="0">
                          <a:latin typeface="Times New Roman"/>
                          <a:ea typeface="Times New Roman"/>
                          <a:cs typeface="Times New Roman"/>
                        </a:rPr>
                        <a:t>restrict</a:t>
                      </a:r>
                      <a:r>
                        <a:rPr lang="en-US" sz="800" b="1" spc="-20" dirty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800" b="1" spc="-5" dirty="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  <a:r>
                        <a:rPr lang="en-US" sz="800" b="1" dirty="0">
                          <a:latin typeface="Times New Roman"/>
                          <a:ea typeface="Times New Roman"/>
                          <a:cs typeface="Times New Roman"/>
                        </a:rPr>
                        <a:t>e	Most</a:t>
                      </a:r>
                      <a:r>
                        <a:rPr lang="en-US" sz="800" b="1" spc="-3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800" b="1" dirty="0">
                          <a:latin typeface="Times New Roman"/>
                          <a:ea typeface="Times New Roman"/>
                          <a:cs typeface="Times New Roman"/>
                        </a:rPr>
                        <a:t>restrict</a:t>
                      </a:r>
                      <a:r>
                        <a:rPr lang="en-US" sz="800" b="1" spc="-20" dirty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800" b="1" spc="-5" dirty="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  <a:r>
                        <a:rPr lang="en-US" sz="800" b="1" dirty="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6131">
                <a:tc>
                  <a:txBody>
                    <a:bodyPr/>
                    <a:lstStyle/>
                    <a:p>
                      <a:pPr marL="73025" marR="0">
                        <a:lnSpc>
                          <a:spcPct val="115000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Code</a:t>
                      </a:r>
                      <a:r>
                        <a:rPr lang="en-US" sz="900" b="1" spc="-2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origins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71120" marR="0">
                        <a:lnSpc>
                          <a:spcPct val="115000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900" b="1" spc="-5" dirty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025" marR="39370" indent="-1270" algn="just">
                        <a:lnSpc>
                          <a:spcPct val="103000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  <a:tabLst>
                          <a:tab pos="711200" algn="l"/>
                          <a:tab pos="914400" algn="l"/>
                        </a:tabLst>
                      </a:pP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Dynamically	writ- ten code,</a:t>
                      </a:r>
                      <a:r>
                        <a:rPr lang="en-US" sz="900" b="1" spc="16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if</a:t>
                      </a:r>
                      <a:r>
                        <a:rPr lang="en-US" sz="900" b="1" spc="1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self- contained	and   </a:t>
                      </a:r>
                      <a:r>
                        <a:rPr lang="en-US" sz="900" b="1" spc="15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no system</a:t>
                      </a:r>
                      <a:r>
                        <a:rPr lang="en-US" sz="900" b="1" spc="-4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calls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38100" algn="just">
                        <a:lnSpc>
                          <a:spcPct val="103000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Only</a:t>
                      </a:r>
                      <a:r>
                        <a:rPr lang="en-US" sz="900" b="1" spc="1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code from</a:t>
                      </a:r>
                      <a:r>
                        <a:rPr lang="en-US" sz="900" b="1" spc="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disk, can</a:t>
                      </a:r>
                      <a:r>
                        <a:rPr lang="en-US" sz="900" b="1" spc="1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be dynamically loaded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 marR="38100" algn="just">
                        <a:lnSpc>
                          <a:spcPct val="103000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  <a:tabLst>
                          <a:tab pos="495300" algn="l"/>
                          <a:tab pos="647700" algn="l"/>
                        </a:tabLst>
                      </a:pP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Only	code   </a:t>
                      </a:r>
                      <a:r>
                        <a:rPr lang="en-US" sz="900" b="1" spc="23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en-US" sz="900" b="1" spc="-5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om disk,		originally loaded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666">
                <a:tc>
                  <a:txBody>
                    <a:bodyPr/>
                    <a:lstStyle/>
                    <a:p>
                      <a:pPr marL="73025" marR="320040">
                        <a:lnSpc>
                          <a:spcPct val="104000"/>
                        </a:lnSpc>
                        <a:spcBef>
                          <a:spcPts val="31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Function returns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0">
                        <a:lnSpc>
                          <a:spcPct val="115000"/>
                        </a:lnSpc>
                        <a:spcBef>
                          <a:spcPts val="31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900" b="1" spc="-5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38100">
                        <a:lnSpc>
                          <a:spcPct val="104000"/>
                        </a:lnSpc>
                        <a:spcBef>
                          <a:spcPts val="31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Only</a:t>
                      </a:r>
                      <a:r>
                        <a:rPr lang="en-US" sz="900" b="1" spc="12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to</a:t>
                      </a:r>
                      <a:r>
                        <a:rPr lang="en-US" sz="900" b="1" spc="13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after calls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 marR="37465">
                        <a:lnSpc>
                          <a:spcPct val="104000"/>
                        </a:lnSpc>
                        <a:spcBef>
                          <a:spcPts val="31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Direct </a:t>
                      </a:r>
                      <a:r>
                        <a:rPr lang="en-US" sz="900" b="1" spc="23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call </a:t>
                      </a:r>
                      <a:r>
                        <a:rPr lang="en-US" sz="900" b="1" spc="24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ta</a:t>
                      </a:r>
                      <a:r>
                        <a:rPr lang="en-US" sz="900" b="1" spc="-10" dirty="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geted by</a:t>
                      </a:r>
                      <a:r>
                        <a:rPr lang="en-US" sz="900" b="1" spc="-2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only</a:t>
                      </a:r>
                      <a:r>
                        <a:rPr lang="en-US" sz="900" b="1" spc="-1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one</a:t>
                      </a:r>
                      <a:r>
                        <a:rPr lang="en-US" sz="900" b="1" spc="-2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return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0">
                        <a:lnSpc>
                          <a:spcPct val="115000"/>
                        </a:lnSpc>
                        <a:spcBef>
                          <a:spcPts val="31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Random </a:t>
                      </a:r>
                      <a:r>
                        <a:rPr lang="en-US" sz="900" b="1" spc="8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 err="1">
                          <a:latin typeface="Courier New"/>
                          <a:ea typeface="Courier New"/>
                          <a:cs typeface="Times New Roman"/>
                        </a:rPr>
                        <a:t>xor</a:t>
                      </a:r>
                      <a:r>
                        <a:rPr lang="en-US" sz="900" b="1" spc="10" dirty="0">
                          <a:latin typeface="Courier New"/>
                          <a:ea typeface="Courier New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as </a:t>
                      </a:r>
                      <a:r>
                        <a:rPr lang="en-US" sz="900" b="1" spc="11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in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0">
                        <a:lnSpc>
                          <a:spcPts val="11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latin typeface="Times New Roman"/>
                          <a:ea typeface="Times New Roman"/>
                          <a:cs typeface="Times New Roman"/>
                        </a:rPr>
                        <a:t>StackGhost</a:t>
                      </a:r>
                      <a:r>
                        <a:rPr lang="en-US" sz="900" b="1" spc="-4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[14]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 marR="38735">
                        <a:lnSpc>
                          <a:spcPct val="104000"/>
                        </a:lnSpc>
                        <a:spcBef>
                          <a:spcPts val="310"/>
                        </a:spcBef>
                        <a:spcAft>
                          <a:spcPts val="0"/>
                        </a:spcAft>
                        <a:tabLst>
                          <a:tab pos="546100" algn="l"/>
                          <a:tab pos="914400" algn="l"/>
                        </a:tabLst>
                      </a:pP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Return	only	from called</a:t>
                      </a:r>
                      <a:r>
                        <a:rPr lang="en-US" sz="900" b="1" spc="-3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function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689">
                <a:tc>
                  <a:txBody>
                    <a:bodyPr/>
                    <a:lstStyle/>
                    <a:p>
                      <a:pPr marL="73025" marR="66675">
                        <a:lnSpc>
                          <a:spcPct val="102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Intra-segment call</a:t>
                      </a:r>
                      <a:r>
                        <a:rPr lang="en-US" sz="900" b="1" spc="-2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or</a:t>
                      </a:r>
                      <a:r>
                        <a:rPr lang="en-US" sz="900" b="1" spc="-1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jump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71755" marR="0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900" b="1" spc="-5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73025" marR="189865" indent="-635">
                        <a:lnSpc>
                          <a:spcPct val="102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Only</a:t>
                      </a:r>
                      <a:r>
                        <a:rPr lang="en-US" sz="900" b="1" spc="23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to</a:t>
                      </a:r>
                      <a:r>
                        <a:rPr lang="en-US" sz="900" b="1" spc="24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function</a:t>
                      </a:r>
                      <a:r>
                        <a:rPr lang="en-US" sz="900" b="1" spc="22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entry</a:t>
                      </a:r>
                      <a:r>
                        <a:rPr lang="en-US" sz="900" b="1" spc="22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points</a:t>
                      </a:r>
                      <a:r>
                        <a:rPr lang="en-US" sz="900" b="1" spc="23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(if  h</a:t>
                      </a:r>
                      <a:r>
                        <a:rPr lang="en-US" sz="900" b="1" spc="-20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900" b="1" spc="-5" dirty="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e symbol</a:t>
                      </a:r>
                      <a:r>
                        <a:rPr lang="en-US" sz="900" b="1" spc="-4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table)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025" marR="38735" algn="just">
                        <a:lnSpc>
                          <a:spcPct val="103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Only to</a:t>
                      </a:r>
                      <a:r>
                        <a:rPr lang="en-US" sz="900" b="1" spc="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bindings g</a:t>
                      </a:r>
                      <a:r>
                        <a:rPr lang="en-US" sz="900" b="1" spc="-2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900" b="1" spc="-5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en in</a:t>
                      </a:r>
                      <a:r>
                        <a:rPr lang="en-US" sz="900" b="1" spc="2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an</a:t>
                      </a:r>
                      <a:r>
                        <a:rPr lang="en-US" sz="900" b="1" spc="1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interface list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689">
                <a:tc>
                  <a:txBody>
                    <a:bodyPr/>
                    <a:lstStyle/>
                    <a:p>
                      <a:pPr marL="73025" marR="69850">
                        <a:lnSpc>
                          <a:spcPct val="102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Inte</a:t>
                      </a:r>
                      <a:r>
                        <a:rPr lang="en-US" sz="900" b="1" spc="-1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-s</a:t>
                      </a:r>
                      <a:r>
                        <a:rPr lang="en-US" sz="900" b="1" spc="-1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gment call</a:t>
                      </a:r>
                      <a:r>
                        <a:rPr lang="en-US" sz="900" b="1" spc="-2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or</a:t>
                      </a:r>
                      <a:r>
                        <a:rPr lang="en-US" sz="900" b="1" spc="-1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jump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71755" marR="0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900" b="1" spc="-5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025" marR="40640">
                        <a:lnSpc>
                          <a:spcPct val="102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Only</a:t>
                      </a:r>
                      <a:r>
                        <a:rPr lang="en-US" sz="900" b="1" spc="1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to</a:t>
                      </a:r>
                      <a:r>
                        <a:rPr lang="en-US" sz="900" b="1" spc="2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spc="-1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xport</a:t>
                      </a:r>
                      <a:r>
                        <a:rPr lang="en-US" sz="900" b="1" spc="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of</a:t>
                      </a:r>
                      <a:r>
                        <a:rPr lang="en-US" sz="900" b="1" spc="2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ta</a:t>
                      </a:r>
                      <a:r>
                        <a:rPr lang="en-US" sz="900" b="1" spc="-2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- get</a:t>
                      </a:r>
                      <a:r>
                        <a:rPr lang="en-US" sz="900" b="1" spc="-1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900" b="1" spc="-15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gment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38735">
                        <a:lnSpc>
                          <a:spcPct val="102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Only </a:t>
                      </a:r>
                      <a:r>
                        <a:rPr lang="en-US" sz="900" b="1" spc="13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to </a:t>
                      </a:r>
                      <a:r>
                        <a:rPr lang="en-US" sz="900" b="1" spc="13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import </a:t>
                      </a:r>
                      <a:r>
                        <a:rPr lang="en-US" sz="900" b="1" spc="11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of sou</a:t>
                      </a:r>
                      <a:r>
                        <a:rPr lang="en-US" sz="900" b="1" spc="-10" dirty="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ce</a:t>
                      </a:r>
                      <a:r>
                        <a:rPr lang="en-US" sz="900" b="1" spc="-4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segment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 marR="38735" algn="just">
                        <a:lnSpc>
                          <a:spcPct val="103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Only to</a:t>
                      </a:r>
                      <a:r>
                        <a:rPr lang="en-US" sz="900" b="1" spc="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bindings g</a:t>
                      </a:r>
                      <a:r>
                        <a:rPr lang="en-US" sz="900" b="1" spc="-2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900" b="1" spc="-5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en in</a:t>
                      </a:r>
                      <a:r>
                        <a:rPr lang="en-US" sz="900" b="1" spc="2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an</a:t>
                      </a:r>
                      <a:r>
                        <a:rPr lang="en-US" sz="900" b="1" spc="1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interface list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689">
                <a:tc>
                  <a:txBody>
                    <a:bodyPr/>
                    <a:lstStyle/>
                    <a:p>
                      <a:pPr marL="73025" marR="0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Indirect</a:t>
                      </a:r>
                      <a:r>
                        <a:rPr lang="en-US" sz="900" b="1" spc="-3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calls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71120" marR="0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900" b="1" spc="-5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025" marR="38735" indent="-1270" algn="just">
                        <a:lnSpc>
                          <a:spcPct val="103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  <a:tabLst>
                          <a:tab pos="495300" algn="l"/>
                        </a:tabLst>
                      </a:pP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Only	to    </a:t>
                      </a:r>
                      <a:r>
                        <a:rPr lang="en-US" sz="900" b="1" spc="18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address stored in</a:t>
                      </a:r>
                      <a:r>
                        <a:rPr lang="en-US" sz="900" b="1" spc="2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read-only memory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36830" algn="just">
                        <a:lnSpc>
                          <a:spcPct val="103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Only</a:t>
                      </a:r>
                      <a:r>
                        <a:rPr lang="en-US" sz="900" b="1" spc="1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within user segment or</a:t>
                      </a:r>
                      <a:r>
                        <a:rPr lang="en-US" sz="900" b="1" spc="1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en-US" sz="900" b="1" spc="-5" dirty="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om library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 marR="0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None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689">
                <a:tc>
                  <a:txBody>
                    <a:bodyPr/>
                    <a:lstStyle/>
                    <a:p>
                      <a:pPr marL="73025" marR="0">
                        <a:lnSpc>
                          <a:spcPct val="115000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latin typeface="Courier New"/>
                          <a:ea typeface="Courier New"/>
                          <a:cs typeface="Times New Roman"/>
                        </a:rPr>
                        <a:t>execve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71755" marR="0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900" b="1" spc="-5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025" marR="0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Static</a:t>
                      </a:r>
                      <a:r>
                        <a:rPr lang="en-US" sz="900" b="1" spc="-3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900" b="1" spc="-5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guments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39370" indent="-1270" algn="just">
                        <a:lnSpc>
                          <a:spcPct val="103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Only if</a:t>
                      </a:r>
                      <a:r>
                        <a:rPr lang="en-US" sz="900" b="1" spc="1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en-US" sz="900" b="1" spc="1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operation can</a:t>
                      </a:r>
                      <a:r>
                        <a:rPr lang="en-US" sz="900" b="1" spc="21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be</a:t>
                      </a:r>
                      <a:r>
                        <a:rPr lang="en-US" sz="900" b="1" spc="21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spc="-20" dirty="0">
                          <a:latin typeface="Times New Roman"/>
                          <a:ea typeface="Times New Roman"/>
                          <a:cs typeface="Times New Roman"/>
                        </a:rPr>
                        <a:t>v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alidated</a:t>
                      </a:r>
                      <a:r>
                        <a:rPr lang="en-US" sz="900" b="1" spc="17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not to</a:t>
                      </a:r>
                      <a:r>
                        <a:rPr lang="en-US" sz="900" b="1" spc="-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cause</a:t>
                      </a:r>
                      <a:r>
                        <a:rPr lang="en-US" sz="900" b="1" spc="-2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900" b="1" spc="-1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problem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 marR="0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None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689">
                <a:tc>
                  <a:txBody>
                    <a:bodyPr/>
                    <a:lstStyle/>
                    <a:p>
                      <a:pPr marL="73025" marR="0">
                        <a:lnSpc>
                          <a:spcPct val="115000"/>
                        </a:lnSpc>
                        <a:spcBef>
                          <a:spcPts val="425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Courier New"/>
                          <a:ea typeface="Courier New"/>
                          <a:cs typeface="Times New Roman"/>
                        </a:rPr>
                        <a:t>open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71755" marR="0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Any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025" marR="40005" indent="-635">
                        <a:lnSpc>
                          <a:spcPct val="102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Disall</a:t>
                      </a:r>
                      <a:r>
                        <a:rPr lang="en-US" sz="900" b="1" spc="-25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w  </a:t>
                      </a:r>
                      <a:r>
                        <a:rPr lang="en-US" sz="900" b="1" spc="14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writes  </a:t>
                      </a:r>
                      <a:r>
                        <a:rPr lang="en-US" sz="900" b="1" spc="15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to specific  </a:t>
                      </a:r>
                      <a:r>
                        <a:rPr lang="en-US" sz="900" b="1" spc="10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files  </a:t>
                      </a:r>
                      <a:r>
                        <a:rPr lang="en-US" sz="900" b="1" spc="13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(e.g.,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3025" marR="0">
                        <a:lnSpc>
                          <a:spcPct val="115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Courier New"/>
                          <a:ea typeface="Courier New"/>
                          <a:cs typeface="Times New Roman"/>
                        </a:rPr>
                        <a:t>/etc/passw</a:t>
                      </a:r>
                      <a:r>
                        <a:rPr lang="en-US" sz="900" b="1" spc="20">
                          <a:latin typeface="Courier New"/>
                          <a:ea typeface="Courier New"/>
                          <a:cs typeface="Times New Roman"/>
                        </a:rPr>
                        <a:t>d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1755" marR="36830">
                        <a:lnSpc>
                          <a:spcPct val="102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Only</a:t>
                      </a:r>
                      <a:r>
                        <a:rPr lang="en-US" sz="900" b="1" spc="23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to  a  subregion of</a:t>
                      </a:r>
                      <a:r>
                        <a:rPr lang="en-US" sz="900" b="1" spc="-1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en-US" sz="900" b="1" spc="-1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file</a:t>
                      </a:r>
                      <a:r>
                        <a:rPr lang="en-US" sz="900" b="1" spc="-65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900" b="1">
                          <a:latin typeface="Times New Roman"/>
                          <a:ea typeface="Times New Roman"/>
                          <a:cs typeface="Times New Roman"/>
                        </a:rPr>
                        <a:t>system</a:t>
                      </a:r>
                      <a:endParaRPr lang="en-US" sz="12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3025" marR="0">
                        <a:lnSpc>
                          <a:spcPct val="115000"/>
                        </a:lnSpc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latin typeface="Times New Roman"/>
                          <a:ea typeface="Times New Roman"/>
                          <a:cs typeface="Times New Roman"/>
                        </a:rPr>
                        <a:t>None</a:t>
                      </a:r>
                      <a:endParaRPr lang="en-US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ounded Rectangle 6"/>
          <p:cNvSpPr>
            <a:spLocks noChangeArrowheads="1"/>
          </p:cNvSpPr>
          <p:nvPr/>
        </p:nvSpPr>
        <p:spPr bwMode="auto">
          <a:xfrm>
            <a:off x="5257800" y="895350"/>
            <a:ext cx="2971800" cy="20002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19" name="Rounded Rectangle 16"/>
          <p:cNvSpPr>
            <a:spLocks noChangeArrowheads="1"/>
          </p:cNvSpPr>
          <p:nvPr/>
        </p:nvSpPr>
        <p:spPr bwMode="auto">
          <a:xfrm>
            <a:off x="5410200" y="971550"/>
            <a:ext cx="2395538" cy="784622"/>
          </a:xfrm>
          <a:prstGeom prst="roundRect">
            <a:avLst>
              <a:gd name="adj" fmla="val 16667"/>
            </a:avLst>
          </a:prstGeom>
          <a:solidFill>
            <a:srgbClr val="000090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20" name="Title 3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Tahoma" charset="0"/>
              </a:rPr>
              <a:t>NaCl</a:t>
            </a:r>
            <a:r>
              <a:rPr lang="en-US" sz="3600" dirty="0">
                <a:latin typeface="Tahoma" charset="0"/>
              </a:rPr>
              <a:t>:  a modern day example</a:t>
            </a:r>
          </a:p>
        </p:txBody>
      </p:sp>
      <p:sp>
        <p:nvSpPr>
          <p:cNvPr id="34821" name="Content Placeholder 1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81000" y="2876550"/>
            <a:ext cx="8229600" cy="2266950"/>
          </a:xfrm>
        </p:spPr>
        <p:txBody>
          <a:bodyPr>
            <a:noAutofit/>
          </a:bodyPr>
          <a:lstStyle/>
          <a:p>
            <a:r>
              <a:rPr lang="en-US" sz="1800" dirty="0" smtClean="0"/>
              <a:t>game:  </a:t>
            </a:r>
            <a:r>
              <a:rPr lang="en-US" sz="1800" dirty="0"/>
              <a:t>untrusted x86 code</a:t>
            </a:r>
          </a:p>
          <a:p>
            <a:pPr>
              <a:spcBef>
                <a:spcPts val="2425"/>
              </a:spcBef>
            </a:pPr>
            <a:r>
              <a:rPr lang="en-US" sz="1800" dirty="0"/>
              <a:t>Two sandboxes:</a:t>
            </a:r>
          </a:p>
          <a:p>
            <a:pPr lvl="1">
              <a:spcBef>
                <a:spcPts val="1675"/>
              </a:spcBef>
            </a:pPr>
            <a:r>
              <a:rPr lang="en-US" sz="1600" dirty="0">
                <a:ea typeface="ＭＳ Ｐゴシック" charset="0"/>
              </a:rPr>
              <a:t>outer sandbox:  restricts capabilities using </a:t>
            </a:r>
            <a:r>
              <a:rPr lang="en-US" sz="1600" dirty="0" smtClean="0">
                <a:ea typeface="ＭＳ Ｐゴシック" charset="0"/>
              </a:rPr>
              <a:t>system </a:t>
            </a:r>
            <a:r>
              <a:rPr lang="en-US" sz="1600" dirty="0">
                <a:ea typeface="ＭＳ Ｐゴシック" charset="0"/>
              </a:rPr>
              <a:t>call interposition</a:t>
            </a:r>
          </a:p>
          <a:p>
            <a:pPr lvl="1">
              <a:lnSpc>
                <a:spcPct val="120000"/>
              </a:lnSpc>
              <a:spcBef>
                <a:spcPts val="1675"/>
              </a:spcBef>
            </a:pPr>
            <a:r>
              <a:rPr lang="en-US" sz="1600" dirty="0">
                <a:ea typeface="ＭＳ Ｐゴシック" charset="0"/>
              </a:rPr>
              <a:t>Inner sandbox: uses x86 memory segmentation to isolate</a:t>
            </a:r>
            <a:br>
              <a:rPr lang="en-US" sz="1600" dirty="0">
                <a:ea typeface="ＭＳ Ｐゴシック" charset="0"/>
              </a:rPr>
            </a:br>
            <a:r>
              <a:rPr lang="en-US" sz="1600" dirty="0">
                <a:ea typeface="ＭＳ Ｐゴシック" charset="0"/>
              </a:rPr>
              <a:t>	application memory </a:t>
            </a:r>
            <a:r>
              <a:rPr lang="en-US" sz="1600" dirty="0" smtClean="0">
                <a:ea typeface="ＭＳ Ｐゴシック" charset="0"/>
              </a:rPr>
              <a:t>among apps</a:t>
            </a:r>
            <a:endParaRPr lang="en-US" sz="1600" dirty="0">
              <a:ea typeface="ＭＳ Ｐゴシック" charset="0"/>
            </a:endParaRPr>
          </a:p>
        </p:txBody>
      </p:sp>
      <p:sp>
        <p:nvSpPr>
          <p:cNvPr id="34822" name="Rounded Rectangle 5"/>
          <p:cNvSpPr>
            <a:spLocks noChangeArrowheads="1"/>
          </p:cNvSpPr>
          <p:nvPr/>
        </p:nvSpPr>
        <p:spPr bwMode="auto">
          <a:xfrm>
            <a:off x="762000" y="1047750"/>
            <a:ext cx="1600200" cy="1371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pPr algn="ctr"/>
            <a:r>
              <a:rPr lang="en-US" u="sng" dirty="0"/>
              <a:t>Browser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JavaScript</a:t>
            </a:r>
          </a:p>
        </p:txBody>
      </p:sp>
      <p:sp>
        <p:nvSpPr>
          <p:cNvPr id="34823" name="Left-Right Arrow 7"/>
          <p:cNvSpPr>
            <a:spLocks noChangeArrowheads="1"/>
          </p:cNvSpPr>
          <p:nvPr/>
        </p:nvSpPr>
        <p:spPr bwMode="auto">
          <a:xfrm>
            <a:off x="2514600" y="1581150"/>
            <a:ext cx="2438400" cy="285750"/>
          </a:xfrm>
          <a:prstGeom prst="leftRightArrow">
            <a:avLst>
              <a:gd name="adj1" fmla="val 50000"/>
              <a:gd name="adj2" fmla="val 5001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24" name="TextBox 8"/>
          <p:cNvSpPr txBox="1">
            <a:spLocks noChangeArrowheads="1"/>
          </p:cNvSpPr>
          <p:nvPr/>
        </p:nvSpPr>
        <p:spPr bwMode="auto">
          <a:xfrm>
            <a:off x="3276600" y="1123950"/>
            <a:ext cx="8824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NPAPI</a:t>
            </a:r>
          </a:p>
        </p:txBody>
      </p:sp>
      <p:sp>
        <p:nvSpPr>
          <p:cNvPr id="34825" name="Rounded Rectangle 10"/>
          <p:cNvSpPr>
            <a:spLocks noChangeArrowheads="1"/>
          </p:cNvSpPr>
          <p:nvPr/>
        </p:nvSpPr>
        <p:spPr bwMode="auto">
          <a:xfrm>
            <a:off x="5410200" y="2266950"/>
            <a:ext cx="2438400" cy="400050"/>
          </a:xfrm>
          <a:prstGeom prst="roundRect">
            <a:avLst>
              <a:gd name="adj" fmla="val 16667"/>
            </a:avLst>
          </a:prstGeom>
          <a:solidFill>
            <a:srgbClr val="9999FF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NaCl runtime</a:t>
            </a:r>
          </a:p>
        </p:txBody>
      </p:sp>
      <p:sp>
        <p:nvSpPr>
          <p:cNvPr id="34826" name="Up-Down Arrow 11"/>
          <p:cNvSpPr>
            <a:spLocks noChangeArrowheads="1"/>
          </p:cNvSpPr>
          <p:nvPr/>
        </p:nvSpPr>
        <p:spPr bwMode="auto">
          <a:xfrm>
            <a:off x="6324600" y="1809750"/>
            <a:ext cx="354013" cy="422672"/>
          </a:xfrm>
          <a:prstGeom prst="upDownArrow">
            <a:avLst>
              <a:gd name="adj1" fmla="val 50000"/>
              <a:gd name="adj2" fmla="val 49910"/>
            </a:avLst>
          </a:prstGeom>
          <a:solidFill>
            <a:srgbClr val="9999FF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Rounded Rectangle 15"/>
          <p:cNvSpPr/>
          <p:nvPr/>
        </p:nvSpPr>
        <p:spPr bwMode="auto">
          <a:xfrm>
            <a:off x="5486400" y="1047750"/>
            <a:ext cx="2209800" cy="6619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4828" name="Rounded Rectangle 9"/>
          <p:cNvSpPr>
            <a:spLocks noChangeArrowheads="1"/>
          </p:cNvSpPr>
          <p:nvPr/>
        </p:nvSpPr>
        <p:spPr bwMode="auto">
          <a:xfrm>
            <a:off x="5638800" y="1123950"/>
            <a:ext cx="1905000" cy="514350"/>
          </a:xfrm>
          <a:prstGeom prst="roundRect">
            <a:avLst>
              <a:gd name="adj" fmla="val 16667"/>
            </a:avLst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506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Lecture 2: 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Module 2.1: Confidentiality Policies </a:t>
            </a:r>
          </a:p>
          <a:p>
            <a:r>
              <a:rPr lang="en-US" sz="2800" dirty="0" smtClean="0"/>
              <a:t>Module 2.2: Confinement Principle</a:t>
            </a:r>
          </a:p>
          <a:p>
            <a:r>
              <a:rPr lang="en-US" sz="2800" dirty="0" smtClean="0"/>
              <a:t>Module 2.3: Detour: Unix User IDs, Process IDs and privileges	</a:t>
            </a:r>
          </a:p>
          <a:p>
            <a:r>
              <a:rPr lang="en-US" sz="2800" dirty="0" smtClean="0"/>
              <a:t>Module 2.4: More on Confinement Techniques </a:t>
            </a:r>
          </a:p>
          <a:p>
            <a:r>
              <a:rPr lang="en-US" sz="2800" dirty="0" smtClean="0"/>
              <a:t>Module 2.5: System Call Interposition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Isolation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Call Interposition</a:t>
            </a:r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201742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114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ahoma" charset="0"/>
              </a:rPr>
              <a:t>System </a:t>
            </a:r>
            <a:r>
              <a:rPr lang="en-US" sz="3600" dirty="0">
                <a:latin typeface="Tahoma" charset="0"/>
              </a:rPr>
              <a:t>call interposition</a:t>
            </a:r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971550"/>
            <a:ext cx="8610600" cy="4171950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4114800" algn="l"/>
              </a:tabLst>
            </a:pPr>
            <a:r>
              <a:rPr lang="en-US" sz="2000" b="1" dirty="0"/>
              <a:t>Observation:   </a:t>
            </a:r>
            <a:r>
              <a:rPr lang="en-US" sz="2000" dirty="0"/>
              <a:t>to damage host system </a:t>
            </a:r>
            <a:r>
              <a:rPr lang="en-US" sz="2000" dirty="0" smtClean="0"/>
              <a:t>(e.g. persistent </a:t>
            </a:r>
            <a:r>
              <a:rPr lang="en-US" sz="2000" dirty="0"/>
              <a:t>changes) 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app </a:t>
            </a:r>
            <a:r>
              <a:rPr lang="en-US" sz="2000" dirty="0"/>
              <a:t>must make system </a:t>
            </a:r>
            <a:r>
              <a:rPr lang="en-US" sz="2000" dirty="0" smtClean="0"/>
              <a:t>calls:</a:t>
            </a:r>
            <a:endParaRPr lang="en-US" sz="2000" dirty="0"/>
          </a:p>
          <a:p>
            <a:pPr lvl="1">
              <a:tabLst>
                <a:tab pos="4114800" algn="l"/>
              </a:tabLst>
            </a:pPr>
            <a:r>
              <a:rPr lang="en-US" sz="2000" dirty="0">
                <a:ea typeface="ＭＳ Ｐゴシック" charset="0"/>
              </a:rPr>
              <a:t>To delete/overwrite </a:t>
            </a:r>
            <a:r>
              <a:rPr lang="en-US" sz="2000" dirty="0" smtClean="0">
                <a:ea typeface="ＭＳ Ｐゴシック" charset="0"/>
              </a:rPr>
              <a:t>files:	</a:t>
            </a:r>
            <a:r>
              <a:rPr lang="en-US" sz="2000" dirty="0" smtClean="0">
                <a:solidFill>
                  <a:srgbClr val="CC3399"/>
                </a:solidFill>
                <a:ea typeface="ＭＳ Ｐゴシック" charset="0"/>
              </a:rPr>
              <a:t>unlink</a:t>
            </a:r>
            <a:r>
              <a:rPr lang="en-US" sz="2000" dirty="0">
                <a:solidFill>
                  <a:srgbClr val="CC3399"/>
                </a:solidFill>
                <a:ea typeface="ＭＳ Ｐゴシック" charset="0"/>
              </a:rPr>
              <a:t>, open, write</a:t>
            </a:r>
          </a:p>
          <a:p>
            <a:pPr lvl="1">
              <a:tabLst>
                <a:tab pos="4114800" algn="l"/>
              </a:tabLst>
            </a:pPr>
            <a:r>
              <a:rPr lang="en-US" sz="2000" dirty="0">
                <a:ea typeface="ＭＳ Ｐゴシック" charset="0"/>
              </a:rPr>
              <a:t>To do network </a:t>
            </a:r>
            <a:r>
              <a:rPr lang="en-US" sz="2000" dirty="0" smtClean="0">
                <a:ea typeface="ＭＳ Ｐゴシック" charset="0"/>
                <a:cs typeface="Tahoma"/>
              </a:rPr>
              <a:t>attacks:	</a:t>
            </a:r>
            <a:r>
              <a:rPr lang="en-US" sz="2000" dirty="0" smtClean="0">
                <a:solidFill>
                  <a:srgbClr val="CC3399"/>
                </a:solidFill>
                <a:ea typeface="ＭＳ Ｐゴシック" charset="0"/>
                <a:cs typeface="Tahoma"/>
              </a:rPr>
              <a:t>socket</a:t>
            </a:r>
            <a:r>
              <a:rPr lang="en-US" sz="2000" dirty="0">
                <a:solidFill>
                  <a:srgbClr val="CC3399"/>
                </a:solidFill>
                <a:ea typeface="ＭＳ Ｐゴシック" charset="0"/>
              </a:rPr>
              <a:t>, bind, connect, </a:t>
            </a:r>
            <a:r>
              <a:rPr lang="en-US" sz="2000" dirty="0" smtClean="0">
                <a:solidFill>
                  <a:srgbClr val="CC3399"/>
                </a:solidFill>
                <a:ea typeface="ＭＳ Ｐゴシック" charset="0"/>
              </a:rPr>
              <a:t>send</a:t>
            </a:r>
            <a:endParaRPr lang="en-US" sz="2000" dirty="0">
              <a:solidFill>
                <a:srgbClr val="CC3399"/>
              </a:solidFill>
            </a:endParaRPr>
          </a:p>
          <a:p>
            <a:pPr marL="0" indent="0">
              <a:spcBef>
                <a:spcPts val="2328"/>
              </a:spcBef>
              <a:buNone/>
            </a:pPr>
            <a:r>
              <a:rPr lang="en-US" sz="2000" dirty="0"/>
              <a:t>Idea:   </a:t>
            </a:r>
            <a:r>
              <a:rPr lang="en-US" sz="2000" dirty="0" smtClean="0"/>
              <a:t> </a:t>
            </a:r>
            <a:r>
              <a:rPr lang="en-US" sz="2000" dirty="0" smtClean="0">
                <a:ea typeface="ＭＳ Ｐゴシック" charset="0"/>
              </a:rPr>
              <a:t>monitor app’s </a:t>
            </a:r>
            <a:r>
              <a:rPr lang="en-US" sz="2000" dirty="0">
                <a:ea typeface="ＭＳ Ｐゴシック" charset="0"/>
              </a:rPr>
              <a:t>system calls and block unauthorized </a:t>
            </a:r>
            <a:r>
              <a:rPr lang="en-US" sz="2000" dirty="0" smtClean="0">
                <a:ea typeface="ＭＳ Ｐゴシック" charset="0"/>
              </a:rPr>
              <a:t>calls</a:t>
            </a:r>
            <a:endParaRPr lang="en-US" sz="2000" dirty="0">
              <a:ea typeface="ＭＳ Ｐゴシック" charset="0"/>
            </a:endParaRPr>
          </a:p>
          <a:p>
            <a:pPr marL="0" indent="0">
              <a:spcBef>
                <a:spcPts val="2328"/>
              </a:spcBef>
              <a:buNone/>
            </a:pPr>
            <a:r>
              <a:rPr lang="en-US" sz="2000" b="1" dirty="0"/>
              <a:t>I</a:t>
            </a:r>
            <a:r>
              <a:rPr lang="en-US" sz="2000" b="1" dirty="0" smtClean="0"/>
              <a:t>mplementation </a:t>
            </a:r>
            <a:r>
              <a:rPr lang="en-US" sz="2000" b="1" dirty="0"/>
              <a:t>options:</a:t>
            </a:r>
          </a:p>
          <a:p>
            <a:pPr lvl="1"/>
            <a:r>
              <a:rPr lang="en-US" sz="2000" dirty="0">
                <a:ea typeface="ＭＳ Ｐゴシック" charset="0"/>
              </a:rPr>
              <a:t>Completely kernel space (e.g. </a:t>
            </a:r>
            <a:r>
              <a:rPr lang="en-US" sz="1800" dirty="0">
                <a:ea typeface="ＭＳ Ｐゴシック" charset="0"/>
              </a:rPr>
              <a:t>GSWTK</a:t>
            </a:r>
            <a:r>
              <a:rPr lang="en-US" sz="2000" dirty="0" smtClean="0">
                <a:ea typeface="ＭＳ Ｐゴシック" charset="0"/>
              </a:rPr>
              <a:t>)  -- security extension architecture</a:t>
            </a:r>
            <a:endParaRPr lang="en-US" sz="2000" dirty="0">
              <a:ea typeface="ＭＳ Ｐゴシック" charset="0"/>
            </a:endParaRPr>
          </a:p>
          <a:p>
            <a:pPr lvl="1"/>
            <a:r>
              <a:rPr lang="en-US" sz="2000" dirty="0">
                <a:ea typeface="ＭＳ Ｐゴシック" charset="0"/>
              </a:rPr>
              <a:t>Completely user space (e.g.  program shepherding)</a:t>
            </a:r>
          </a:p>
          <a:p>
            <a:pPr lvl="1"/>
            <a:r>
              <a:rPr lang="en-US" sz="2000" dirty="0">
                <a:ea typeface="ＭＳ Ｐゴシック" charset="0"/>
              </a:rPr>
              <a:t>Hybrid  (e.g.  </a:t>
            </a:r>
            <a:r>
              <a:rPr lang="en-US" sz="2000" dirty="0" err="1" smtClean="0">
                <a:ea typeface="ＭＳ Ｐゴシック" charset="0"/>
              </a:rPr>
              <a:t>Systrace</a:t>
            </a:r>
            <a:r>
              <a:rPr lang="en-US" sz="2000" dirty="0">
                <a:ea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62402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458200" cy="7048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ahoma" charset="0"/>
              </a:rPr>
              <a:t>Initial implementation  </a:t>
            </a:r>
            <a:r>
              <a:rPr lang="en-US" sz="2400" dirty="0">
                <a:latin typeface="Tahoma" charset="0"/>
              </a:rPr>
              <a:t>(Janus</a:t>
            </a:r>
            <a:r>
              <a:rPr lang="en-US" sz="2400" dirty="0" smtClean="0">
                <a:latin typeface="Tahoma" charset="0"/>
              </a:rPr>
              <a:t>)      </a:t>
            </a:r>
            <a:r>
              <a:rPr lang="en-US" sz="1600" dirty="0" smtClean="0">
                <a:latin typeface="Tahoma" charset="0"/>
              </a:rPr>
              <a:t>[GWTB’96]</a:t>
            </a:r>
            <a:endParaRPr lang="en-US" sz="1600" dirty="0">
              <a:latin typeface="Tahoma" charset="0"/>
            </a:endParaRPr>
          </a:p>
        </p:txBody>
      </p:sp>
      <p:sp>
        <p:nvSpPr>
          <p:cNvPr id="130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819150"/>
            <a:ext cx="8382000" cy="4229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Linux </a:t>
            </a:r>
            <a:r>
              <a:rPr lang="en-US" sz="2000" b="1" dirty="0" err="1"/>
              <a:t>ptrace</a:t>
            </a:r>
            <a:r>
              <a:rPr lang="en-US" sz="2000" dirty="0"/>
              <a:t>:    process tracing</a:t>
            </a:r>
          </a:p>
          <a:p>
            <a:pPr lvl="1">
              <a:buFont typeface="Wingdings" charset="0"/>
              <a:buNone/>
            </a:pPr>
            <a:r>
              <a:rPr lang="en-US" sz="2000" dirty="0">
                <a:ea typeface="ＭＳ Ｐゴシック" charset="0"/>
              </a:rPr>
              <a:t>	</a:t>
            </a:r>
            <a:r>
              <a:rPr lang="en-US" sz="2000" dirty="0" smtClean="0">
                <a:ea typeface="ＭＳ Ｐゴシック" charset="0"/>
              </a:rPr>
              <a:t>process </a:t>
            </a:r>
            <a:r>
              <a:rPr lang="en-US" sz="2000" dirty="0">
                <a:ea typeface="ＭＳ Ｐゴシック" charset="0"/>
              </a:rPr>
              <a:t>calls:     </a:t>
            </a:r>
            <a:r>
              <a:rPr lang="en-US" sz="2000" b="1" dirty="0" err="1">
                <a:solidFill>
                  <a:srgbClr val="CC3399"/>
                </a:solidFill>
                <a:ea typeface="ＭＳ Ｐゴシック" charset="0"/>
              </a:rPr>
              <a:t>ptrace</a:t>
            </a:r>
            <a:r>
              <a:rPr lang="en-US" sz="2000" b="1" dirty="0">
                <a:solidFill>
                  <a:srgbClr val="CC3399"/>
                </a:solidFill>
                <a:ea typeface="ＭＳ Ｐゴシック" charset="0"/>
              </a:rPr>
              <a:t> (… ,  </a:t>
            </a:r>
            <a:r>
              <a:rPr lang="en-US" sz="2000" b="1" dirty="0" err="1">
                <a:solidFill>
                  <a:srgbClr val="CC3399"/>
                </a:solidFill>
                <a:ea typeface="ＭＳ Ｐゴシック" charset="0"/>
              </a:rPr>
              <a:t>pid_t</a:t>
            </a:r>
            <a:r>
              <a:rPr lang="en-US" sz="2000" b="1" dirty="0">
                <a:solidFill>
                  <a:srgbClr val="CC3399"/>
                </a:solidFill>
                <a:ea typeface="ＭＳ Ｐゴシック" charset="0"/>
              </a:rPr>
              <a:t>  </a:t>
            </a:r>
            <a:r>
              <a:rPr lang="en-US" sz="2000" b="1" dirty="0" err="1">
                <a:solidFill>
                  <a:srgbClr val="CC3399"/>
                </a:solidFill>
                <a:ea typeface="ＭＳ Ｐゴシック" charset="0"/>
              </a:rPr>
              <a:t>pid</a:t>
            </a:r>
            <a:r>
              <a:rPr lang="en-US" sz="2000" b="1" dirty="0">
                <a:solidFill>
                  <a:srgbClr val="CC3399"/>
                </a:solidFill>
                <a:ea typeface="ＭＳ Ｐゴシック" charset="0"/>
              </a:rPr>
              <a:t> ,  …)</a:t>
            </a:r>
          </a:p>
          <a:p>
            <a:pPr lvl="1">
              <a:buFont typeface="Wingdings" charset="0"/>
              <a:buNone/>
            </a:pPr>
            <a:r>
              <a:rPr lang="en-US" sz="2000" b="1" dirty="0">
                <a:solidFill>
                  <a:srgbClr val="CC3399"/>
                </a:solidFill>
                <a:ea typeface="ＭＳ Ｐゴシック" charset="0"/>
              </a:rPr>
              <a:t>	</a:t>
            </a:r>
            <a:r>
              <a:rPr lang="en-US" sz="2000" dirty="0">
                <a:ea typeface="ＭＳ Ｐゴシック" charset="0"/>
              </a:rPr>
              <a:t>and wakes up when  </a:t>
            </a:r>
            <a:r>
              <a:rPr lang="en-US" sz="2000" b="1" dirty="0" err="1">
                <a:ea typeface="ＭＳ Ｐゴシック" charset="0"/>
              </a:rPr>
              <a:t>pid</a:t>
            </a:r>
            <a:r>
              <a:rPr lang="en-US" sz="2000" dirty="0">
                <a:ea typeface="ＭＳ Ｐゴシック" charset="0"/>
              </a:rPr>
              <a:t>  makes sys call.</a:t>
            </a:r>
          </a:p>
          <a:p>
            <a:pPr lvl="1">
              <a:buFont typeface="Wingdings" charset="0"/>
              <a:buNone/>
            </a:pPr>
            <a:endParaRPr lang="en-US" sz="2000" dirty="0">
              <a:ea typeface="ＭＳ Ｐゴシック" charset="0"/>
            </a:endParaRPr>
          </a:p>
          <a:p>
            <a:pPr lvl="1">
              <a:buFont typeface="Wingdings" charset="0"/>
              <a:buNone/>
            </a:pPr>
            <a:endParaRPr lang="en-US" sz="2000" dirty="0">
              <a:ea typeface="ＭＳ Ｐゴシック" charset="0"/>
            </a:endParaRPr>
          </a:p>
          <a:p>
            <a:pPr lvl="1">
              <a:buFont typeface="Wingdings" charset="0"/>
              <a:buNone/>
            </a:pPr>
            <a:endParaRPr lang="en-US" sz="2000" dirty="0">
              <a:ea typeface="ＭＳ Ｐゴシック" charset="0"/>
            </a:endParaRPr>
          </a:p>
          <a:p>
            <a:pPr lvl="1">
              <a:buFont typeface="Wingdings" charset="0"/>
              <a:buNone/>
            </a:pPr>
            <a:endParaRPr lang="en-US" sz="2000" dirty="0">
              <a:ea typeface="ＭＳ Ｐゴシック" charset="0"/>
            </a:endParaRPr>
          </a:p>
          <a:p>
            <a:pPr lvl="1">
              <a:buFont typeface="Wingdings" charset="0"/>
              <a:buNone/>
            </a:pPr>
            <a:endParaRPr lang="en-US" sz="2000" dirty="0">
              <a:ea typeface="ＭＳ Ｐゴシック" charset="0"/>
            </a:endParaRPr>
          </a:p>
          <a:p>
            <a:pPr marL="0" indent="0">
              <a:spcBef>
                <a:spcPts val="192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1920"/>
              </a:spcBef>
              <a:buNone/>
            </a:pPr>
            <a:r>
              <a:rPr lang="en-US" sz="2000" dirty="0" smtClean="0"/>
              <a:t>Monitor </a:t>
            </a:r>
            <a:r>
              <a:rPr lang="en-US" sz="2000" dirty="0"/>
              <a:t>kills application if request is disallowed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09600" y="2343150"/>
            <a:ext cx="7772400" cy="21145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09600" y="3943350"/>
            <a:ext cx="7772400" cy="5143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b"/>
          <a:lstStyle/>
          <a:p>
            <a:pPr algn="r"/>
            <a:r>
              <a:rPr lang="en-US" sz="2400" b="1"/>
              <a:t>OS Kernel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143000" y="2571750"/>
            <a:ext cx="1676400" cy="8572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 dirty="0"/>
              <a:t>monitored</a:t>
            </a:r>
          </a:p>
          <a:p>
            <a:pPr algn="ctr"/>
            <a:r>
              <a:rPr lang="en-US" b="1" dirty="0"/>
              <a:t>application</a:t>
            </a:r>
          </a:p>
          <a:p>
            <a:pPr algn="ctr"/>
            <a:r>
              <a:rPr lang="en-US" dirty="0" smtClean="0"/>
              <a:t>(browser)</a:t>
            </a:r>
            <a:endParaRPr lang="en-US" dirty="0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953000" y="2571750"/>
            <a:ext cx="1600200" cy="8572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/>
              <a:t>monitor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7002464" y="2343151"/>
            <a:ext cx="13917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user space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905000" y="3429000"/>
            <a:ext cx="3810000" cy="742950"/>
            <a:chOff x="1200" y="2592"/>
            <a:chExt cx="2400" cy="624"/>
          </a:xfrm>
        </p:grpSpPr>
        <p:sp>
          <p:nvSpPr>
            <p:cNvPr id="29707" name="Line 9"/>
            <p:cNvSpPr>
              <a:spLocks noChangeShapeType="1"/>
            </p:cNvSpPr>
            <p:nvPr/>
          </p:nvSpPr>
          <p:spPr bwMode="auto">
            <a:xfrm>
              <a:off x="1200" y="259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08" name="Text Box 11"/>
            <p:cNvSpPr txBox="1">
              <a:spLocks noChangeArrowheads="1"/>
            </p:cNvSpPr>
            <p:nvPr/>
          </p:nvSpPr>
          <p:spPr bwMode="auto">
            <a:xfrm>
              <a:off x="1200" y="2688"/>
              <a:ext cx="225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dirty="0"/>
                <a:t>open(</a:t>
              </a:r>
              <a:r>
                <a:rPr lang="ja-JP" altLang="en-US" b="1" dirty="0" smtClean="0"/>
                <a:t>“</a:t>
              </a:r>
              <a:r>
                <a:rPr lang="en-US" altLang="ja-JP" b="1" dirty="0" smtClean="0"/>
                <a:t>/</a:t>
              </a:r>
              <a:r>
                <a:rPr lang="en-US" b="1" dirty="0" err="1" smtClean="0"/>
                <a:t>etc</a:t>
              </a:r>
              <a:r>
                <a:rPr lang="en-US" b="1" dirty="0" smtClean="0"/>
                <a:t>/</a:t>
              </a:r>
              <a:r>
                <a:rPr lang="en-US" b="1" dirty="0" err="1" smtClean="0"/>
                <a:t>passwd</a:t>
              </a:r>
              <a:r>
                <a:rPr lang="ja-JP" altLang="en-US" b="1" dirty="0"/>
                <a:t>”</a:t>
              </a:r>
              <a:r>
                <a:rPr lang="en-US" b="1" dirty="0"/>
                <a:t>,  </a:t>
              </a:r>
              <a:r>
                <a:rPr lang="ja-JP" altLang="en-US" b="1" dirty="0"/>
                <a:t>“</a:t>
              </a:r>
              <a:r>
                <a:rPr lang="en-US" b="1" dirty="0"/>
                <a:t>r</a:t>
              </a:r>
              <a:r>
                <a:rPr lang="ja-JP" altLang="en-US" b="1" dirty="0"/>
                <a:t>”</a:t>
              </a:r>
              <a:r>
                <a:rPr lang="en-US" b="1" dirty="0"/>
                <a:t>)</a:t>
              </a:r>
            </a:p>
          </p:txBody>
        </p:sp>
        <p:sp>
          <p:nvSpPr>
            <p:cNvPr id="29709" name="Freeform 13"/>
            <p:cNvSpPr>
              <a:spLocks/>
            </p:cNvSpPr>
            <p:nvPr/>
          </p:nvSpPr>
          <p:spPr bwMode="auto">
            <a:xfrm>
              <a:off x="1200" y="2592"/>
              <a:ext cx="2400" cy="624"/>
            </a:xfrm>
            <a:custGeom>
              <a:avLst/>
              <a:gdLst>
                <a:gd name="T0" fmla="*/ 0 w 2256"/>
                <a:gd name="T1" fmla="*/ 511 h 528"/>
                <a:gd name="T2" fmla="*/ 0 w 2256"/>
                <a:gd name="T3" fmla="*/ 624 h 528"/>
                <a:gd name="T4" fmla="*/ 2400 w 2256"/>
                <a:gd name="T5" fmla="*/ 624 h 528"/>
                <a:gd name="T6" fmla="*/ 2400 w 2256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6"/>
                <a:gd name="T13" fmla="*/ 0 h 528"/>
                <a:gd name="T14" fmla="*/ 2256 w 225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6" h="528">
                  <a:moveTo>
                    <a:pt x="0" y="432"/>
                  </a:moveTo>
                  <a:lnTo>
                    <a:pt x="0" y="528"/>
                  </a:lnTo>
                  <a:lnTo>
                    <a:pt x="2256" y="528"/>
                  </a:lnTo>
                  <a:lnTo>
                    <a:pt x="225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9706" name="Line 14"/>
          <p:cNvSpPr>
            <a:spLocks noChangeShapeType="1"/>
          </p:cNvSpPr>
          <p:nvPr/>
        </p:nvSpPr>
        <p:spPr bwMode="auto">
          <a:xfrm>
            <a:off x="609600" y="394335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620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charset="0"/>
              </a:rPr>
              <a:t>Complications</a:t>
            </a: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028700"/>
            <a:ext cx="8534400" cy="4000500"/>
          </a:xfrm>
        </p:spPr>
        <p:txBody>
          <a:bodyPr>
            <a:noAutofit/>
          </a:bodyPr>
          <a:lstStyle/>
          <a:p>
            <a:r>
              <a:rPr lang="en-US" sz="2000" dirty="0"/>
              <a:t>If app forks, monitor must also fork</a:t>
            </a:r>
          </a:p>
          <a:p>
            <a:pPr lvl="1"/>
            <a:r>
              <a:rPr lang="en-US" sz="2000" dirty="0">
                <a:ea typeface="ＭＳ Ｐゴシック" charset="0"/>
              </a:rPr>
              <a:t>f</a:t>
            </a:r>
            <a:r>
              <a:rPr lang="en-US" sz="2000" dirty="0" smtClean="0">
                <a:ea typeface="ＭＳ Ｐゴシック" charset="0"/>
              </a:rPr>
              <a:t>orked </a:t>
            </a:r>
            <a:r>
              <a:rPr lang="en-US" sz="2000" dirty="0">
                <a:ea typeface="ＭＳ Ｐゴシック" charset="0"/>
              </a:rPr>
              <a:t>monitor monitors forked </a:t>
            </a:r>
            <a:r>
              <a:rPr lang="en-US" sz="2000" dirty="0" smtClean="0">
                <a:ea typeface="ＭＳ Ｐゴシック" charset="0"/>
              </a:rPr>
              <a:t>app</a:t>
            </a:r>
            <a:endParaRPr lang="en-US" sz="2000" dirty="0">
              <a:ea typeface="ＭＳ Ｐゴシック" charset="0"/>
            </a:endParaRPr>
          </a:p>
          <a:p>
            <a:pPr>
              <a:spcBef>
                <a:spcPts val="2376"/>
              </a:spcBef>
            </a:pPr>
            <a:r>
              <a:rPr lang="en-US" sz="2000" dirty="0"/>
              <a:t>If monitor crashes, app must be </a:t>
            </a:r>
            <a:r>
              <a:rPr lang="en-US" sz="2000" dirty="0" smtClean="0"/>
              <a:t>killed</a:t>
            </a:r>
            <a:endParaRPr lang="en-US" sz="2000" dirty="0"/>
          </a:p>
          <a:p>
            <a:pPr>
              <a:spcBef>
                <a:spcPts val="2376"/>
              </a:spcBef>
            </a:pPr>
            <a:r>
              <a:rPr lang="en-US" sz="2000" dirty="0"/>
              <a:t>Monitor must maintain all OS state associated with app</a:t>
            </a:r>
          </a:p>
          <a:p>
            <a:pPr lvl="1">
              <a:spcBef>
                <a:spcPts val="1776"/>
              </a:spcBef>
            </a:pPr>
            <a:r>
              <a:rPr lang="en-US" sz="2000" dirty="0">
                <a:ea typeface="ＭＳ Ｐゴシック" charset="0"/>
              </a:rPr>
              <a:t>current-working-</a:t>
            </a:r>
            <a:r>
              <a:rPr lang="en-US" sz="2000" dirty="0" err="1">
                <a:ea typeface="ＭＳ Ｐゴシック" charset="0"/>
              </a:rPr>
              <a:t>dir</a:t>
            </a:r>
            <a:r>
              <a:rPr lang="en-US" sz="2000" dirty="0">
                <a:ea typeface="ＭＳ Ｐゴシック" charset="0"/>
              </a:rPr>
              <a:t> (</a:t>
            </a:r>
            <a:r>
              <a:rPr lang="en-US" sz="2000" b="1" dirty="0">
                <a:ea typeface="ＭＳ Ｐゴシック" charset="0"/>
              </a:rPr>
              <a:t>CWD</a:t>
            </a:r>
            <a:r>
              <a:rPr lang="en-US" sz="2000" dirty="0">
                <a:ea typeface="ＭＳ Ｐゴシック" charset="0"/>
              </a:rPr>
              <a:t>),    </a:t>
            </a:r>
            <a:r>
              <a:rPr lang="en-US" sz="2000" b="1" dirty="0">
                <a:ea typeface="ＭＳ Ｐゴシック" charset="0"/>
              </a:rPr>
              <a:t>UID,   EUID,   GID</a:t>
            </a:r>
          </a:p>
          <a:p>
            <a:pPr lvl="1">
              <a:spcBef>
                <a:spcPts val="1776"/>
              </a:spcBef>
            </a:pPr>
            <a:r>
              <a:rPr lang="en-US" sz="2000" dirty="0" smtClean="0">
                <a:ea typeface="ＭＳ Ｐゴシック" charset="0"/>
              </a:rPr>
              <a:t>When </a:t>
            </a:r>
            <a:r>
              <a:rPr lang="en-US" sz="2000" dirty="0">
                <a:ea typeface="ＭＳ Ｐゴシック" charset="0"/>
              </a:rPr>
              <a:t>app does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sz="2000" dirty="0">
                <a:ea typeface="ＭＳ Ｐゴシック" charset="0"/>
              </a:rPr>
              <a:t>cd path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sz="2000" dirty="0">
                <a:ea typeface="ＭＳ Ｐゴシック" charset="0"/>
              </a:rPr>
              <a:t> monitor must </a:t>
            </a:r>
            <a:r>
              <a:rPr lang="en-US" sz="2000" dirty="0" smtClean="0">
                <a:ea typeface="ＭＳ Ｐゴシック" charset="0"/>
              </a:rPr>
              <a:t>update </a:t>
            </a:r>
            <a:r>
              <a:rPr lang="en-US" sz="2000" dirty="0">
                <a:ea typeface="ＭＳ Ｐゴシック" charset="0"/>
              </a:rPr>
              <a:t>its CWD</a:t>
            </a:r>
          </a:p>
          <a:p>
            <a:pPr lvl="2"/>
            <a:r>
              <a:rPr lang="en-US" sz="1800" dirty="0">
                <a:ea typeface="ＭＳ Ｐゴシック" charset="0"/>
              </a:rPr>
              <a:t>otherwise:   relative path requests interpreted incorrectly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51346" y="438150"/>
            <a:ext cx="2164054" cy="21852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cd(“/</a:t>
            </a:r>
            <a:r>
              <a:rPr lang="en-US" b="1" dirty="0" err="1" smtClean="0">
                <a:solidFill>
                  <a:srgbClr val="0070C0"/>
                </a:solidFill>
              </a:rPr>
              <a:t>tmp</a:t>
            </a:r>
            <a:r>
              <a:rPr lang="en-US" b="1" dirty="0" smtClean="0">
                <a:solidFill>
                  <a:srgbClr val="0070C0"/>
                </a:solidFill>
              </a:rPr>
              <a:t>”)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open(“</a:t>
            </a:r>
            <a:r>
              <a:rPr lang="en-US" b="1" dirty="0" err="1" smtClean="0">
                <a:solidFill>
                  <a:srgbClr val="0070C0"/>
                </a:solidFill>
              </a:rPr>
              <a:t>passwd</a:t>
            </a:r>
            <a:r>
              <a:rPr lang="en-US" b="1" dirty="0" smtClean="0">
                <a:solidFill>
                  <a:srgbClr val="0070C0"/>
                </a:solidFill>
              </a:rPr>
              <a:t>”,  “r”)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0070C0"/>
                </a:solidFill>
              </a:rPr>
              <a:t>c</a:t>
            </a:r>
            <a:r>
              <a:rPr lang="en-US" b="1" dirty="0" smtClean="0">
                <a:solidFill>
                  <a:srgbClr val="0070C0"/>
                </a:solidFill>
              </a:rPr>
              <a:t>d(“/</a:t>
            </a:r>
            <a:r>
              <a:rPr lang="en-US" b="1" dirty="0" err="1" smtClean="0">
                <a:solidFill>
                  <a:srgbClr val="0070C0"/>
                </a:solidFill>
              </a:rPr>
              <a:t>etc</a:t>
            </a:r>
            <a:r>
              <a:rPr lang="en-US" b="1" dirty="0" smtClean="0">
                <a:solidFill>
                  <a:srgbClr val="0070C0"/>
                </a:solidFill>
              </a:rPr>
              <a:t>”)</a:t>
            </a:r>
          </a:p>
          <a:p>
            <a:r>
              <a:rPr lang="en-US" b="1" dirty="0">
                <a:solidFill>
                  <a:srgbClr val="0070C0"/>
                </a:solidFill>
              </a:rPr>
              <a:t>open(“</a:t>
            </a:r>
            <a:r>
              <a:rPr lang="en-US" b="1" dirty="0" err="1">
                <a:solidFill>
                  <a:srgbClr val="0070C0"/>
                </a:solidFill>
              </a:rPr>
              <a:t>passwd</a:t>
            </a:r>
            <a:r>
              <a:rPr lang="en-US" b="1" dirty="0">
                <a:solidFill>
                  <a:srgbClr val="0070C0"/>
                </a:solidFill>
              </a:rPr>
              <a:t>”,  “r</a:t>
            </a:r>
            <a:r>
              <a:rPr lang="en-US" b="1" dirty="0" smtClean="0">
                <a:solidFill>
                  <a:srgbClr val="0070C0"/>
                </a:solidFill>
              </a:rPr>
              <a:t>”)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178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ahoma" charset="0"/>
              </a:rPr>
              <a:t>Problems with </a:t>
            </a:r>
            <a:r>
              <a:rPr lang="en-US" sz="3600" dirty="0" err="1">
                <a:latin typeface="Tahoma" charset="0"/>
              </a:rPr>
              <a:t>ptrace</a:t>
            </a:r>
            <a:endParaRPr lang="en-US" sz="3600" dirty="0">
              <a:latin typeface="Tahoma" charset="0"/>
            </a:endParaRPr>
          </a:p>
        </p:txBody>
      </p:sp>
      <p:sp>
        <p:nvSpPr>
          <p:cNvPr id="131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742950"/>
            <a:ext cx="8382000" cy="440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/>
              <a:t>Ptrace</a:t>
            </a:r>
            <a:r>
              <a:rPr lang="en-US" sz="1800" dirty="0"/>
              <a:t> </a:t>
            </a:r>
            <a:r>
              <a:rPr lang="en-US" sz="1800" dirty="0" smtClean="0"/>
              <a:t>is not well suited for </a:t>
            </a:r>
            <a:r>
              <a:rPr lang="en-US" sz="1800" dirty="0"/>
              <a:t>this </a:t>
            </a:r>
            <a:r>
              <a:rPr lang="en-US" sz="1800" dirty="0" smtClean="0"/>
              <a:t>application:</a:t>
            </a:r>
            <a:endParaRPr lang="en-US" sz="1800" dirty="0"/>
          </a:p>
          <a:p>
            <a:pPr lvl="1"/>
            <a:r>
              <a:rPr lang="en-US" sz="1800" dirty="0">
                <a:ea typeface="ＭＳ Ｐゴシック" charset="0"/>
              </a:rPr>
              <a:t>Trace all system calls or none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sz="1600" dirty="0">
                <a:ea typeface="ＭＳ Ｐゴシック" charset="0"/>
              </a:rPr>
              <a:t>i</a:t>
            </a:r>
            <a:r>
              <a:rPr lang="en-US" sz="1600" dirty="0" smtClean="0">
                <a:ea typeface="ＭＳ Ｐゴシック" charset="0"/>
              </a:rPr>
              <a:t>nefficient:   no </a:t>
            </a:r>
            <a:r>
              <a:rPr lang="en-US" sz="1600" dirty="0">
                <a:ea typeface="ＭＳ Ｐゴシック" charset="0"/>
              </a:rPr>
              <a:t>need to trace </a:t>
            </a:r>
            <a:r>
              <a:rPr lang="ja-JP" altLang="en-US" sz="1600" dirty="0">
                <a:ea typeface="ＭＳ Ｐゴシック" charset="0"/>
              </a:rPr>
              <a:t>“</a:t>
            </a:r>
            <a:r>
              <a:rPr lang="en-US" sz="1600" dirty="0">
                <a:ea typeface="ＭＳ Ｐゴシック" charset="0"/>
              </a:rPr>
              <a:t>close</a:t>
            </a:r>
            <a:r>
              <a:rPr lang="ja-JP" altLang="en-US" sz="1600" dirty="0">
                <a:ea typeface="ＭＳ Ｐゴシック" charset="0"/>
              </a:rPr>
              <a:t>”</a:t>
            </a:r>
            <a:r>
              <a:rPr lang="en-US" sz="1600" dirty="0">
                <a:ea typeface="ＭＳ Ｐゴシック" charset="0"/>
              </a:rPr>
              <a:t> system call </a:t>
            </a:r>
          </a:p>
          <a:p>
            <a:pPr lvl="1"/>
            <a:r>
              <a:rPr lang="en-US" sz="1800" dirty="0">
                <a:ea typeface="ＭＳ Ｐゴシック" charset="0"/>
              </a:rPr>
              <a:t>Monitor cannot abort sys-call without killing app</a:t>
            </a:r>
          </a:p>
          <a:p>
            <a:pPr marL="0" indent="0">
              <a:spcBef>
                <a:spcPct val="100000"/>
              </a:spcBef>
              <a:buNone/>
            </a:pPr>
            <a:r>
              <a:rPr lang="en-US" sz="1800" dirty="0"/>
              <a:t>Security problems:   </a:t>
            </a:r>
            <a:r>
              <a:rPr lang="en-US" sz="1800" b="1" dirty="0"/>
              <a:t>race conditions</a:t>
            </a:r>
          </a:p>
          <a:p>
            <a:pPr lvl="1"/>
            <a:r>
              <a:rPr lang="en-US" sz="1800" u="sng" dirty="0">
                <a:ea typeface="ＭＳ Ｐゴシック" charset="0"/>
              </a:rPr>
              <a:t>Example</a:t>
            </a:r>
            <a:r>
              <a:rPr lang="en-US" sz="1800" dirty="0">
                <a:ea typeface="ＭＳ Ｐゴシック" charset="0"/>
              </a:rPr>
              <a:t>:	</a:t>
            </a:r>
            <a:r>
              <a:rPr lang="en-US" sz="1800" dirty="0" err="1">
                <a:ea typeface="ＭＳ Ｐゴシック" charset="0"/>
              </a:rPr>
              <a:t>symlink</a:t>
            </a:r>
            <a:r>
              <a:rPr lang="en-US" sz="1800" dirty="0">
                <a:ea typeface="ＭＳ Ｐゴシック" charset="0"/>
              </a:rPr>
              <a:t>:    me  </a:t>
            </a:r>
            <a:r>
              <a:rPr lang="en-US" sz="1800" dirty="0" smtClean="0">
                <a:ea typeface="ＭＳ Ｐゴシック" charset="0"/>
              </a:rPr>
              <a:t>⟶  </a:t>
            </a:r>
            <a:r>
              <a:rPr lang="en-US" sz="1800" dirty="0" err="1">
                <a:ea typeface="ＭＳ Ｐゴシック" charset="0"/>
              </a:rPr>
              <a:t>mydata.dat</a:t>
            </a:r>
            <a:endParaRPr lang="en-US" sz="1800" dirty="0">
              <a:ea typeface="ＭＳ Ｐゴシック" charset="0"/>
            </a:endParaRPr>
          </a:p>
          <a:p>
            <a:pPr lvl="2">
              <a:spcBef>
                <a:spcPts val="1224"/>
              </a:spcBef>
              <a:buFont typeface="Wingdings" charset="0"/>
              <a:buNone/>
            </a:pPr>
            <a:r>
              <a:rPr lang="en-US" sz="1600" dirty="0">
                <a:ea typeface="ＭＳ Ｐゴシック" charset="0"/>
              </a:rPr>
              <a:t>	</a:t>
            </a:r>
            <a:r>
              <a:rPr lang="en-US" sz="1600" dirty="0" err="1">
                <a:ea typeface="ＭＳ Ｐゴシック" charset="0"/>
              </a:rPr>
              <a:t>proc</a:t>
            </a:r>
            <a:r>
              <a:rPr lang="en-US" sz="1600" dirty="0">
                <a:ea typeface="ＭＳ Ｐゴシック" charset="0"/>
              </a:rPr>
              <a:t> 1:   open(</a:t>
            </a:r>
            <a:r>
              <a:rPr lang="ja-JP" altLang="en-US" sz="1600" dirty="0">
                <a:ea typeface="ＭＳ Ｐゴシック" charset="0"/>
              </a:rPr>
              <a:t>“</a:t>
            </a:r>
            <a:r>
              <a:rPr lang="en-US" sz="1600" dirty="0">
                <a:ea typeface="ＭＳ Ｐゴシック" charset="0"/>
              </a:rPr>
              <a:t>me</a:t>
            </a:r>
            <a:r>
              <a:rPr lang="ja-JP" altLang="en-US" sz="1600" dirty="0">
                <a:ea typeface="ＭＳ Ｐゴシック" charset="0"/>
              </a:rPr>
              <a:t>”</a:t>
            </a:r>
            <a:r>
              <a:rPr lang="en-US" sz="1600" dirty="0">
                <a:ea typeface="ＭＳ Ｐゴシック" charset="0"/>
              </a:rPr>
              <a:t>)</a:t>
            </a:r>
          </a:p>
          <a:p>
            <a:pPr lvl="2">
              <a:buFont typeface="Wingdings" charset="0"/>
              <a:buNone/>
            </a:pPr>
            <a:r>
              <a:rPr lang="en-US" sz="1600" dirty="0">
                <a:ea typeface="ＭＳ Ｐゴシック" charset="0"/>
              </a:rPr>
              <a:t>	monitor checks and authorizes</a:t>
            </a:r>
          </a:p>
          <a:p>
            <a:pPr lvl="2">
              <a:buFont typeface="Wingdings" charset="0"/>
              <a:buNone/>
            </a:pPr>
            <a:r>
              <a:rPr lang="en-US" sz="1600" dirty="0">
                <a:ea typeface="ＭＳ Ｐゴシック" charset="0"/>
              </a:rPr>
              <a:t>	</a:t>
            </a:r>
            <a:r>
              <a:rPr lang="en-US" sz="1600" dirty="0" err="1">
                <a:ea typeface="ＭＳ Ｐゴシック" charset="0"/>
              </a:rPr>
              <a:t>proc</a:t>
            </a:r>
            <a:r>
              <a:rPr lang="en-US" sz="1600" dirty="0">
                <a:ea typeface="ＭＳ Ｐゴシック" charset="0"/>
              </a:rPr>
              <a:t> 2:   me  ⟶</a:t>
            </a:r>
            <a:r>
              <a:rPr lang="en-US" sz="1600" dirty="0" smtClean="0">
                <a:ea typeface="ＭＳ Ｐゴシック" charset="0"/>
              </a:rPr>
              <a:t>  </a:t>
            </a:r>
            <a:r>
              <a:rPr lang="en-US" sz="1600" dirty="0">
                <a:ea typeface="ＭＳ Ｐゴシック" charset="0"/>
              </a:rPr>
              <a:t>/</a:t>
            </a:r>
            <a:r>
              <a:rPr lang="en-US" sz="1600" dirty="0" err="1">
                <a:ea typeface="ＭＳ Ｐゴシック" charset="0"/>
              </a:rPr>
              <a:t>etc</a:t>
            </a:r>
            <a:r>
              <a:rPr lang="en-US" sz="1600" dirty="0">
                <a:ea typeface="ＭＳ Ｐゴシック" charset="0"/>
              </a:rPr>
              <a:t>/</a:t>
            </a:r>
            <a:r>
              <a:rPr lang="en-US" sz="1600" dirty="0" err="1">
                <a:ea typeface="ＭＳ Ｐゴシック" charset="0"/>
              </a:rPr>
              <a:t>passwd</a:t>
            </a:r>
            <a:endParaRPr lang="en-US" sz="1600" dirty="0">
              <a:ea typeface="ＭＳ Ｐゴシック" charset="0"/>
            </a:endParaRPr>
          </a:p>
          <a:p>
            <a:pPr lvl="2">
              <a:buFont typeface="Wingdings" charset="0"/>
              <a:buNone/>
            </a:pPr>
            <a:r>
              <a:rPr lang="en-US" sz="1600" dirty="0">
                <a:ea typeface="ＭＳ Ｐゴシック" charset="0"/>
              </a:rPr>
              <a:t>	OS executes    open(</a:t>
            </a:r>
            <a:r>
              <a:rPr lang="ja-JP" altLang="en-US" sz="1600" dirty="0">
                <a:ea typeface="ＭＳ Ｐゴシック" charset="0"/>
              </a:rPr>
              <a:t>“</a:t>
            </a:r>
            <a:r>
              <a:rPr lang="en-US" sz="1600" dirty="0">
                <a:ea typeface="ＭＳ Ｐゴシック" charset="0"/>
              </a:rPr>
              <a:t>me</a:t>
            </a:r>
            <a:r>
              <a:rPr lang="ja-JP" altLang="en-US" sz="1600" dirty="0">
                <a:ea typeface="ＭＳ Ｐゴシック" charset="0"/>
              </a:rPr>
              <a:t>”</a:t>
            </a:r>
            <a:r>
              <a:rPr lang="en-US" sz="1600" dirty="0">
                <a:ea typeface="ＭＳ Ｐゴシック" charset="0"/>
              </a:rPr>
              <a:t>) </a:t>
            </a:r>
          </a:p>
          <a:p>
            <a:pPr marL="457200" lvl="1" indent="0">
              <a:spcBef>
                <a:spcPct val="60000"/>
              </a:spcBef>
              <a:buNone/>
            </a:pPr>
            <a:r>
              <a:rPr lang="en-US" sz="1800" dirty="0">
                <a:ea typeface="ＭＳ Ｐゴシック" charset="0"/>
              </a:rPr>
              <a:t>Classic </a:t>
            </a:r>
            <a:r>
              <a:rPr lang="en-US" sz="1800" b="1" dirty="0">
                <a:ea typeface="ＭＳ Ｐゴシック" charset="0"/>
              </a:rPr>
              <a:t>TOCTOU bug</a:t>
            </a:r>
            <a:r>
              <a:rPr lang="en-US" sz="1800" dirty="0">
                <a:ea typeface="ＭＳ Ｐゴシック" charset="0"/>
              </a:rPr>
              <a:t>:   time-of-check /  time-of-use</a:t>
            </a:r>
          </a:p>
        </p:txBody>
      </p:sp>
      <p:sp>
        <p:nvSpPr>
          <p:cNvPr id="131076" name="Line 4"/>
          <p:cNvSpPr>
            <a:spLocks noChangeShapeType="1"/>
          </p:cNvSpPr>
          <p:nvPr/>
        </p:nvSpPr>
        <p:spPr bwMode="auto">
          <a:xfrm>
            <a:off x="1048396" y="3360738"/>
            <a:ext cx="0" cy="10858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 rot="16200000">
            <a:off x="426145" y="3572820"/>
            <a:ext cx="7777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time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876801" y="3782616"/>
            <a:ext cx="3016251" cy="617934"/>
            <a:chOff x="3279" y="2969"/>
            <a:chExt cx="1900" cy="519"/>
          </a:xfrm>
        </p:grpSpPr>
        <p:sp>
          <p:nvSpPr>
            <p:cNvPr id="31752" name="Line 6"/>
            <p:cNvSpPr>
              <a:spLocks noChangeShapeType="1"/>
            </p:cNvSpPr>
            <p:nvPr/>
          </p:nvSpPr>
          <p:spPr bwMode="auto">
            <a:xfrm>
              <a:off x="3375" y="2969"/>
              <a:ext cx="934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3" name="Line 7"/>
            <p:cNvSpPr>
              <a:spLocks noChangeShapeType="1"/>
            </p:cNvSpPr>
            <p:nvPr/>
          </p:nvSpPr>
          <p:spPr bwMode="auto">
            <a:xfrm flipH="1">
              <a:off x="3279" y="3349"/>
              <a:ext cx="1041" cy="1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4" name="Text Box 8"/>
            <p:cNvSpPr txBox="1">
              <a:spLocks noChangeArrowheads="1"/>
            </p:cNvSpPr>
            <p:nvPr/>
          </p:nvSpPr>
          <p:spPr bwMode="auto">
            <a:xfrm>
              <a:off x="4305" y="3130"/>
              <a:ext cx="874" cy="3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not atomic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61076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animBg="1"/>
      <p:bldP spid="1310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charset="0"/>
              </a:rPr>
              <a:t>Alternate design:  </a:t>
            </a:r>
            <a:r>
              <a:rPr lang="en-US" sz="4000" dirty="0" err="1" smtClean="0">
                <a:latin typeface="Tahoma" charset="0"/>
              </a:rPr>
              <a:t>systrace</a:t>
            </a:r>
            <a:r>
              <a:rPr lang="en-US" sz="4000" dirty="0" smtClean="0">
                <a:latin typeface="Tahoma" charset="0"/>
              </a:rPr>
              <a:t>    </a:t>
            </a:r>
            <a:r>
              <a:rPr lang="en-US" sz="1800" dirty="0" smtClean="0">
                <a:latin typeface="Tahoma" charset="0"/>
              </a:rPr>
              <a:t>[P’02]</a:t>
            </a:r>
            <a:endParaRPr lang="en-US" sz="1800" dirty="0">
              <a:latin typeface="Tahoma" charset="0"/>
            </a:endParaRPr>
          </a:p>
        </p:txBody>
      </p:sp>
      <p:sp>
        <p:nvSpPr>
          <p:cNvPr id="139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3409950"/>
            <a:ext cx="8534400" cy="1676400"/>
          </a:xfrm>
        </p:spPr>
        <p:txBody>
          <a:bodyPr>
            <a:noAutofit/>
          </a:bodyPr>
          <a:lstStyle/>
          <a:p>
            <a:r>
              <a:rPr lang="en-US" sz="1800" dirty="0" err="1"/>
              <a:t>systrace</a:t>
            </a:r>
            <a:r>
              <a:rPr lang="en-US" sz="1800" dirty="0"/>
              <a:t> only forwards monitored sys-calls to monitor  </a:t>
            </a:r>
            <a:r>
              <a:rPr lang="en-US" sz="1600" dirty="0" smtClean="0"/>
              <a:t>(efficiency)</a:t>
            </a:r>
            <a:endParaRPr lang="en-US" sz="1600" dirty="0"/>
          </a:p>
          <a:p>
            <a:pPr>
              <a:spcBef>
                <a:spcPts val="1680"/>
              </a:spcBef>
            </a:pPr>
            <a:r>
              <a:rPr lang="en-US" sz="1800" dirty="0" err="1"/>
              <a:t>systrace</a:t>
            </a:r>
            <a:r>
              <a:rPr lang="en-US" sz="1800" dirty="0"/>
              <a:t> resolves </a:t>
            </a:r>
            <a:r>
              <a:rPr lang="en-US" sz="1800" dirty="0" err="1"/>
              <a:t>sym</a:t>
            </a:r>
            <a:r>
              <a:rPr lang="en-US" sz="1800" dirty="0"/>
              <a:t>-links and replaces sys-call </a:t>
            </a:r>
            <a:br>
              <a:rPr lang="en-US" sz="1800" dirty="0"/>
            </a:br>
            <a:r>
              <a:rPr lang="en-US" sz="1800" dirty="0"/>
              <a:t>path arguments by full path to target</a:t>
            </a:r>
          </a:p>
          <a:p>
            <a:pPr>
              <a:spcBef>
                <a:spcPts val="1680"/>
              </a:spcBef>
            </a:pPr>
            <a:r>
              <a:rPr lang="en-US" sz="1800" dirty="0"/>
              <a:t>When app calls  </a:t>
            </a:r>
            <a:r>
              <a:rPr lang="en-US" sz="1800" dirty="0" err="1">
                <a:solidFill>
                  <a:srgbClr val="CC3399"/>
                </a:solidFill>
              </a:rPr>
              <a:t>execve</a:t>
            </a:r>
            <a:r>
              <a:rPr lang="en-US" sz="1800" dirty="0"/>
              <a:t>,  monitor loads new policy file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33400" y="819150"/>
            <a:ext cx="8077200" cy="2209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33400" y="2343150"/>
            <a:ext cx="8077200" cy="990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b"/>
          <a:lstStyle/>
          <a:p>
            <a:pPr algn="r"/>
            <a:r>
              <a:rPr lang="en-US" sz="2400" b="1"/>
              <a:t>OS Kernel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066800" y="971550"/>
            <a:ext cx="1676400" cy="8572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 dirty="0"/>
              <a:t>monitored</a:t>
            </a:r>
          </a:p>
          <a:p>
            <a:pPr algn="ctr"/>
            <a:r>
              <a:rPr lang="en-US" b="1" dirty="0"/>
              <a:t>application</a:t>
            </a:r>
          </a:p>
          <a:p>
            <a:pPr algn="ctr"/>
            <a:r>
              <a:rPr lang="en-US" dirty="0" smtClean="0"/>
              <a:t>(browser)</a:t>
            </a:r>
            <a:endParaRPr lang="en-US" dirty="0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876800" y="971550"/>
            <a:ext cx="1600200" cy="8572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/>
              <a:t>monitor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6926265" y="742950"/>
            <a:ext cx="13917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user space</a:t>
            </a:r>
          </a:p>
        </p:txBody>
      </p:sp>
      <p:sp>
        <p:nvSpPr>
          <p:cNvPr id="32777" name="Line 10"/>
          <p:cNvSpPr>
            <a:spLocks noChangeShapeType="1"/>
          </p:cNvSpPr>
          <p:nvPr/>
        </p:nvSpPr>
        <p:spPr bwMode="auto">
          <a:xfrm>
            <a:off x="1828800" y="1828800"/>
            <a:ext cx="0" cy="742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8" name="Text Box 11"/>
          <p:cNvSpPr txBox="1">
            <a:spLocks noChangeArrowheads="1"/>
          </p:cNvSpPr>
          <p:nvPr/>
        </p:nvSpPr>
        <p:spPr bwMode="auto">
          <a:xfrm>
            <a:off x="1828801" y="1943101"/>
            <a:ext cx="3424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open(</a:t>
            </a:r>
            <a:r>
              <a:rPr lang="ja-JP" altLang="en-US" b="1"/>
              <a:t>“</a:t>
            </a:r>
            <a:r>
              <a:rPr lang="en-US" b="1"/>
              <a:t>etc/passwd</a:t>
            </a:r>
            <a:r>
              <a:rPr lang="ja-JP" altLang="en-US" b="1"/>
              <a:t>”</a:t>
            </a:r>
            <a:r>
              <a:rPr lang="en-US" b="1"/>
              <a:t>,  </a:t>
            </a:r>
            <a:r>
              <a:rPr lang="ja-JP" altLang="en-US" b="1"/>
              <a:t>“</a:t>
            </a:r>
            <a:r>
              <a:rPr lang="en-US" b="1"/>
              <a:t>r</a:t>
            </a:r>
            <a:r>
              <a:rPr lang="ja-JP" altLang="en-US" b="1"/>
              <a:t>”</a:t>
            </a:r>
            <a:r>
              <a:rPr lang="en-US" b="1"/>
              <a:t>)</a:t>
            </a:r>
          </a:p>
        </p:txBody>
      </p:sp>
      <p:sp>
        <p:nvSpPr>
          <p:cNvPr id="32779" name="Line 13"/>
          <p:cNvSpPr>
            <a:spLocks noChangeShapeType="1"/>
          </p:cNvSpPr>
          <p:nvPr/>
        </p:nvSpPr>
        <p:spPr bwMode="auto">
          <a:xfrm>
            <a:off x="533400" y="2343151"/>
            <a:ext cx="8077200" cy="119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0" name="Rectangle 14"/>
          <p:cNvSpPr>
            <a:spLocks noChangeArrowheads="1"/>
          </p:cNvSpPr>
          <p:nvPr/>
        </p:nvSpPr>
        <p:spPr bwMode="auto">
          <a:xfrm>
            <a:off x="1066800" y="2571750"/>
            <a:ext cx="1600200" cy="5524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/>
              <a:t>sys-call</a:t>
            </a:r>
          </a:p>
          <a:p>
            <a:pPr algn="ctr"/>
            <a:r>
              <a:rPr lang="en-US" b="1"/>
              <a:t>gateway</a:t>
            </a:r>
          </a:p>
        </p:txBody>
      </p:sp>
      <p:sp>
        <p:nvSpPr>
          <p:cNvPr id="32781" name="Rectangle 15"/>
          <p:cNvSpPr>
            <a:spLocks noChangeArrowheads="1"/>
          </p:cNvSpPr>
          <p:nvPr/>
        </p:nvSpPr>
        <p:spPr bwMode="auto">
          <a:xfrm>
            <a:off x="5029200" y="2571750"/>
            <a:ext cx="1447800" cy="457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/>
              <a:t>systrace</a:t>
            </a:r>
          </a:p>
        </p:txBody>
      </p:sp>
      <p:sp>
        <p:nvSpPr>
          <p:cNvPr id="139280" name="Line 16"/>
          <p:cNvSpPr>
            <a:spLocks noChangeShapeType="1"/>
          </p:cNvSpPr>
          <p:nvPr/>
        </p:nvSpPr>
        <p:spPr bwMode="auto">
          <a:xfrm>
            <a:off x="2667000" y="268605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9282" name="Line 18"/>
          <p:cNvSpPr>
            <a:spLocks noChangeShapeType="1"/>
          </p:cNvSpPr>
          <p:nvPr/>
        </p:nvSpPr>
        <p:spPr bwMode="auto">
          <a:xfrm flipV="1">
            <a:off x="5638800" y="1828800"/>
            <a:ext cx="0" cy="742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9283" name="Line 19"/>
          <p:cNvSpPr>
            <a:spLocks noChangeShapeType="1"/>
          </p:cNvSpPr>
          <p:nvPr/>
        </p:nvSpPr>
        <p:spPr bwMode="auto">
          <a:xfrm>
            <a:off x="6096000" y="1828800"/>
            <a:ext cx="0" cy="742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743200" y="2914657"/>
            <a:ext cx="2286000" cy="400051"/>
            <a:chOff x="1872" y="2592"/>
            <a:chExt cx="1440" cy="336"/>
          </a:xfrm>
        </p:grpSpPr>
        <p:sp>
          <p:nvSpPr>
            <p:cNvPr id="32788" name="Line 17"/>
            <p:cNvSpPr>
              <a:spLocks noChangeShapeType="1"/>
            </p:cNvSpPr>
            <p:nvPr/>
          </p:nvSpPr>
          <p:spPr bwMode="auto">
            <a:xfrm flipH="1">
              <a:off x="1872" y="259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9" name="Text Box 20"/>
            <p:cNvSpPr txBox="1">
              <a:spLocks noChangeArrowheads="1"/>
            </p:cNvSpPr>
            <p:nvPr/>
          </p:nvSpPr>
          <p:spPr bwMode="auto">
            <a:xfrm>
              <a:off x="2112" y="2592"/>
              <a:ext cx="981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permit/deny</a:t>
              </a:r>
            </a:p>
          </p:txBody>
        </p:sp>
      </p:grpSp>
      <p:sp>
        <p:nvSpPr>
          <p:cNvPr id="32786" name="Text Box 22"/>
          <p:cNvSpPr txBox="1">
            <a:spLocks noChangeArrowheads="1"/>
          </p:cNvSpPr>
          <p:nvPr/>
        </p:nvSpPr>
        <p:spPr bwMode="auto">
          <a:xfrm>
            <a:off x="6936326" y="1257301"/>
            <a:ext cx="1246367" cy="7078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policy file</a:t>
            </a:r>
          </a:p>
          <a:p>
            <a:pPr algn="ctr" eaLnBrk="1" hangingPunct="1"/>
            <a:r>
              <a:rPr lang="en-US"/>
              <a:t>for app</a:t>
            </a:r>
          </a:p>
        </p:txBody>
      </p:sp>
      <p:sp>
        <p:nvSpPr>
          <p:cNvPr id="32787" name="Line 23"/>
          <p:cNvSpPr>
            <a:spLocks noChangeShapeType="1"/>
          </p:cNvSpPr>
          <p:nvPr/>
        </p:nvSpPr>
        <p:spPr bwMode="auto">
          <a:xfrm flipH="1">
            <a:off x="6477003" y="1485900"/>
            <a:ext cx="449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719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  <p:bldP spid="139280" grpId="0" animBg="1"/>
      <p:bldP spid="139282" grpId="0" animBg="1"/>
      <p:bldP spid="1392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Systrace</a:t>
            </a:r>
            <a:r>
              <a:rPr lang="en-US" sz="4000" dirty="0" smtClean="0"/>
              <a:t> Policies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914400"/>
            <a:ext cx="868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en-US" sz="1600" dirty="0" err="1" smtClean="0"/>
              <a:t>Systrace</a:t>
            </a:r>
            <a:r>
              <a:rPr lang="en-US" sz="1600" dirty="0" smtClean="0"/>
              <a:t> executes the application without privileges and only elevates them to the desired level when required.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 native-socket: </a:t>
            </a:r>
            <a:r>
              <a:rPr lang="en-US" sz="1600" dirty="0" err="1" smtClean="0"/>
              <a:t>sockdom</a:t>
            </a:r>
            <a:r>
              <a:rPr lang="en-US" sz="1600" dirty="0" smtClean="0"/>
              <a:t> </a:t>
            </a:r>
            <a:r>
              <a:rPr lang="en-US" sz="1600" dirty="0" err="1" smtClean="0"/>
              <a:t>eq</a:t>
            </a:r>
            <a:r>
              <a:rPr lang="en-US" sz="1600" dirty="0" smtClean="0"/>
              <a:t> "AF_INET" and </a:t>
            </a:r>
            <a:r>
              <a:rPr lang="en-US" sz="1600" dirty="0" err="1" smtClean="0"/>
              <a:t>socktype</a:t>
            </a:r>
            <a:r>
              <a:rPr lang="en-US" sz="1600" dirty="0" smtClean="0"/>
              <a:t> </a:t>
            </a:r>
            <a:r>
              <a:rPr lang="en-US" sz="1600" dirty="0" err="1" smtClean="0"/>
              <a:t>eq</a:t>
            </a:r>
            <a:r>
              <a:rPr lang="en-US" sz="1600" dirty="0" smtClean="0"/>
              <a:t> "SOCK_RAW" then permit as root native-bind: </a:t>
            </a:r>
            <a:r>
              <a:rPr lang="en-US" sz="1600" dirty="0" err="1" smtClean="0"/>
              <a:t>sockaddr</a:t>
            </a:r>
            <a:r>
              <a:rPr lang="en-US" sz="1600" dirty="0" smtClean="0"/>
              <a:t> </a:t>
            </a:r>
            <a:r>
              <a:rPr lang="en-US" sz="1600" dirty="0" err="1" smtClean="0"/>
              <a:t>eq</a:t>
            </a:r>
            <a:r>
              <a:rPr lang="en-US" sz="1600" dirty="0" smtClean="0"/>
              <a:t> "</a:t>
            </a:r>
            <a:r>
              <a:rPr lang="en-US" sz="1600" dirty="0" err="1" smtClean="0"/>
              <a:t>inet</a:t>
            </a:r>
            <a:r>
              <a:rPr lang="en-US" sz="1600" dirty="0" smtClean="0"/>
              <a:t>-[0.0.0.0]:22" then permit as root native-</a:t>
            </a:r>
            <a:r>
              <a:rPr lang="en-US" sz="1600" dirty="0" err="1" smtClean="0"/>
              <a:t>fsread</a:t>
            </a:r>
            <a:r>
              <a:rPr lang="en-US" sz="1600" dirty="0" smtClean="0"/>
              <a:t>: filename </a:t>
            </a:r>
            <a:r>
              <a:rPr lang="en-US" sz="1600" dirty="0" err="1" smtClean="0"/>
              <a:t>eq</a:t>
            </a:r>
            <a:r>
              <a:rPr lang="en-US" sz="1600" dirty="0" smtClean="0"/>
              <a:t> "/dev/</a:t>
            </a:r>
            <a:r>
              <a:rPr lang="en-US" sz="1600" dirty="0" err="1" smtClean="0"/>
              <a:t>kmem</a:t>
            </a:r>
            <a:r>
              <a:rPr lang="en-US" sz="1600" dirty="0" smtClean="0"/>
              <a:t>" then permit as :</a:t>
            </a:r>
            <a:r>
              <a:rPr lang="en-US" sz="1600" dirty="0" err="1" smtClean="0"/>
              <a:t>kmem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34315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 simple policy for the </a:t>
            </a:r>
            <a:r>
              <a:rPr lang="en-US" sz="1600" i="1" dirty="0" err="1" smtClean="0"/>
              <a:t>ls</a:t>
            </a:r>
            <a:r>
              <a:rPr lang="en-US" sz="1600" dirty="0" smtClean="0"/>
              <a:t> binary. If </a:t>
            </a:r>
            <a:r>
              <a:rPr lang="en-US" sz="1600" i="1" dirty="0" err="1" smtClean="0"/>
              <a:t>ls</a:t>
            </a:r>
            <a:r>
              <a:rPr lang="en-US" sz="1600" dirty="0" smtClean="0"/>
              <a:t> attempts to list files in </a:t>
            </a:r>
            <a:r>
              <a:rPr lang="en-US" sz="1600" i="1" dirty="0" smtClean="0"/>
              <a:t>/etc</a:t>
            </a:r>
            <a:r>
              <a:rPr lang="en-US" sz="1600" dirty="0" smtClean="0"/>
              <a:t>, </a:t>
            </a:r>
            <a:r>
              <a:rPr lang="en-US" sz="1600" dirty="0" err="1" smtClean="0"/>
              <a:t>Systrace</a:t>
            </a:r>
            <a:r>
              <a:rPr lang="en-US" sz="1600" dirty="0" smtClean="0"/>
              <a:t> disallows the access and </a:t>
            </a:r>
            <a:r>
              <a:rPr lang="en-US" sz="1600" i="1" dirty="0" smtClean="0"/>
              <a:t>/etc</a:t>
            </a:r>
            <a:r>
              <a:rPr lang="en-US" sz="1600" dirty="0" smtClean="0"/>
              <a:t> does not seem to exist. Listing the contents of </a:t>
            </a:r>
            <a:r>
              <a:rPr lang="en-US" sz="1600" i="1" dirty="0" smtClean="0"/>
              <a:t>/</a:t>
            </a:r>
            <a:r>
              <a:rPr lang="en-US" sz="1600" i="1" dirty="0" err="1" smtClean="0"/>
              <a:t>tmp</a:t>
            </a:r>
            <a:r>
              <a:rPr lang="en-US" sz="1600" dirty="0" smtClean="0"/>
              <a:t> works normally, but trying to </a:t>
            </a:r>
            <a:r>
              <a:rPr lang="en-US" sz="1600" i="1" dirty="0" err="1" smtClean="0"/>
              <a:t>ls</a:t>
            </a:r>
            <a:r>
              <a:rPr lang="en-US" sz="1600" dirty="0" smtClean="0"/>
              <a:t> </a:t>
            </a:r>
            <a:r>
              <a:rPr lang="en-US" sz="1600" i="1" dirty="0" smtClean="0"/>
              <a:t>/</a:t>
            </a:r>
            <a:r>
              <a:rPr lang="en-US" sz="1600" i="1" dirty="0" err="1" smtClean="0"/>
              <a:t>var</a:t>
            </a:r>
            <a:r>
              <a:rPr lang="en-US" sz="1600" dirty="0" smtClean="0"/>
              <a:t> generates a warning.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3028950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Policy: /bin/</a:t>
            </a:r>
            <a:r>
              <a:rPr lang="en-US" sz="1200" dirty="0" err="1" smtClean="0"/>
              <a:t>ls</a:t>
            </a:r>
            <a:r>
              <a:rPr lang="en-US" sz="1200" dirty="0" smtClean="0"/>
              <a:t>, Emulation: native </a:t>
            </a:r>
            <a:r>
              <a:rPr lang="en-US" sz="1200" dirty="0" err="1" smtClean="0"/>
              <a:t>native</a:t>
            </a:r>
            <a:r>
              <a:rPr lang="en-US" sz="1200" dirty="0" smtClean="0"/>
              <a:t>-</a:t>
            </a:r>
            <a:r>
              <a:rPr lang="en-US" sz="1200" dirty="0" err="1" smtClean="0"/>
              <a:t>munmap</a:t>
            </a:r>
            <a:r>
              <a:rPr lang="en-US" sz="1200" dirty="0" smtClean="0"/>
              <a:t>: permit </a:t>
            </a:r>
          </a:p>
          <a:p>
            <a:r>
              <a:rPr lang="en-US" sz="1200" dirty="0" smtClean="0"/>
              <a:t>[...] 	native-stat: permit </a:t>
            </a:r>
          </a:p>
          <a:p>
            <a:r>
              <a:rPr lang="en-US" sz="1200" dirty="0" smtClean="0"/>
              <a:t>	native-</a:t>
            </a:r>
            <a:r>
              <a:rPr lang="en-US" sz="1200" dirty="0" err="1" smtClean="0"/>
              <a:t>fsread</a:t>
            </a:r>
            <a:r>
              <a:rPr lang="en-US" sz="1200" dirty="0" smtClean="0"/>
              <a:t>: filename match "/</a:t>
            </a:r>
            <a:r>
              <a:rPr lang="en-US" sz="1200" dirty="0" err="1" smtClean="0"/>
              <a:t>usr</a:t>
            </a:r>
            <a:r>
              <a:rPr lang="en-US" sz="1200" dirty="0" smtClean="0"/>
              <a:t>/*" then permit </a:t>
            </a:r>
          </a:p>
          <a:p>
            <a:r>
              <a:rPr lang="en-US" sz="1200" dirty="0" smtClean="0"/>
              <a:t>	native-</a:t>
            </a:r>
            <a:r>
              <a:rPr lang="en-US" sz="1200" dirty="0" err="1" smtClean="0"/>
              <a:t>fsread</a:t>
            </a:r>
            <a:r>
              <a:rPr lang="en-US" sz="1200" dirty="0" smtClean="0"/>
              <a:t>: filename </a:t>
            </a:r>
            <a:r>
              <a:rPr lang="en-US" sz="1200" dirty="0" err="1" smtClean="0"/>
              <a:t>eq</a:t>
            </a:r>
            <a:r>
              <a:rPr lang="en-US" sz="1200" dirty="0" smtClean="0"/>
              <a:t> "/</a:t>
            </a:r>
            <a:r>
              <a:rPr lang="en-US" sz="1200" dirty="0" err="1" smtClean="0"/>
              <a:t>tmp</a:t>
            </a:r>
            <a:r>
              <a:rPr lang="en-US" sz="1200" dirty="0" smtClean="0"/>
              <a:t>" then permit </a:t>
            </a:r>
          </a:p>
          <a:p>
            <a:r>
              <a:rPr lang="en-US" sz="1200" dirty="0" smtClean="0"/>
              <a:t>	native-</a:t>
            </a:r>
            <a:r>
              <a:rPr lang="en-US" sz="1200" dirty="0" err="1" smtClean="0"/>
              <a:t>fsread</a:t>
            </a:r>
            <a:r>
              <a:rPr lang="en-US" sz="1200" dirty="0" smtClean="0"/>
              <a:t>: filename </a:t>
            </a:r>
            <a:r>
              <a:rPr lang="en-US" sz="1200" dirty="0" err="1" smtClean="0"/>
              <a:t>eq</a:t>
            </a:r>
            <a:r>
              <a:rPr lang="en-US" sz="1200" dirty="0" smtClean="0"/>
              <a:t> "/etc" then deny[</a:t>
            </a:r>
            <a:r>
              <a:rPr lang="en-US" sz="1200" dirty="0" err="1" smtClean="0"/>
              <a:t>enotdir</a:t>
            </a:r>
            <a:r>
              <a:rPr lang="en-US" sz="1200" dirty="0" smtClean="0"/>
              <a:t>] </a:t>
            </a:r>
          </a:p>
          <a:p>
            <a:r>
              <a:rPr lang="en-US" sz="1200" dirty="0" smtClean="0"/>
              <a:t>	native-</a:t>
            </a:r>
            <a:r>
              <a:rPr lang="en-US" sz="1200" dirty="0" err="1" smtClean="0"/>
              <a:t>fchdir</a:t>
            </a:r>
            <a:r>
              <a:rPr lang="en-US" sz="1200" dirty="0" smtClean="0"/>
              <a:t>: permit </a:t>
            </a:r>
          </a:p>
          <a:p>
            <a:r>
              <a:rPr lang="en-US" sz="1200" dirty="0" smtClean="0"/>
              <a:t>	native-</a:t>
            </a:r>
            <a:r>
              <a:rPr lang="en-US" sz="1200" dirty="0" err="1" smtClean="0"/>
              <a:t>fstat</a:t>
            </a:r>
            <a:r>
              <a:rPr lang="en-US" sz="1200" dirty="0" smtClean="0"/>
              <a:t>: permit native-</a:t>
            </a:r>
            <a:r>
              <a:rPr lang="en-US" sz="1200" dirty="0" err="1" smtClean="0"/>
              <a:t>fcntl</a:t>
            </a:r>
            <a:r>
              <a:rPr lang="en-US" sz="1200" dirty="0" smtClean="0"/>
              <a:t>: permit </a:t>
            </a:r>
          </a:p>
          <a:p>
            <a:r>
              <a:rPr lang="en-US" sz="1200" dirty="0" smtClean="0"/>
              <a:t>[...] 	native-close: permit </a:t>
            </a:r>
          </a:p>
          <a:p>
            <a:r>
              <a:rPr lang="en-US" sz="1200" dirty="0" smtClean="0"/>
              <a:t>	native-write: permit </a:t>
            </a:r>
          </a:p>
          <a:p>
            <a:r>
              <a:rPr lang="en-US" sz="1200" dirty="0" smtClean="0"/>
              <a:t>	native-exit: permit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Ostia:  a delegation architecture    </a:t>
            </a:r>
            <a:r>
              <a:rPr lang="en-US" sz="1600" dirty="0" smtClean="0"/>
              <a:t>[GPR’04]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763000" cy="4171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Previous designs use filtering:</a:t>
            </a:r>
          </a:p>
          <a:p>
            <a:r>
              <a:rPr lang="en-US" sz="2000" dirty="0" smtClean="0"/>
              <a:t>Filter examines sys-calls and decides whether to block</a:t>
            </a:r>
          </a:p>
          <a:p>
            <a:r>
              <a:rPr lang="en-US" sz="2000" dirty="0" smtClean="0"/>
              <a:t>Difficulty with syncing state between app and monitor  </a:t>
            </a:r>
            <a:r>
              <a:rPr lang="en-US" sz="1400" dirty="0" smtClean="0"/>
              <a:t>(CWD,  UID,  ..)</a:t>
            </a:r>
          </a:p>
          <a:p>
            <a:pPr lvl="1"/>
            <a:r>
              <a:rPr lang="en-US" sz="1600" dirty="0" smtClean="0"/>
              <a:t>Incorrect syncing results in security vulnerabilities (e.g. disallowed file opened)</a:t>
            </a:r>
            <a:endParaRPr lang="en-US" sz="2000" dirty="0"/>
          </a:p>
          <a:p>
            <a:pPr marL="0" indent="0">
              <a:spcBef>
                <a:spcPts val="1776"/>
              </a:spcBef>
              <a:buNone/>
            </a:pPr>
            <a:r>
              <a:rPr lang="en-US" sz="2000" dirty="0" smtClean="0"/>
              <a:t>A delegation architecture: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3333750"/>
            <a:ext cx="8077200" cy="17335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3400" y="4629150"/>
            <a:ext cx="8077200" cy="438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b"/>
          <a:lstStyle/>
          <a:p>
            <a:pPr algn="r"/>
            <a:r>
              <a:rPr lang="en-US" sz="2400" b="1"/>
              <a:t>OS Kernel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66800" y="3486150"/>
            <a:ext cx="1676400" cy="609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 dirty="0"/>
              <a:t>m</a:t>
            </a:r>
            <a:r>
              <a:rPr lang="en-US" b="1" dirty="0" smtClean="0"/>
              <a:t>onitored</a:t>
            </a:r>
            <a:endParaRPr lang="en-US" b="1" dirty="0"/>
          </a:p>
          <a:p>
            <a:pPr algn="ctr"/>
            <a:r>
              <a:rPr lang="en-US" b="1" dirty="0"/>
              <a:t>a</a:t>
            </a:r>
            <a:r>
              <a:rPr lang="en-US" b="1" dirty="0" smtClean="0"/>
              <a:t>pplication</a:t>
            </a:r>
            <a:endParaRPr lang="en-US" b="1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876800" y="3486150"/>
            <a:ext cx="1600200" cy="609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 dirty="0" smtClean="0"/>
              <a:t>agent</a:t>
            </a:r>
            <a:endParaRPr lang="en-US" b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926265" y="3257550"/>
            <a:ext cx="13917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user space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533400" y="4629151"/>
            <a:ext cx="8077200" cy="119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6936326" y="3771900"/>
            <a:ext cx="1246367" cy="7078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policy file</a:t>
            </a:r>
          </a:p>
          <a:p>
            <a:pPr algn="ctr" eaLnBrk="1" hangingPunct="1"/>
            <a:r>
              <a:rPr lang="en-US"/>
              <a:t>for app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6477003" y="4000500"/>
            <a:ext cx="449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2" name="Group 36"/>
          <p:cNvGrpSpPr/>
          <p:nvPr/>
        </p:nvGrpSpPr>
        <p:grpSpPr>
          <a:xfrm>
            <a:off x="1828802" y="4095750"/>
            <a:ext cx="3102131" cy="838200"/>
            <a:chOff x="1828800" y="4095750"/>
            <a:chExt cx="3102131" cy="838200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828800" y="409575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1828800" y="4171950"/>
              <a:ext cx="31021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dirty="0"/>
                <a:t>open(</a:t>
              </a:r>
              <a:r>
                <a:rPr lang="ja-JP" altLang="en-US" sz="1800" b="1" dirty="0"/>
                <a:t>“</a:t>
              </a:r>
              <a:r>
                <a:rPr lang="en-US" sz="1800" b="1" dirty="0" err="1"/>
                <a:t>etc</a:t>
              </a:r>
              <a:r>
                <a:rPr lang="en-US" sz="1800" b="1" dirty="0"/>
                <a:t>/</a:t>
              </a:r>
              <a:r>
                <a:rPr lang="en-US" sz="1800" b="1" dirty="0" err="1"/>
                <a:t>passwd</a:t>
              </a:r>
              <a:r>
                <a:rPr lang="ja-JP" altLang="en-US" sz="1800" b="1" dirty="0"/>
                <a:t>”</a:t>
              </a:r>
              <a:r>
                <a:rPr lang="en-US" sz="1800" b="1" dirty="0"/>
                <a:t>,  </a:t>
              </a:r>
              <a:r>
                <a:rPr lang="ja-JP" altLang="en-US" sz="1800" b="1" dirty="0"/>
                <a:t>“</a:t>
              </a:r>
              <a:r>
                <a:rPr lang="en-US" sz="1800" b="1" dirty="0"/>
                <a:t>r</a:t>
              </a:r>
              <a:r>
                <a:rPr lang="ja-JP" altLang="en-US" sz="1800" b="1" dirty="0"/>
                <a:t>”</a:t>
              </a:r>
              <a:r>
                <a:rPr lang="en-US" sz="1800" b="1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12378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11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696</Words>
  <Application>Microsoft Office PowerPoint</Application>
  <PresentationFormat>On-screen Show (16:9)</PresentationFormat>
  <Paragraphs>189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Module 2.5 </vt:lpstr>
      <vt:lpstr>System Call Interposition</vt:lpstr>
      <vt:lpstr>System call interposition</vt:lpstr>
      <vt:lpstr>Initial implementation  (Janus)      [GWTB’96]</vt:lpstr>
      <vt:lpstr>Complications</vt:lpstr>
      <vt:lpstr>Problems with ptrace</vt:lpstr>
      <vt:lpstr>Alternate design:  systrace    [P’02]</vt:lpstr>
      <vt:lpstr>Systrace Policies</vt:lpstr>
      <vt:lpstr>Ostia:  a delegation architecture    [GPR’04]</vt:lpstr>
      <vt:lpstr>Ostia:  a delegation architecture    [GPR’04]</vt:lpstr>
      <vt:lpstr>Policy</vt:lpstr>
      <vt:lpstr>Program Shepherding</vt:lpstr>
      <vt:lpstr>NaCl:  a modern day example</vt:lpstr>
      <vt:lpstr>Lecture 2: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Security of Program Execution and System Security Confidentiality and Confinement Principle</dc:title>
  <dc:creator>cse</dc:creator>
  <cp:lastModifiedBy>Deepak Kumar</cp:lastModifiedBy>
  <cp:revision>18</cp:revision>
  <dcterms:created xsi:type="dcterms:W3CDTF">2016-12-26T06:32:16Z</dcterms:created>
  <dcterms:modified xsi:type="dcterms:W3CDTF">2017-01-19T07:37:00Z</dcterms:modified>
</cp:coreProperties>
</file>