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260" r:id="rId13"/>
    <p:sldId id="312" r:id="rId14"/>
    <p:sldId id="313" r:id="rId15"/>
    <p:sldId id="314" r:id="rId16"/>
    <p:sldId id="315" r:id="rId17"/>
    <p:sldId id="31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6A32D-0C19-488B-A323-E07C9D3AC222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A42F-EFFE-44F2-9694-4A6E3318E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4412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IDS = Intrusion Detection System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7270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01453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Lecture 3: Isolation Subversion, </a:t>
            </a:r>
            <a:r>
              <a:rPr lang="en-US" sz="3200" dirty="0" err="1" smtClean="0"/>
              <a:t>Rootkits</a:t>
            </a:r>
            <a:r>
              <a:rPr lang="en-US" sz="3200" dirty="0" smtClean="0"/>
              <a:t>, and Intrusion 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Sandeep K. Shukla</a:t>
            </a:r>
          </a:p>
          <a:p>
            <a:r>
              <a:rPr lang="en-US" dirty="0" smtClean="0"/>
              <a:t>Indian Institute of Technology Kanpur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An example covert channel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686800" cy="4229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Both VMs use the same underlying hardware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800" dirty="0">
                <a:latin typeface="Tahoma" charset="0"/>
              </a:rPr>
              <a:t>To send a bit   b </a:t>
            </a:r>
            <a:r>
              <a:rPr lang="en-US" sz="2800" dirty="0">
                <a:latin typeface="Tahoma" charset="0"/>
                <a:sym typeface="Symbol" charset="0"/>
              </a:rPr>
              <a:t> {0,1}   malware does:</a:t>
            </a:r>
          </a:p>
          <a:p>
            <a:pPr lvl="1">
              <a:lnSpc>
                <a:spcPct val="140000"/>
              </a:lnSpc>
            </a:pPr>
            <a:r>
              <a:rPr lang="en-US" sz="2400" dirty="0">
                <a:latin typeface="Tahoma" charset="0"/>
                <a:ea typeface="ＭＳ Ｐゴシック" charset="0"/>
                <a:sym typeface="Symbol" charset="0"/>
              </a:rPr>
              <a:t>b= 1:   at  1</a:t>
            </a:r>
            <a:r>
              <a:rPr lang="en-US" sz="2400" dirty="0" smtClean="0">
                <a:latin typeface="Tahoma" charset="0"/>
                <a:ea typeface="ＭＳ Ｐゴシック" charset="0"/>
                <a:sym typeface="Symbol" charset="0"/>
              </a:rPr>
              <a:t>:00am  </a:t>
            </a:r>
            <a:r>
              <a:rPr lang="en-US" sz="2400" dirty="0">
                <a:latin typeface="Tahoma" charset="0"/>
                <a:ea typeface="ＭＳ Ｐゴシック" charset="0"/>
                <a:sym typeface="Symbol" charset="0"/>
              </a:rPr>
              <a:t>do CPU intensive calculation</a:t>
            </a:r>
          </a:p>
          <a:p>
            <a:pPr lvl="1">
              <a:lnSpc>
                <a:spcPct val="140000"/>
              </a:lnSpc>
            </a:pPr>
            <a:r>
              <a:rPr lang="en-US" sz="2400" dirty="0">
                <a:latin typeface="Tahoma" charset="0"/>
                <a:ea typeface="ＭＳ Ｐゴシック" charset="0"/>
                <a:sym typeface="Symbol" charset="0"/>
              </a:rPr>
              <a:t>b= 0:   at  1</a:t>
            </a:r>
            <a:r>
              <a:rPr lang="en-US" sz="2400" dirty="0" smtClean="0">
                <a:latin typeface="Tahoma" charset="0"/>
                <a:ea typeface="ＭＳ Ｐゴシック" charset="0"/>
                <a:sym typeface="Symbol" charset="0"/>
              </a:rPr>
              <a:t>:00am  </a:t>
            </a:r>
            <a:r>
              <a:rPr lang="en-US" sz="2400" dirty="0">
                <a:latin typeface="Tahoma" charset="0"/>
                <a:ea typeface="ＭＳ Ｐゴシック" charset="0"/>
                <a:sym typeface="Symbol" charset="0"/>
              </a:rPr>
              <a:t>do nothing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600" dirty="0">
                <a:latin typeface="Tahoma" charset="0"/>
                <a:sym typeface="Symbol" charset="0"/>
              </a:rPr>
              <a:t>At  1</a:t>
            </a:r>
            <a:r>
              <a:rPr lang="en-US" sz="2600" dirty="0" smtClean="0">
                <a:latin typeface="Tahoma" charset="0"/>
                <a:sym typeface="Symbol" charset="0"/>
              </a:rPr>
              <a:t>:00am listener does </a:t>
            </a:r>
            <a:r>
              <a:rPr lang="en-US" sz="2600" dirty="0">
                <a:latin typeface="Tahoma" charset="0"/>
                <a:sym typeface="Symbol" charset="0"/>
              </a:rPr>
              <a:t>CPU intensive </a:t>
            </a:r>
            <a:r>
              <a:rPr lang="en-US" sz="2600" dirty="0" smtClean="0">
                <a:latin typeface="Tahoma" charset="0"/>
                <a:sym typeface="Symbol" charset="0"/>
              </a:rPr>
              <a:t>calc. </a:t>
            </a:r>
            <a:r>
              <a:rPr lang="en-US" sz="2600" dirty="0">
                <a:latin typeface="Tahoma" charset="0"/>
                <a:sym typeface="Symbol" charset="0"/>
              </a:rPr>
              <a:t>and measures completion time</a:t>
            </a:r>
          </a:p>
          <a:p>
            <a:pPr marL="457200" lvl="1" indent="0">
              <a:spcBef>
                <a:spcPts val="1728"/>
              </a:spcBef>
              <a:buNone/>
            </a:pPr>
            <a:r>
              <a:rPr lang="en-US" dirty="0">
                <a:latin typeface="Tahoma" charset="0"/>
                <a:ea typeface="ＭＳ Ｐゴシック" charset="0"/>
                <a:sym typeface="Symbol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sym typeface="Symbol" charset="0"/>
              </a:rPr>
              <a:t>        b </a:t>
            </a:r>
            <a:r>
              <a:rPr lang="en-US" dirty="0">
                <a:latin typeface="Tahoma" charset="0"/>
                <a:ea typeface="ＭＳ Ｐゴシック" charset="0"/>
                <a:sym typeface="Symbol" charset="0"/>
              </a:rPr>
              <a:t>= 1          completion-time &gt; threshold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800" dirty="0">
                <a:latin typeface="Tahoma" charset="0"/>
                <a:sym typeface="Symbol" charset="0"/>
              </a:rPr>
              <a:t>Many covert </a:t>
            </a:r>
            <a:r>
              <a:rPr lang="en-US" sz="2800" dirty="0" smtClean="0">
                <a:latin typeface="Tahoma" charset="0"/>
                <a:sym typeface="Symbol" charset="0"/>
              </a:rPr>
              <a:t>channels </a:t>
            </a:r>
            <a:r>
              <a:rPr lang="en-US" sz="2800" dirty="0">
                <a:latin typeface="Tahoma" charset="0"/>
                <a:sym typeface="Symbol" charset="0"/>
              </a:rPr>
              <a:t>exist in running system: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ahoma" charset="0"/>
                <a:ea typeface="ＭＳ Ｐゴシック" charset="0"/>
                <a:sym typeface="Symbol" charset="0"/>
              </a:rPr>
              <a:t>File lock status,    cache contents,    interrupts,  …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ahoma" charset="0"/>
                <a:ea typeface="ＭＳ Ｐゴシック" charset="0"/>
                <a:sym typeface="Symbol" charset="0"/>
              </a:rPr>
              <a:t>Difficult </a:t>
            </a:r>
            <a:r>
              <a:rPr lang="en-US" dirty="0">
                <a:latin typeface="Tahoma" charset="0"/>
                <a:ea typeface="ＭＳ Ｐゴシック" charset="0"/>
                <a:sym typeface="Symbol" charset="0"/>
              </a:rPr>
              <a:t>to </a:t>
            </a:r>
            <a:r>
              <a:rPr lang="en-US" dirty="0" smtClean="0">
                <a:latin typeface="Tahoma" charset="0"/>
                <a:ea typeface="ＭＳ Ｐゴシック" charset="0"/>
                <a:sym typeface="Symbol" charset="0"/>
              </a:rPr>
              <a:t>eliminate all</a:t>
            </a:r>
            <a:endParaRPr lang="en-US" dirty="0">
              <a:latin typeface="Tahoma" charset="0"/>
              <a:ea typeface="ＭＳ Ｐゴシック" charset="0"/>
              <a:sym typeface="Symbol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8600" y="1352550"/>
            <a:ext cx="8382000" cy="1219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1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2" y="590551"/>
            <a:ext cx="831112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the system in question has two CPUs:  the classified VM </a:t>
            </a:r>
            <a:br>
              <a:rPr lang="en-US" sz="2400" dirty="0" smtClean="0"/>
            </a:br>
            <a:r>
              <a:rPr lang="en-US" sz="2400" dirty="0" smtClean="0"/>
              <a:t>runs on one</a:t>
            </a:r>
            <a:r>
              <a:rPr lang="en-US" sz="2400" dirty="0"/>
              <a:t> </a:t>
            </a:r>
            <a:r>
              <a:rPr lang="en-US" sz="2400" dirty="0" smtClean="0"/>
              <a:t>and the public VM runs on the other.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Is there a covert channel between the VMs?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6855" y="2876551"/>
            <a:ext cx="6883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are covert channels, for example, based on the </a:t>
            </a:r>
            <a:br>
              <a:rPr lang="en-US" sz="2400" dirty="0" smtClean="0"/>
            </a:br>
            <a:r>
              <a:rPr lang="en-US" sz="2400" dirty="0" smtClean="0"/>
              <a:t>time needed to read from main 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417195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37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3.1.1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VM Based Isolation, Introspection, and Subversion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20"/>
            <a:ext cx="7772400" cy="1659731"/>
          </a:xfrm>
        </p:spPr>
        <p:txBody>
          <a:bodyPr>
            <a:normAutofit fontScale="9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+mn-lt"/>
              </a:rPr>
              <a:t>VMM Introspection:  </a:t>
            </a:r>
            <a:r>
              <a:rPr lang="en-US" sz="2400" dirty="0">
                <a:latin typeface="+mn-lt"/>
              </a:rPr>
              <a:t>[GR</a:t>
            </a:r>
            <a:r>
              <a:rPr lang="ja-JP" altLang="en-US" sz="2400">
                <a:latin typeface="+mn-lt"/>
              </a:rPr>
              <a:t>’</a:t>
            </a:r>
            <a:r>
              <a:rPr lang="en-US" sz="2400" dirty="0">
                <a:latin typeface="+mn-lt"/>
              </a:rPr>
              <a:t>03]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	</a:t>
            </a:r>
            <a:r>
              <a:rPr lang="en-US" sz="3200" dirty="0">
                <a:latin typeface="+mn-lt"/>
              </a:rPr>
              <a:t>protecting the anti-virus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8444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Intrusion Detection / Anti-virus</a:t>
            </a:r>
          </a:p>
        </p:txBody>
      </p:sp>
      <p:sp>
        <p:nvSpPr>
          <p:cNvPr id="114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971550"/>
            <a:ext cx="7924800" cy="37147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Runs as part of OS kernel and user space process</a:t>
            </a:r>
          </a:p>
          <a:p>
            <a:pPr lvl="1"/>
            <a:r>
              <a:rPr lang="en-US" sz="2400" dirty="0">
                <a:ea typeface="ＭＳ Ｐゴシック" charset="0"/>
              </a:rPr>
              <a:t>Kernel root kit can shutdown protection system</a:t>
            </a:r>
          </a:p>
          <a:p>
            <a:pPr lvl="1"/>
            <a:r>
              <a:rPr lang="en-US" sz="2400" dirty="0">
                <a:ea typeface="ＭＳ Ｐゴシック" charset="0"/>
              </a:rPr>
              <a:t>Common practice for modern malware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/>
              <a:t>Standard solution:     </a:t>
            </a:r>
            <a:r>
              <a:rPr lang="en-US" sz="2400" b="1" dirty="0"/>
              <a:t>run  IDS  system in the network</a:t>
            </a:r>
          </a:p>
          <a:p>
            <a:pPr lvl="1"/>
            <a:r>
              <a:rPr lang="en-US" sz="2400" dirty="0">
                <a:ea typeface="ＭＳ Ｐゴシック" charset="0"/>
              </a:rPr>
              <a:t>Problem:   insufficient visibility into user</a:t>
            </a:r>
            <a:r>
              <a:rPr lang="ja-JP" altLang="en-US" sz="2400" dirty="0">
                <a:ea typeface="ＭＳ Ｐゴシック" charset="0"/>
              </a:rPr>
              <a:t>’</a:t>
            </a:r>
            <a:r>
              <a:rPr lang="en-US" sz="2400" dirty="0">
                <a:ea typeface="ＭＳ Ｐゴシック" charset="0"/>
              </a:rPr>
              <a:t>s machine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/>
              <a:t>Better:   </a:t>
            </a:r>
            <a:r>
              <a:rPr lang="en-US" sz="2400" b="1" dirty="0"/>
              <a:t>run IDS as part of VMM  (protected from malware)</a:t>
            </a:r>
          </a:p>
          <a:p>
            <a:pPr lvl="1">
              <a:spcBef>
                <a:spcPct val="40000"/>
              </a:spcBef>
            </a:pPr>
            <a:r>
              <a:rPr lang="en-US" sz="2400" dirty="0">
                <a:ea typeface="ＭＳ Ｐゴシック" charset="0"/>
              </a:rPr>
              <a:t>VMM can monitor virtual hardware for anomalies</a:t>
            </a:r>
          </a:p>
          <a:p>
            <a:pPr lvl="1">
              <a:spcBef>
                <a:spcPct val="40000"/>
              </a:spcBef>
            </a:pPr>
            <a:r>
              <a:rPr lang="en-US" sz="2400" dirty="0">
                <a:ea typeface="ＭＳ Ｐゴシック" charset="0"/>
              </a:rPr>
              <a:t>VMI:   Virtual Machine Introspection</a:t>
            </a:r>
          </a:p>
          <a:p>
            <a:pPr lvl="2">
              <a:spcBef>
                <a:spcPct val="40000"/>
              </a:spcBef>
            </a:pPr>
            <a:r>
              <a:rPr lang="en-US" dirty="0">
                <a:ea typeface="ＭＳ Ｐゴシック" charset="0"/>
              </a:rPr>
              <a:t>  Allows VMM to check Guest OS internals</a:t>
            </a:r>
          </a:p>
        </p:txBody>
      </p:sp>
    </p:spTree>
    <p:extLst>
      <p:ext uri="{BB962C8B-B14F-4D97-AF65-F5344CB8AC3E}">
        <p14:creationId xmlns:p14="http://schemas.microsoft.com/office/powerpoint/2010/main" xmlns="" val="410190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87236" y="1123951"/>
            <a:ext cx="5562600" cy="1752597"/>
          </a:xfrm>
          <a:prstGeom prst="rect">
            <a:avLst/>
          </a:prstGeom>
          <a:solidFill>
            <a:srgbClr val="0000FF"/>
          </a:solidFill>
          <a:ln w="762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algn="ctr"/>
            <a:r>
              <a:rPr lang="en-US" sz="2400" b="1" dirty="0" smtClean="0"/>
              <a:t>Infected VM</a:t>
            </a:r>
            <a:endParaRPr lang="en-US" sz="2400" b="1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22097" y="1428750"/>
            <a:ext cx="878305" cy="1206088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vert="eaVert"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malware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87236" y="2895599"/>
            <a:ext cx="5562600" cy="9715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2400" b="1" dirty="0"/>
              <a:t>VMM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787236" y="2266948"/>
            <a:ext cx="5562600" cy="65958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2400" b="1" dirty="0" smtClean="0"/>
              <a:t>Guest OS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796636" y="3867149"/>
            <a:ext cx="7585364" cy="380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000000"/>
                </a:solidFill>
              </a:rPr>
              <a:t>Hardware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86000" y="3105150"/>
            <a:ext cx="1447800" cy="5334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IDS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5200" y="2647950"/>
            <a:ext cx="381000" cy="4572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00400" y="1809750"/>
            <a:ext cx="914400" cy="12954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743200" y="2647950"/>
            <a:ext cx="76200" cy="4572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133600" y="2571750"/>
            <a:ext cx="304800" cy="53340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826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charset="0"/>
              </a:rPr>
              <a:t>Sample checks</a:t>
            </a:r>
          </a:p>
        </p:txBody>
      </p:sp>
      <p:sp>
        <p:nvSpPr>
          <p:cNvPr id="115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666750"/>
            <a:ext cx="8382000" cy="4343400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</a:pPr>
            <a:r>
              <a:rPr lang="en-US" sz="2200" b="1" dirty="0"/>
              <a:t>Stealth </a:t>
            </a:r>
            <a:r>
              <a:rPr lang="en-US" sz="2200" b="1" dirty="0" smtClean="0"/>
              <a:t>root-kit malware</a:t>
            </a:r>
            <a:r>
              <a:rPr lang="en-US" sz="2200" b="1" dirty="0"/>
              <a:t>:</a:t>
            </a:r>
          </a:p>
          <a:p>
            <a:pPr lvl="1"/>
            <a:r>
              <a:rPr lang="en-US" sz="2200" dirty="0">
                <a:ea typeface="ＭＳ Ｐゴシック" charset="0"/>
              </a:rPr>
              <a:t>Creates processes that are invisible to  </a:t>
            </a:r>
            <a:r>
              <a:rPr lang="ja-JP" altLang="en-US" sz="2200" dirty="0">
                <a:ea typeface="ＭＳ Ｐゴシック" charset="0"/>
              </a:rPr>
              <a:t>“</a:t>
            </a:r>
            <a:r>
              <a:rPr lang="en-US" sz="2200" dirty="0" err="1">
                <a:ea typeface="ＭＳ Ｐゴシック" charset="0"/>
              </a:rPr>
              <a:t>ps</a:t>
            </a:r>
            <a:r>
              <a:rPr lang="ja-JP" altLang="en-US" sz="2200" dirty="0">
                <a:ea typeface="ＭＳ Ｐゴシック" charset="0"/>
              </a:rPr>
              <a:t>”</a:t>
            </a:r>
            <a:endParaRPr lang="en-US" sz="2200" dirty="0">
              <a:ea typeface="ＭＳ Ｐゴシック" charset="0"/>
            </a:endParaRPr>
          </a:p>
          <a:p>
            <a:pPr lvl="1"/>
            <a:r>
              <a:rPr lang="en-US" sz="2200" dirty="0">
                <a:ea typeface="ＭＳ Ｐゴシック" charset="0"/>
              </a:rPr>
              <a:t>Opens sockets that are invisible to  </a:t>
            </a:r>
            <a:r>
              <a:rPr lang="ja-JP" altLang="en-US" sz="2200" dirty="0">
                <a:ea typeface="ＭＳ Ｐゴシック" charset="0"/>
              </a:rPr>
              <a:t>“</a:t>
            </a:r>
            <a:r>
              <a:rPr lang="en-US" sz="2200" dirty="0" err="1">
                <a:ea typeface="ＭＳ Ｐゴシック" charset="0"/>
              </a:rPr>
              <a:t>netstat</a:t>
            </a:r>
            <a:r>
              <a:rPr lang="ja-JP" altLang="en-US" sz="2200" dirty="0">
                <a:ea typeface="ＭＳ Ｐゴシック" charset="0"/>
              </a:rPr>
              <a:t>”</a:t>
            </a:r>
            <a:endParaRPr lang="en-US" sz="2200" dirty="0">
              <a:ea typeface="ＭＳ Ｐゴシック" charset="0"/>
            </a:endParaRPr>
          </a:p>
          <a:p>
            <a:pPr>
              <a:spcBef>
                <a:spcPct val="80000"/>
              </a:spcBef>
              <a:buFont typeface="Wingdings" charset="0"/>
              <a:buNone/>
            </a:pPr>
            <a:r>
              <a:rPr lang="en-US" sz="2200" dirty="0"/>
              <a:t>1. </a:t>
            </a:r>
            <a:r>
              <a:rPr lang="en-US" sz="2200" b="1" dirty="0">
                <a:solidFill>
                  <a:srgbClr val="0000FF"/>
                </a:solidFill>
              </a:rPr>
              <a:t>Lie detector check</a:t>
            </a:r>
          </a:p>
          <a:p>
            <a:pPr lvl="1"/>
            <a:r>
              <a:rPr lang="en-US" sz="2200" dirty="0">
                <a:ea typeface="ＭＳ Ｐゴシック" charset="0"/>
              </a:rPr>
              <a:t>Goal:   detect stealth malware that hides processes </a:t>
            </a:r>
            <a:br>
              <a:rPr lang="en-US" sz="2200" dirty="0">
                <a:ea typeface="ＭＳ Ｐゴシック" charset="0"/>
              </a:rPr>
            </a:br>
            <a:r>
              <a:rPr lang="en-US" sz="2200" dirty="0">
                <a:ea typeface="ＭＳ Ｐゴシック" charset="0"/>
              </a:rPr>
              <a:t>and network activity</a:t>
            </a:r>
          </a:p>
          <a:p>
            <a:pPr lvl="1"/>
            <a:r>
              <a:rPr lang="en-US" sz="2200" dirty="0">
                <a:ea typeface="ＭＳ Ｐゴシック" charset="0"/>
              </a:rPr>
              <a:t>Method:</a:t>
            </a:r>
          </a:p>
          <a:p>
            <a:pPr lvl="2">
              <a:spcBef>
                <a:spcPct val="40000"/>
              </a:spcBef>
            </a:pPr>
            <a:r>
              <a:rPr lang="en-US" sz="2200" dirty="0">
                <a:ea typeface="ＭＳ Ｐゴシック" charset="0"/>
              </a:rPr>
              <a:t>  VMM lists processes running in </a:t>
            </a:r>
            <a:r>
              <a:rPr lang="en-US" sz="2200" dirty="0" err="1">
                <a:ea typeface="ＭＳ Ｐゴシック" charset="0"/>
              </a:rPr>
              <a:t>GuestOS</a:t>
            </a:r>
            <a:endParaRPr lang="en-US" sz="2200" dirty="0">
              <a:ea typeface="ＭＳ Ｐゴシック" charset="0"/>
            </a:endParaRPr>
          </a:p>
          <a:p>
            <a:pPr lvl="2">
              <a:spcBef>
                <a:spcPct val="40000"/>
              </a:spcBef>
            </a:pPr>
            <a:r>
              <a:rPr lang="en-US" sz="2200" dirty="0">
                <a:ea typeface="ＭＳ Ｐゴシック" charset="0"/>
              </a:rPr>
              <a:t>  VMM requests </a:t>
            </a:r>
            <a:r>
              <a:rPr lang="en-US" sz="2200" dirty="0" err="1">
                <a:ea typeface="ＭＳ Ｐゴシック" charset="0"/>
              </a:rPr>
              <a:t>GuestOS</a:t>
            </a:r>
            <a:r>
              <a:rPr lang="en-US" sz="2200" dirty="0">
                <a:ea typeface="ＭＳ Ｐゴシック" charset="0"/>
              </a:rPr>
              <a:t> to list processes (e.g.  </a:t>
            </a:r>
            <a:r>
              <a:rPr lang="en-US" sz="2200" dirty="0" err="1">
                <a:ea typeface="ＭＳ Ｐゴシック" charset="0"/>
              </a:rPr>
              <a:t>ps</a:t>
            </a:r>
            <a:r>
              <a:rPr lang="en-US" sz="2200" dirty="0">
                <a:ea typeface="ＭＳ Ｐゴシック" charset="0"/>
              </a:rPr>
              <a:t>)</a:t>
            </a:r>
          </a:p>
          <a:p>
            <a:pPr lvl="2">
              <a:spcBef>
                <a:spcPct val="40000"/>
              </a:spcBef>
            </a:pPr>
            <a:r>
              <a:rPr lang="en-US" sz="2200" dirty="0">
                <a:ea typeface="ＭＳ Ｐゴシック" charset="0"/>
              </a:rPr>
              <a:t>  If </a:t>
            </a:r>
            <a:r>
              <a:rPr lang="en-US" sz="2200" dirty="0" smtClean="0">
                <a:ea typeface="ＭＳ Ｐゴシック" charset="0"/>
              </a:rPr>
              <a:t>mismatch:     </a:t>
            </a:r>
            <a:r>
              <a:rPr lang="en-US" sz="2200" dirty="0">
                <a:ea typeface="ＭＳ Ｐゴシック" charset="0"/>
              </a:rPr>
              <a:t>kill VM</a:t>
            </a:r>
          </a:p>
        </p:txBody>
      </p:sp>
    </p:spTree>
    <p:extLst>
      <p:ext uri="{BB962C8B-B14F-4D97-AF65-F5344CB8AC3E}">
        <p14:creationId xmlns:p14="http://schemas.microsoft.com/office/powerpoint/2010/main" xmlns="" val="39166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Sample checks</a:t>
            </a:r>
          </a:p>
        </p:txBody>
      </p:sp>
      <p:sp>
        <p:nvSpPr>
          <p:cNvPr id="11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895350"/>
            <a:ext cx="8153400" cy="4038600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</a:pPr>
            <a:r>
              <a:rPr lang="en-US" sz="2200" dirty="0"/>
              <a:t>2. </a:t>
            </a:r>
            <a:r>
              <a:rPr lang="en-US" sz="2200" b="1" dirty="0">
                <a:solidFill>
                  <a:srgbClr val="0000FF"/>
                </a:solidFill>
              </a:rPr>
              <a:t>Application code integrity detector</a:t>
            </a:r>
          </a:p>
          <a:p>
            <a:pPr lvl="1"/>
            <a:r>
              <a:rPr lang="en-US" sz="2200" dirty="0">
                <a:ea typeface="ＭＳ Ｐゴシック" charset="0"/>
              </a:rPr>
              <a:t>VMM computes hash of user </a:t>
            </a:r>
            <a:r>
              <a:rPr lang="en-US" sz="2200" dirty="0" smtClean="0">
                <a:ea typeface="ＭＳ Ｐゴシック" charset="0"/>
              </a:rPr>
              <a:t>app code </a:t>
            </a:r>
            <a:r>
              <a:rPr lang="en-US" sz="2200" dirty="0">
                <a:ea typeface="ＭＳ Ｐゴシック" charset="0"/>
              </a:rPr>
              <a:t>running in VM</a:t>
            </a:r>
          </a:p>
          <a:p>
            <a:pPr lvl="1"/>
            <a:r>
              <a:rPr lang="en-US" sz="2200" dirty="0">
                <a:ea typeface="ＭＳ Ｐゴシック" charset="0"/>
              </a:rPr>
              <a:t>Compare to whitelist of hashes</a:t>
            </a:r>
          </a:p>
          <a:p>
            <a:pPr lvl="2"/>
            <a:r>
              <a:rPr lang="en-US" sz="2200" dirty="0">
                <a:ea typeface="ＭＳ Ｐゴシック" charset="0"/>
              </a:rPr>
              <a:t>  Kills VM if unknown program appears</a:t>
            </a:r>
          </a:p>
          <a:p>
            <a:pPr>
              <a:spcBef>
                <a:spcPct val="100000"/>
              </a:spcBef>
              <a:buFont typeface="Wingdings" charset="0"/>
              <a:buNone/>
            </a:pPr>
            <a:r>
              <a:rPr lang="en-US" sz="2200" dirty="0"/>
              <a:t>3. </a:t>
            </a:r>
            <a:r>
              <a:rPr lang="en-US" sz="2200" b="1" dirty="0">
                <a:solidFill>
                  <a:srgbClr val="0000FF"/>
                </a:solidFill>
              </a:rPr>
              <a:t>Ensure </a:t>
            </a:r>
            <a:r>
              <a:rPr lang="en-US" sz="2200" b="1" dirty="0" err="1">
                <a:solidFill>
                  <a:srgbClr val="0000FF"/>
                </a:solidFill>
              </a:rPr>
              <a:t>GuestOS</a:t>
            </a:r>
            <a:r>
              <a:rPr lang="en-US" sz="2200" b="1" dirty="0">
                <a:solidFill>
                  <a:srgbClr val="0000FF"/>
                </a:solidFill>
              </a:rPr>
              <a:t> kernel integrity</a:t>
            </a:r>
          </a:p>
          <a:p>
            <a:pPr lvl="1"/>
            <a:r>
              <a:rPr lang="en-US" sz="2200" dirty="0">
                <a:ea typeface="ＭＳ Ｐゴシック" charset="0"/>
              </a:rPr>
              <a:t>example:   detect changes to  </a:t>
            </a:r>
            <a:r>
              <a:rPr lang="en-US" sz="2200" dirty="0" err="1">
                <a:solidFill>
                  <a:schemeClr val="accent2"/>
                </a:solidFill>
                <a:ea typeface="ＭＳ Ｐゴシック" charset="0"/>
              </a:rPr>
              <a:t>sys_call_table</a:t>
            </a:r>
            <a:endParaRPr lang="en-US" sz="2200" dirty="0">
              <a:solidFill>
                <a:schemeClr val="accent2"/>
              </a:solidFill>
              <a:ea typeface="ＭＳ Ｐゴシック" charset="0"/>
            </a:endParaRPr>
          </a:p>
          <a:p>
            <a:pPr>
              <a:spcBef>
                <a:spcPct val="100000"/>
              </a:spcBef>
              <a:buFont typeface="Wingdings" charset="0"/>
              <a:buNone/>
            </a:pPr>
            <a:r>
              <a:rPr lang="en-US" sz="2200" dirty="0"/>
              <a:t>4. </a:t>
            </a:r>
            <a:r>
              <a:rPr lang="en-US" sz="2200" b="1" dirty="0">
                <a:solidFill>
                  <a:srgbClr val="0000FF"/>
                </a:solidFill>
              </a:rPr>
              <a:t>Virus signature detector</a:t>
            </a:r>
          </a:p>
          <a:p>
            <a:pPr lvl="1"/>
            <a:r>
              <a:rPr lang="en-US" sz="2200" dirty="0">
                <a:ea typeface="ＭＳ Ｐゴシック" charset="0"/>
              </a:rPr>
              <a:t>Run virus signature detector on </a:t>
            </a:r>
            <a:r>
              <a:rPr lang="en-US" sz="2200" dirty="0" err="1">
                <a:ea typeface="ＭＳ Ｐゴシック" charset="0"/>
              </a:rPr>
              <a:t>GuestOS</a:t>
            </a:r>
            <a:r>
              <a:rPr lang="en-US" sz="2200" dirty="0">
                <a:ea typeface="ＭＳ Ｐゴシック" charset="0"/>
              </a:rPr>
              <a:t> </a:t>
            </a:r>
            <a:r>
              <a:rPr lang="en-US" sz="2200" dirty="0" smtClean="0">
                <a:ea typeface="ＭＳ Ｐゴシック" charset="0"/>
              </a:rPr>
              <a:t>memory</a:t>
            </a:r>
            <a:endParaRPr lang="en-US" sz="2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27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71551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Boneh</a:t>
            </a:r>
            <a:r>
              <a:rPr lang="en-US" dirty="0" smtClean="0"/>
              <a:t> (Stanford University)</a:t>
            </a:r>
          </a:p>
          <a:p>
            <a:r>
              <a:rPr lang="en-US" dirty="0" smtClean="0"/>
              <a:t>John C. Mitchell (Stanford University)</a:t>
            </a:r>
          </a:p>
          <a:p>
            <a:r>
              <a:rPr lang="en-US" dirty="0" smtClean="0"/>
              <a:t>Nicolai </a:t>
            </a:r>
            <a:r>
              <a:rPr lang="en-US" dirty="0" err="1" smtClean="0"/>
              <a:t>Zeldovich</a:t>
            </a:r>
            <a:r>
              <a:rPr lang="en-US" dirty="0" smtClean="0"/>
              <a:t> (MIT)</a:t>
            </a:r>
          </a:p>
          <a:p>
            <a:r>
              <a:rPr lang="en-US" dirty="0" err="1" smtClean="0"/>
              <a:t>Jungmin</a:t>
            </a:r>
            <a:r>
              <a:rPr lang="en-US" dirty="0" smtClean="0"/>
              <a:t> Park (Virginia Tech)</a:t>
            </a:r>
          </a:p>
          <a:p>
            <a:r>
              <a:rPr lang="en-US" dirty="0" smtClean="0"/>
              <a:t>Patrick Schaumont (Virginia Tech)</a:t>
            </a:r>
          </a:p>
          <a:p>
            <a:r>
              <a:rPr lang="en-US" dirty="0" smtClean="0"/>
              <a:t>C. Edward Chow 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Hodigere</a:t>
            </a:r>
            <a:endParaRPr lang="en-US" dirty="0" smtClean="0"/>
          </a:p>
          <a:p>
            <a:r>
              <a:rPr lang="en-US" dirty="0" smtClean="0"/>
              <a:t>Web Resources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Lecture 3: Subverting Isolation, </a:t>
            </a:r>
            <a:r>
              <a:rPr lang="en-US" sz="3200" dirty="0" err="1" smtClean="0"/>
              <a:t>Rootkits</a:t>
            </a:r>
            <a:r>
              <a:rPr lang="en-US" sz="3200" dirty="0" smtClean="0"/>
              <a:t>, and Intrusion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Module 3.1: VM based Isolation  </a:t>
            </a:r>
          </a:p>
          <a:p>
            <a:pPr lvl="1"/>
            <a:r>
              <a:rPr lang="en-US" sz="2400" dirty="0" smtClean="0"/>
              <a:t>Module 3.1.1 Subversion</a:t>
            </a:r>
          </a:p>
          <a:p>
            <a:r>
              <a:rPr lang="en-US" sz="2800" dirty="0" smtClean="0"/>
              <a:t>Module 3.2: Confinement Principle</a:t>
            </a:r>
          </a:p>
          <a:p>
            <a:r>
              <a:rPr lang="en-US" sz="2800" dirty="0" smtClean="0"/>
              <a:t>Module 3.3: Software Fault Isolation</a:t>
            </a:r>
          </a:p>
          <a:p>
            <a:r>
              <a:rPr lang="en-US" sz="2800" dirty="0" smtClean="0"/>
              <a:t>Module 3.4: </a:t>
            </a:r>
            <a:r>
              <a:rPr lang="en-US" sz="2800" dirty="0" err="1" smtClean="0"/>
              <a:t>Rootkits</a:t>
            </a:r>
            <a:endParaRPr lang="en-US" sz="2800" dirty="0" smtClean="0"/>
          </a:p>
          <a:p>
            <a:pPr lvl="1"/>
            <a:r>
              <a:rPr lang="en-US" sz="2400" dirty="0" smtClean="0"/>
              <a:t>Module 3.4.1 –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Basics</a:t>
            </a:r>
          </a:p>
          <a:p>
            <a:pPr lvl="1"/>
            <a:r>
              <a:rPr lang="en-US" sz="2400" dirty="0" smtClean="0"/>
              <a:t>Module 3.4.2 –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Types</a:t>
            </a:r>
          </a:p>
          <a:p>
            <a:pPr lvl="1"/>
            <a:r>
              <a:rPr lang="en-US" sz="2400" dirty="0" smtClean="0"/>
              <a:t>Module 3.4.3 –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Detection</a:t>
            </a:r>
          </a:p>
          <a:p>
            <a:r>
              <a:rPr lang="en-US" sz="2800" dirty="0" smtClean="0"/>
              <a:t>Module 3.5: IDS – Intrusion Detection Systems</a:t>
            </a:r>
          </a:p>
          <a:p>
            <a:pPr lvl="1"/>
            <a:r>
              <a:rPr lang="en-US" sz="2400" dirty="0" smtClean="0"/>
              <a:t>Module 3.5.1 – Commercial IDS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Isolation via Virtual Machines &amp; Subversion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14800" y="2857500"/>
            <a:ext cx="4648200" cy="139065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 via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Machines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2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89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Virtual Machines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219200" y="2800350"/>
            <a:ext cx="6553200" cy="342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latin typeface="Arial" charset="0"/>
              </a:rPr>
              <a:t>Virtual Machine Monitor (VMM)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028700"/>
            <a:ext cx="3276600" cy="1771650"/>
            <a:chOff x="768" y="1152"/>
            <a:chExt cx="2064" cy="1776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768" y="2592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Guest OS 2</a:t>
              </a:r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768" y="1152"/>
              <a:ext cx="2064" cy="1776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7"/>
            <p:cNvSpPr>
              <a:spLocks noChangeArrowheads="1"/>
            </p:cNvSpPr>
            <p:nvPr/>
          </p:nvSpPr>
          <p:spPr bwMode="auto">
            <a:xfrm>
              <a:off x="1104" y="1584"/>
              <a:ext cx="124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Apps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495800" y="1028700"/>
            <a:ext cx="3276600" cy="1771650"/>
            <a:chOff x="2832" y="1152"/>
            <a:chExt cx="2064" cy="1776"/>
          </a:xfrm>
        </p:grpSpPr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2832" y="2592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Guest OS 1</a:t>
              </a:r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2832" y="1152"/>
              <a:ext cx="2064" cy="1776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11"/>
            <p:cNvSpPr>
              <a:spLocks noChangeArrowheads="1"/>
            </p:cNvSpPr>
            <p:nvPr/>
          </p:nvSpPr>
          <p:spPr bwMode="auto">
            <a:xfrm>
              <a:off x="3264" y="1584"/>
              <a:ext cx="1248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Apps</a:t>
              </a:r>
            </a:p>
          </p:txBody>
        </p:sp>
      </p:grp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1219200" y="3486150"/>
            <a:ext cx="65532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Hardware</a:t>
            </a:r>
          </a:p>
        </p:txBody>
      </p:sp>
      <p:sp>
        <p:nvSpPr>
          <p:cNvPr id="37895" name="Rectangle 13"/>
          <p:cNvSpPr>
            <a:spLocks noChangeArrowheads="1"/>
          </p:cNvSpPr>
          <p:nvPr/>
        </p:nvSpPr>
        <p:spPr bwMode="auto">
          <a:xfrm>
            <a:off x="1219200" y="1028700"/>
            <a:ext cx="6553200" cy="2457450"/>
          </a:xfrm>
          <a:prstGeom prst="rect">
            <a:avLst/>
          </a:prstGeom>
          <a:solidFill>
            <a:schemeClr val="folHlink">
              <a:alpha val="2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" charset="0"/>
            </a:endParaRPr>
          </a:p>
        </p:txBody>
      </p:sp>
      <p:sp>
        <p:nvSpPr>
          <p:cNvPr id="37896" name="Text Box 14"/>
          <p:cNvSpPr txBox="1">
            <a:spLocks noChangeArrowheads="1"/>
          </p:cNvSpPr>
          <p:nvPr/>
        </p:nvSpPr>
        <p:spPr bwMode="auto">
          <a:xfrm>
            <a:off x="3962400" y="3079751"/>
            <a:ext cx="1237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Times" charset="0"/>
              </a:rPr>
              <a:t>Host OS</a:t>
            </a:r>
          </a:p>
        </p:txBody>
      </p:sp>
      <p:sp>
        <p:nvSpPr>
          <p:cNvPr id="37897" name="Rectangle 15"/>
          <p:cNvSpPr>
            <a:spLocks noChangeArrowheads="1"/>
          </p:cNvSpPr>
          <p:nvPr/>
        </p:nvSpPr>
        <p:spPr bwMode="auto">
          <a:xfrm>
            <a:off x="1219200" y="1028700"/>
            <a:ext cx="6553200" cy="21145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1207481" y="1028701"/>
            <a:ext cx="835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Times" charset="0"/>
              </a:rPr>
              <a:t>VM2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6932006" y="1028701"/>
            <a:ext cx="835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Times" charset="0"/>
              </a:rPr>
              <a:t>VM1</a:t>
            </a:r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381000" y="3943351"/>
            <a:ext cx="8458200" cy="98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+mn-lt"/>
              </a:rPr>
              <a:t>Example:    </a:t>
            </a:r>
            <a:r>
              <a:rPr lang="en-US" sz="2400" b="1" dirty="0">
                <a:latin typeface="+mn-lt"/>
              </a:rPr>
              <a:t>NSA  </a:t>
            </a:r>
            <a:r>
              <a:rPr lang="en-US" sz="2400" b="1" dirty="0" err="1" smtClean="0">
                <a:latin typeface="+mn-lt"/>
              </a:rPr>
              <a:t>NetTop</a:t>
            </a:r>
            <a:endParaRPr lang="en-US" sz="2400" b="1" dirty="0">
              <a:latin typeface="+mn-lt"/>
            </a:endParaRPr>
          </a:p>
          <a:p>
            <a:pPr lvl="1" eaLnBrk="1" hangingPunct="1">
              <a:lnSpc>
                <a:spcPct val="180000"/>
              </a:lnSpc>
            </a:pPr>
            <a:r>
              <a:rPr lang="en-US" dirty="0" smtClean="0">
                <a:latin typeface="+mn-lt"/>
              </a:rPr>
              <a:t>single </a:t>
            </a:r>
            <a:r>
              <a:rPr lang="en-US" dirty="0">
                <a:latin typeface="+mn-lt"/>
              </a:rPr>
              <a:t>HW platform used for both classified </a:t>
            </a:r>
            <a:r>
              <a:rPr lang="en-US" dirty="0" smtClean="0">
                <a:latin typeface="+mn-lt"/>
              </a:rPr>
              <a:t>and </a:t>
            </a:r>
            <a:r>
              <a:rPr lang="en-US" dirty="0">
                <a:latin typeface="+mn-lt"/>
              </a:rPr>
              <a:t>unclassified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3355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/>
      <p:bldP spid="962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Why so popular now?</a:t>
            </a:r>
          </a:p>
        </p:txBody>
      </p:sp>
      <p:sp>
        <p:nvSpPr>
          <p:cNvPr id="98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57250"/>
            <a:ext cx="8534400" cy="4229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ahoma" charset="0"/>
              </a:rPr>
              <a:t>VMs in the 1960</a:t>
            </a:r>
            <a:r>
              <a:rPr lang="ja-JP" altLang="en-US" sz="2800" b="1" dirty="0">
                <a:latin typeface="Tahoma" charset="0"/>
              </a:rPr>
              <a:t>’</a:t>
            </a:r>
            <a:r>
              <a:rPr lang="en-US" sz="2800" b="1" dirty="0">
                <a:latin typeface="Tahoma" charset="0"/>
              </a:rPr>
              <a:t>s</a:t>
            </a:r>
            <a:r>
              <a:rPr lang="en-US" sz="2800" dirty="0">
                <a:latin typeface="Tahoma" charset="0"/>
              </a:rPr>
              <a:t>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Few computers,  lots of users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VMs allow many users to shares a single computer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800" b="1" dirty="0">
                <a:latin typeface="Tahoma" charset="0"/>
              </a:rPr>
              <a:t>VMs  1970</a:t>
            </a:r>
            <a:r>
              <a:rPr lang="ja-JP" altLang="en-US" sz="2800" b="1" dirty="0">
                <a:latin typeface="Tahoma" charset="0"/>
              </a:rPr>
              <a:t>’</a:t>
            </a:r>
            <a:r>
              <a:rPr lang="en-US" sz="2800" b="1" dirty="0">
                <a:latin typeface="Tahoma" charset="0"/>
              </a:rPr>
              <a:t>s – 2000</a:t>
            </a:r>
            <a:r>
              <a:rPr lang="en-US" sz="2800" dirty="0">
                <a:latin typeface="Tahoma" charset="0"/>
              </a:rPr>
              <a:t>:    non-existent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600" b="1" dirty="0">
                <a:latin typeface="Tahoma" charset="0"/>
              </a:rPr>
              <a:t>VMs since 2000</a:t>
            </a:r>
            <a:r>
              <a:rPr lang="en-US" sz="2600" dirty="0">
                <a:latin typeface="Tahoma" charset="0"/>
              </a:rPr>
              <a:t>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Too many computers, too few users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 Print server,  Mail server,  Web server,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File </a:t>
            </a:r>
            <a:r>
              <a:rPr lang="en-US" sz="2400" dirty="0">
                <a:latin typeface="Tahoma" charset="0"/>
                <a:ea typeface="ＭＳ Ｐゴシック" charset="0"/>
              </a:rPr>
              <a:t>server,  Database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, </a:t>
            </a:r>
            <a:r>
              <a:rPr lang="en-US" sz="2400" dirty="0">
                <a:latin typeface="Tahoma" charset="0"/>
                <a:ea typeface="ＭＳ Ｐゴシック" charset="0"/>
              </a:rPr>
              <a:t>…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Wasteful to run each service </a:t>
            </a:r>
            <a:r>
              <a:rPr lang="en-US" dirty="0" smtClean="0">
                <a:latin typeface="Tahoma" charset="0"/>
                <a:ea typeface="ＭＳ Ｐゴシック" charset="0"/>
              </a:rPr>
              <a:t>on </a:t>
            </a:r>
            <a:r>
              <a:rPr lang="en-US" dirty="0">
                <a:latin typeface="Tahoma" charset="0"/>
                <a:ea typeface="ＭＳ Ｐゴシック" charset="0"/>
              </a:rPr>
              <a:t>different </a:t>
            </a:r>
            <a:r>
              <a:rPr lang="en-US" dirty="0" smtClean="0">
                <a:latin typeface="Tahoma" charset="0"/>
                <a:ea typeface="ＭＳ Ｐゴシック" charset="0"/>
              </a:rPr>
              <a:t>hardware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More </a:t>
            </a:r>
            <a:r>
              <a:rPr lang="en-US" dirty="0">
                <a:latin typeface="Tahoma" charset="0"/>
                <a:ea typeface="ＭＳ Ｐゴシック" charset="0"/>
              </a:rPr>
              <a:t>generally:   VMs heavily used in cloud computing</a:t>
            </a:r>
          </a:p>
        </p:txBody>
      </p:sp>
    </p:spTree>
    <p:extLst>
      <p:ext uri="{BB962C8B-B14F-4D97-AF65-F5344CB8AC3E}">
        <p14:creationId xmlns:p14="http://schemas.microsoft.com/office/powerpoint/2010/main" xmlns="" val="293213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895350"/>
            <a:ext cx="8458200" cy="2438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VMM security assumption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Tahoma" charset="0"/>
              </a:rPr>
              <a:t>VMM Security assumption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>
              <a:spcBef>
                <a:spcPct val="40000"/>
              </a:spcBef>
            </a:pPr>
            <a:r>
              <a:rPr lang="en-US" sz="2600" dirty="0">
                <a:latin typeface="Tahoma" charset="0"/>
                <a:ea typeface="ＭＳ Ｐゴシック" charset="0"/>
              </a:rPr>
              <a:t>Malware can infect </a:t>
            </a:r>
            <a:r>
              <a:rPr lang="en-US" sz="2600" u="sng" dirty="0">
                <a:latin typeface="Tahoma" charset="0"/>
                <a:ea typeface="ＭＳ Ｐゴシック" charset="0"/>
              </a:rPr>
              <a:t>guest</a:t>
            </a:r>
            <a:r>
              <a:rPr lang="en-US" sz="2600" dirty="0">
                <a:latin typeface="Tahoma" charset="0"/>
                <a:ea typeface="ＭＳ Ｐゴシック" charset="0"/>
              </a:rPr>
              <a:t> OS and guest apps</a:t>
            </a:r>
          </a:p>
          <a:p>
            <a:pPr lvl="1">
              <a:spcBef>
                <a:spcPct val="40000"/>
              </a:spcBef>
            </a:pPr>
            <a:r>
              <a:rPr lang="en-US" sz="2600" dirty="0">
                <a:latin typeface="Tahoma" charset="0"/>
                <a:ea typeface="ＭＳ Ｐゴシック" charset="0"/>
              </a:rPr>
              <a:t>But malware cannot escape from the infected V</a:t>
            </a:r>
            <a:r>
              <a:rPr lang="en-US" dirty="0">
                <a:latin typeface="Tahoma" charset="0"/>
                <a:ea typeface="ＭＳ Ｐゴシック" charset="0"/>
              </a:rPr>
              <a:t>M</a:t>
            </a:r>
          </a:p>
          <a:p>
            <a:pPr lvl="2">
              <a:spcBef>
                <a:spcPct val="40000"/>
              </a:spcBef>
            </a:pPr>
            <a:r>
              <a:rPr lang="en-US" sz="2800" dirty="0">
                <a:latin typeface="Tahoma" charset="0"/>
                <a:ea typeface="ＭＳ Ｐゴシック" charset="0"/>
              </a:rPr>
              <a:t>  </a:t>
            </a:r>
            <a:r>
              <a:rPr lang="en-US" sz="2400" dirty="0">
                <a:latin typeface="Tahoma" charset="0"/>
                <a:ea typeface="ＭＳ Ｐゴシック" charset="0"/>
              </a:rPr>
              <a:t>Cannot infect </a:t>
            </a:r>
            <a:r>
              <a:rPr lang="en-US" sz="2400" u="sng" dirty="0">
                <a:latin typeface="Tahoma" charset="0"/>
                <a:ea typeface="ＭＳ Ｐゴシック" charset="0"/>
              </a:rPr>
              <a:t>host</a:t>
            </a:r>
            <a:r>
              <a:rPr lang="en-US" sz="2400" dirty="0">
                <a:latin typeface="Tahoma" charset="0"/>
                <a:ea typeface="ＭＳ Ｐゴシック" charset="0"/>
              </a:rPr>
              <a:t> OS</a:t>
            </a:r>
          </a:p>
          <a:p>
            <a:pPr lvl="2">
              <a:spcBef>
                <a:spcPct val="4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  Cannot infect other VMs on the same hardware </a:t>
            </a:r>
          </a:p>
          <a:p>
            <a:pPr lvl="2">
              <a:spcBef>
                <a:spcPct val="40000"/>
              </a:spcBef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0" indent="0">
              <a:spcBef>
                <a:spcPct val="40000"/>
              </a:spcBef>
              <a:buNone/>
            </a:pPr>
            <a:r>
              <a:rPr lang="en-US" sz="2400" dirty="0">
                <a:latin typeface="Tahoma" charset="0"/>
                <a:sym typeface="Symbol" charset="0"/>
              </a:rPr>
              <a:t>Requires that VMM protect itself and is not buggy</a:t>
            </a:r>
            <a:r>
              <a:rPr lang="en-US" dirty="0">
                <a:latin typeface="Tahoma" charset="0"/>
              </a:rPr>
              <a:t> 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VMM is much simpler than full OS 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Tahoma" charset="0"/>
                <a:ea typeface="ＭＳ Ｐゴシック" charset="0"/>
              </a:rPr>
              <a:t>       … </a:t>
            </a:r>
            <a:r>
              <a:rPr lang="en-US" sz="2600" dirty="0">
                <a:latin typeface="Tahoma" charset="0"/>
                <a:ea typeface="ＭＳ Ｐゴシック" charset="0"/>
              </a:rPr>
              <a:t>but device drivers run in Host OS</a:t>
            </a:r>
          </a:p>
        </p:txBody>
      </p:sp>
    </p:spTree>
    <p:extLst>
      <p:ext uri="{BB962C8B-B14F-4D97-AF65-F5344CB8AC3E}">
        <p14:creationId xmlns:p14="http://schemas.microsoft.com/office/powerpoint/2010/main" xmlns="" val="29621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Problem:   covert channels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742950"/>
            <a:ext cx="8686800" cy="40005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charset="0"/>
              </a:rPr>
              <a:t>Covert channel</a:t>
            </a:r>
            <a:r>
              <a:rPr lang="en-US" sz="2400" dirty="0">
                <a:latin typeface="Tahoma" charset="0"/>
              </a:rPr>
              <a:t>:    unintended communication channel between isolated components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Can be used to leak classified data from secure component to public component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09600" y="2571750"/>
            <a:ext cx="7162800" cy="21717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15"/>
          <p:cNvSpPr>
            <a:spLocks noChangeArrowheads="1"/>
          </p:cNvSpPr>
          <p:nvPr/>
        </p:nvSpPr>
        <p:spPr bwMode="auto">
          <a:xfrm>
            <a:off x="3429000" y="2571750"/>
            <a:ext cx="1524000" cy="177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09600" y="2571750"/>
            <a:ext cx="2819400" cy="177165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Classified VM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953000" y="2571750"/>
            <a:ext cx="2819400" cy="177165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Public VM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90600" y="3143250"/>
            <a:ext cx="762000" cy="628650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secret</a:t>
            </a:r>
          </a:p>
          <a:p>
            <a:pPr algn="ctr"/>
            <a:r>
              <a:rPr lang="en-US"/>
              <a:t>doc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52600" y="3143250"/>
            <a:ext cx="1219200" cy="1028700"/>
            <a:chOff x="1104" y="2592"/>
            <a:chExt cx="768" cy="864"/>
          </a:xfrm>
        </p:grpSpPr>
        <p:sp>
          <p:nvSpPr>
            <p:cNvPr id="42000" name="Oval 9"/>
            <p:cNvSpPr>
              <a:spLocks noChangeArrowheads="1"/>
            </p:cNvSpPr>
            <p:nvPr/>
          </p:nvSpPr>
          <p:spPr bwMode="auto">
            <a:xfrm>
              <a:off x="1440" y="2592"/>
              <a:ext cx="432" cy="864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eaVert" wrap="none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malware</a:t>
              </a:r>
            </a:p>
          </p:txBody>
        </p:sp>
        <p:sp>
          <p:nvSpPr>
            <p:cNvPr id="42001" name="Line 10"/>
            <p:cNvSpPr>
              <a:spLocks noChangeShapeType="1"/>
            </p:cNvSpPr>
            <p:nvPr/>
          </p:nvSpPr>
          <p:spPr bwMode="auto">
            <a:xfrm>
              <a:off x="110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94" name="Oval 12"/>
          <p:cNvSpPr>
            <a:spLocks noChangeArrowheads="1"/>
          </p:cNvSpPr>
          <p:nvPr/>
        </p:nvSpPr>
        <p:spPr bwMode="auto">
          <a:xfrm rot="-5400000">
            <a:off x="6219825" y="2914650"/>
            <a:ext cx="514350" cy="13716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vert="eaVert"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listener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971800" y="3162300"/>
            <a:ext cx="2895600" cy="831056"/>
            <a:chOff x="1872" y="2608"/>
            <a:chExt cx="1824" cy="698"/>
          </a:xfrm>
        </p:grpSpPr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>
              <a:off x="1872" y="2976"/>
              <a:ext cx="18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9" name="Text Box 14"/>
            <p:cNvSpPr txBox="1">
              <a:spLocks noChangeArrowheads="1"/>
            </p:cNvSpPr>
            <p:nvPr/>
          </p:nvSpPr>
          <p:spPr bwMode="auto">
            <a:xfrm>
              <a:off x="2195" y="2608"/>
              <a:ext cx="881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400" b="1" dirty="0">
                  <a:solidFill>
                    <a:schemeClr val="tx2"/>
                  </a:solidFill>
                </a:rPr>
                <a:t>covert</a:t>
              </a:r>
            </a:p>
            <a:p>
              <a:pPr algn="ctr" eaLnBrk="1" hangingPunct="1"/>
              <a:r>
                <a:rPr lang="en-US" sz="2400" b="1" dirty="0">
                  <a:solidFill>
                    <a:schemeClr val="tx2"/>
                  </a:solidFill>
                </a:rPr>
                <a:t>channel</a:t>
              </a:r>
            </a:p>
          </p:txBody>
        </p:sp>
      </p:grpSp>
      <p:sp>
        <p:nvSpPr>
          <p:cNvPr id="41996" name="Rectangle 5"/>
          <p:cNvSpPr>
            <a:spLocks noChangeArrowheads="1"/>
          </p:cNvSpPr>
          <p:nvPr/>
        </p:nvSpPr>
        <p:spPr bwMode="auto">
          <a:xfrm>
            <a:off x="609600" y="4343400"/>
            <a:ext cx="7162800" cy="4000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2400" b="1"/>
              <a:t>VMM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7162800" y="360045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4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651</Words>
  <Application>Microsoft Office PowerPoint</Application>
  <PresentationFormat>On-screen Show (16:9)</PresentationFormat>
  <Paragraphs>124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 3: Isolation Subversion, Rootkits, and Intrusion </vt:lpstr>
      <vt:lpstr>Acknowledgements</vt:lpstr>
      <vt:lpstr>Lecture 3: Subverting Isolation, Rootkits, and Intrusion</vt:lpstr>
      <vt:lpstr>Module 3.1 </vt:lpstr>
      <vt:lpstr>Isolation via Virtual Machines</vt:lpstr>
      <vt:lpstr>Virtual Machines</vt:lpstr>
      <vt:lpstr>Why so popular now?</vt:lpstr>
      <vt:lpstr>VMM security assumption</vt:lpstr>
      <vt:lpstr>Problem:   covert channels</vt:lpstr>
      <vt:lpstr>An example covert channel</vt:lpstr>
      <vt:lpstr>Slide 11</vt:lpstr>
      <vt:lpstr>Module 3.1.1 </vt:lpstr>
      <vt:lpstr>VMM Introspection:  [GR’03]  protecting the anti-virus system</vt:lpstr>
      <vt:lpstr>Intrusion Detection / Anti-virus</vt:lpstr>
      <vt:lpstr>Slide 15</vt:lpstr>
      <vt:lpstr>Sample checks</vt:lpstr>
      <vt:lpstr>Sample checks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Isolation Subversion, Rootkits, and Intrusion</dc:title>
  <dc:creator>cse</dc:creator>
  <cp:lastModifiedBy>Deepak Kumar</cp:lastModifiedBy>
  <cp:revision>13</cp:revision>
  <dcterms:created xsi:type="dcterms:W3CDTF">2016-12-27T07:38:30Z</dcterms:created>
  <dcterms:modified xsi:type="dcterms:W3CDTF">2017-01-26T23:43:32Z</dcterms:modified>
</cp:coreProperties>
</file>