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4.xml" ContentType="application/inkml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5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5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6A32D-0C19-488B-A323-E07C9D3AC222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AA42F-EFFE-44F2-9694-4A6E3318EC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whdc/system/platform/virtual/CPUVirtExt.mspx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AA42F-EFFE-44F2-9694-4A6E3318EC5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Tahoma" charset="0"/>
                <a:hlinkClick r:id="rId3"/>
              </a:rPr>
              <a:t>http://www.microsoft.com/whdc/system/platform/virtual/CPUVirtExt.mspx</a:t>
            </a:r>
            <a:endParaRPr lang="en-US" sz="1200" b="1" dirty="0" smtClean="0">
              <a:latin typeface="Tahoma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0943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www.usenix.org</a:t>
            </a:r>
            <a:r>
              <a:rPr lang="en-US" dirty="0" smtClean="0"/>
              <a:t>/event/hotos07/tech/</a:t>
            </a:r>
            <a:r>
              <a:rPr lang="en-US" dirty="0" err="1" smtClean="0"/>
              <a:t>full_papers</a:t>
            </a:r>
            <a:r>
              <a:rPr lang="en-US" dirty="0" smtClean="0"/>
              <a:t>/</a:t>
            </a:r>
            <a:r>
              <a:rPr lang="en-US" dirty="0" err="1" smtClean="0"/>
              <a:t>garfinkel</a:t>
            </a:r>
            <a:r>
              <a:rPr lang="en-US" dirty="0" smtClean="0"/>
              <a:t>/</a:t>
            </a:r>
            <a:r>
              <a:rPr lang="en-US" dirty="0" err="1" smtClean="0"/>
              <a:t>garfinkel.pdf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909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3.2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VM Subversion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Isolation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733800" y="2743200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Subverting VM Isolation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201742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26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Tahoma" charset="0"/>
              </a:rPr>
              <a:t>Subvirt</a:t>
            </a:r>
            <a:r>
              <a:rPr lang="en-US" sz="4000" dirty="0" smtClean="0">
                <a:latin typeface="Tahoma" charset="0"/>
              </a:rPr>
              <a:t>   </a:t>
            </a:r>
            <a:r>
              <a:rPr lang="en-US" sz="1600" dirty="0" smtClean="0">
                <a:latin typeface="Tahoma" charset="0"/>
              </a:rPr>
              <a:t>[King et al. 2006]</a:t>
            </a:r>
            <a:endParaRPr lang="en-US" sz="1600" dirty="0">
              <a:latin typeface="Tahoma" charset="0"/>
            </a:endParaRP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3820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Virus idea:</a:t>
            </a:r>
          </a:p>
          <a:p>
            <a:pPr lvl="1"/>
            <a:r>
              <a:rPr lang="en-US" sz="2200" dirty="0">
                <a:ea typeface="ＭＳ Ｐゴシック" charset="0"/>
              </a:rPr>
              <a:t>Once on </a:t>
            </a:r>
            <a:r>
              <a:rPr lang="en-US" sz="2200" dirty="0" smtClean="0">
                <a:ea typeface="ＭＳ Ｐゴシック" charset="0"/>
              </a:rPr>
              <a:t>victim </a:t>
            </a:r>
            <a:r>
              <a:rPr lang="en-US" sz="2200" dirty="0">
                <a:ea typeface="ＭＳ Ｐゴシック" charset="0"/>
              </a:rPr>
              <a:t>machine, install a malicious VMM</a:t>
            </a:r>
          </a:p>
          <a:p>
            <a:pPr lvl="1"/>
            <a:r>
              <a:rPr lang="en-US" sz="2200" dirty="0">
                <a:ea typeface="ＭＳ Ｐゴシック" charset="0"/>
              </a:rPr>
              <a:t>Virus hides in VMM</a:t>
            </a:r>
          </a:p>
          <a:p>
            <a:pPr lvl="1"/>
            <a:r>
              <a:rPr lang="en-US" sz="2200" dirty="0">
                <a:ea typeface="ＭＳ Ｐゴシック" charset="0"/>
              </a:rPr>
              <a:t>Invisible to virus detector running inside VM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990600" y="2724150"/>
            <a:ext cx="21336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990600" y="4648200"/>
            <a:ext cx="21336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charset="0"/>
              </a:rPr>
              <a:t>HW     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990600" y="4248150"/>
            <a:ext cx="21336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charset="0"/>
              </a:rPr>
              <a:t>OS     </a:t>
            </a:r>
            <a:endParaRPr lang="en-US" sz="2400">
              <a:latin typeface="Times" charset="0"/>
              <a:sym typeface="Symbol" charset="0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3959166" y="3333751"/>
            <a:ext cx="7409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4400">
                <a:latin typeface="Times" charset="0"/>
                <a:sym typeface="Symbol" charset="0"/>
              </a:rPr>
              <a:t>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5791200" y="2724150"/>
            <a:ext cx="21336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791200" y="4586288"/>
            <a:ext cx="2133600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charset="0"/>
              </a:rPr>
              <a:t>HW     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5791200" y="3905251"/>
            <a:ext cx="2133600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charset="0"/>
              </a:rPr>
              <a:t>OS     </a:t>
            </a:r>
            <a:endParaRPr lang="en-US" sz="2400">
              <a:latin typeface="Times" charset="0"/>
              <a:sym typeface="Symbol" charset="0"/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5791200" y="4243388"/>
            <a:ext cx="2133600" cy="3476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charset="0"/>
              </a:rPr>
              <a:t>VMM and virus</a:t>
            </a:r>
            <a:endParaRPr lang="en-US" sz="2400">
              <a:latin typeface="Times" charset="0"/>
              <a:sym typeface="Symbol" charset="0"/>
            </a:endParaRP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2362200" y="3181350"/>
            <a:ext cx="609600" cy="13525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Times" charset="0"/>
              </a:rPr>
              <a:t>a</a:t>
            </a:r>
            <a:r>
              <a:rPr lang="en-US" sz="2400" dirty="0" smtClean="0">
                <a:solidFill>
                  <a:schemeClr val="bg1"/>
                </a:solidFill>
                <a:latin typeface="Times" charset="0"/>
              </a:rPr>
              <a:t>nti</a:t>
            </a:r>
            <a:r>
              <a:rPr lang="en-US" sz="2400" dirty="0">
                <a:solidFill>
                  <a:schemeClr val="bg1"/>
                </a:solidFill>
                <a:latin typeface="Times" charset="0"/>
              </a:rPr>
              <a:t>-virus</a:t>
            </a: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7162800" y="2876550"/>
            <a:ext cx="609600" cy="1257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latin typeface="Times" charset="0"/>
              </a:rPr>
              <a:t>a</a:t>
            </a:r>
            <a:r>
              <a:rPr lang="en-US" sz="2000" dirty="0" smtClean="0">
                <a:solidFill>
                  <a:schemeClr val="bg1"/>
                </a:solidFill>
                <a:latin typeface="Times" charset="0"/>
              </a:rPr>
              <a:t>nti</a:t>
            </a:r>
            <a:r>
              <a:rPr lang="en-US" sz="2000" dirty="0">
                <a:solidFill>
                  <a:schemeClr val="bg1"/>
                </a:solidFill>
                <a:latin typeface="Times" charset="0"/>
              </a:rPr>
              <a:t>-virus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5791200" y="2724150"/>
            <a:ext cx="2133600" cy="15240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2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514350"/>
            <a:ext cx="9144000" cy="628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1"/>
            <a:ext cx="77724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94073"/>
            <a:ext cx="7772400" cy="320278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ahoma" charset="0"/>
              </a:rPr>
              <a:t>The MATRIX</a:t>
            </a:r>
          </a:p>
        </p:txBody>
      </p:sp>
    </p:spTree>
    <p:extLst>
      <p:ext uri="{BB962C8B-B14F-4D97-AF65-F5344CB8AC3E}">
        <p14:creationId xmlns:p14="http://schemas.microsoft.com/office/powerpoint/2010/main" xmlns="" val="1727817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4572000"/>
            <a:ext cx="9144000" cy="628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742950"/>
            <a:ext cx="914400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313" t="52083" r="23438" b="7292"/>
          <a:stretch>
            <a:fillRect/>
          </a:stretch>
        </p:blipFill>
        <p:spPr bwMode="auto">
          <a:xfrm>
            <a:off x="304800" y="816769"/>
            <a:ext cx="8610600" cy="349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86674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ahoma" charset="0"/>
              </a:rPr>
              <a:t>VM Based Malware  </a:t>
            </a:r>
            <a:r>
              <a:rPr lang="en-US" sz="2800" dirty="0">
                <a:latin typeface="Tahoma" charset="0"/>
              </a:rPr>
              <a:t>(blue pill virus)</a:t>
            </a:r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895350"/>
            <a:ext cx="8382000" cy="3543300"/>
          </a:xfrm>
        </p:spPr>
        <p:txBody>
          <a:bodyPr>
            <a:noAutofit/>
          </a:bodyPr>
          <a:lstStyle/>
          <a:p>
            <a:r>
              <a:rPr lang="en-US" sz="2200" b="1" dirty="0"/>
              <a:t>VMBR</a:t>
            </a:r>
            <a:r>
              <a:rPr lang="en-US" sz="2200" dirty="0"/>
              <a:t>:    a virus that installs a malicious VMM  (hypervisor)</a:t>
            </a:r>
          </a:p>
          <a:p>
            <a:endParaRPr lang="en-US" sz="2200" b="1" dirty="0"/>
          </a:p>
          <a:p>
            <a:r>
              <a:rPr lang="en-US" sz="2200" b="1" dirty="0"/>
              <a:t>Microsoft Security Bulletin:   (Oct, 2006) </a:t>
            </a:r>
            <a:endParaRPr lang="en-US" sz="2200" b="1" dirty="0" smtClean="0"/>
          </a:p>
          <a:p>
            <a:pPr lvl="1">
              <a:lnSpc>
                <a:spcPct val="130000"/>
              </a:lnSpc>
            </a:pPr>
            <a:r>
              <a:rPr lang="en-US" sz="2200" dirty="0" smtClean="0">
                <a:ea typeface="ＭＳ Ｐゴシック" charset="0"/>
              </a:rPr>
              <a:t>Suggests </a:t>
            </a:r>
            <a:r>
              <a:rPr lang="en-US" sz="2200" dirty="0">
                <a:ea typeface="ＭＳ Ｐゴシック" charset="0"/>
              </a:rPr>
              <a:t>disabling hardware virtualization features </a:t>
            </a:r>
            <a:br>
              <a:rPr lang="en-US" sz="2200" dirty="0">
                <a:ea typeface="ＭＳ Ｐゴシック" charset="0"/>
              </a:rPr>
            </a:br>
            <a:r>
              <a:rPr lang="en-US" sz="2200" dirty="0">
                <a:ea typeface="ＭＳ Ｐゴシック" charset="0"/>
              </a:rPr>
              <a:t>by default for client-side systems</a:t>
            </a:r>
          </a:p>
          <a:p>
            <a:pPr>
              <a:spcBef>
                <a:spcPct val="180000"/>
              </a:spcBef>
            </a:pPr>
            <a:r>
              <a:rPr lang="en-US" sz="2200" b="1" dirty="0"/>
              <a:t>But VMBRs are easy to defeat</a:t>
            </a:r>
          </a:p>
          <a:p>
            <a:pPr lvl="1">
              <a:spcBef>
                <a:spcPct val="30000"/>
              </a:spcBef>
            </a:pPr>
            <a:r>
              <a:rPr lang="en-US" sz="2200" dirty="0">
                <a:ea typeface="ＭＳ Ｐゴシック" charset="0"/>
              </a:rPr>
              <a:t>A guest OS can detect that it is running on top of VMM</a:t>
            </a:r>
          </a:p>
        </p:txBody>
      </p:sp>
    </p:spTree>
    <p:extLst>
      <p:ext uri="{BB962C8B-B14F-4D97-AF65-F5344CB8AC3E}">
        <p14:creationId xmlns:p14="http://schemas.microsoft.com/office/powerpoint/2010/main" xmlns="" val="1924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charset="0"/>
              </a:rPr>
              <a:t>VMM Detection</a:t>
            </a: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819150"/>
            <a:ext cx="8382000" cy="4000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Can an OS detect it is running on top of a VMM?</a:t>
            </a:r>
          </a:p>
          <a:p>
            <a:pPr marL="0" indent="0">
              <a:spcBef>
                <a:spcPct val="80000"/>
              </a:spcBef>
              <a:buNone/>
            </a:pPr>
            <a:r>
              <a:rPr lang="en-US" sz="2200" u="sng" dirty="0"/>
              <a:t>Applications</a:t>
            </a:r>
            <a:r>
              <a:rPr lang="en-US" sz="2200" dirty="0"/>
              <a:t>:</a:t>
            </a:r>
          </a:p>
          <a:p>
            <a:pPr lvl="1">
              <a:spcBef>
                <a:spcPct val="70000"/>
              </a:spcBef>
            </a:pPr>
            <a:r>
              <a:rPr lang="en-US" sz="2200" dirty="0">
                <a:ea typeface="ＭＳ Ｐゴシック" charset="0"/>
              </a:rPr>
              <a:t>Virus detector can detect VMBR</a:t>
            </a:r>
          </a:p>
          <a:p>
            <a:pPr lvl="1">
              <a:spcBef>
                <a:spcPct val="70000"/>
              </a:spcBef>
            </a:pPr>
            <a:r>
              <a:rPr lang="en-US" sz="2200" dirty="0">
                <a:ea typeface="ＭＳ Ｐゴシック" charset="0"/>
              </a:rPr>
              <a:t>Normal virus (non-VMBR) can detect VMM</a:t>
            </a:r>
          </a:p>
          <a:p>
            <a:pPr lvl="2"/>
            <a:r>
              <a:rPr lang="en-US" sz="2200" dirty="0">
                <a:ea typeface="ＭＳ Ｐゴシック" charset="0"/>
              </a:rPr>
              <a:t>refuse to run to avoid reverse engineering</a:t>
            </a:r>
          </a:p>
          <a:p>
            <a:pPr lvl="1">
              <a:spcBef>
                <a:spcPct val="70000"/>
              </a:spcBef>
            </a:pPr>
            <a:r>
              <a:rPr lang="en-US" sz="2200" dirty="0">
                <a:ea typeface="ＭＳ Ｐゴシック" charset="0"/>
              </a:rPr>
              <a:t>Software that binds to hardware (e.g. MS Windows) can </a:t>
            </a:r>
            <a:br>
              <a:rPr lang="en-US" sz="2200" dirty="0">
                <a:ea typeface="ＭＳ Ｐゴシック" charset="0"/>
              </a:rPr>
            </a:br>
            <a:r>
              <a:rPr lang="en-US" sz="2200" dirty="0">
                <a:ea typeface="ＭＳ Ｐゴシック" charset="0"/>
              </a:rPr>
              <a:t>refuse to run on top of VMM</a:t>
            </a:r>
          </a:p>
          <a:p>
            <a:pPr lvl="1">
              <a:spcBef>
                <a:spcPct val="70000"/>
              </a:spcBef>
            </a:pPr>
            <a:r>
              <a:rPr lang="en-US" sz="2200" dirty="0">
                <a:ea typeface="ＭＳ Ｐゴシック" charset="0"/>
              </a:rPr>
              <a:t>DRM systems may refuse to run on top of VMM</a:t>
            </a:r>
          </a:p>
        </p:txBody>
      </p:sp>
    </p:spTree>
    <p:extLst>
      <p:ext uri="{BB962C8B-B14F-4D97-AF65-F5344CB8AC3E}">
        <p14:creationId xmlns:p14="http://schemas.microsoft.com/office/powerpoint/2010/main" xmlns="" val="412556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ahoma" charset="0"/>
              </a:rPr>
              <a:t>VMM detection    (red pill techniques)</a:t>
            </a:r>
          </a:p>
        </p:txBody>
      </p:sp>
      <p:sp>
        <p:nvSpPr>
          <p:cNvPr id="5530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8610600" cy="4114800"/>
          </a:xfrm>
        </p:spPr>
        <p:txBody>
          <a:bodyPr>
            <a:noAutofit/>
          </a:bodyPr>
          <a:lstStyle/>
          <a:p>
            <a:r>
              <a:rPr lang="en-US" sz="2200" dirty="0"/>
              <a:t>VM platforms often emulate simple hardware</a:t>
            </a:r>
          </a:p>
          <a:p>
            <a:pPr marL="1028700" lvl="3" indent="-342900"/>
            <a:r>
              <a:rPr lang="en-US" dirty="0" err="1">
                <a:ea typeface="ＭＳ Ｐゴシック" charset="0"/>
              </a:rPr>
              <a:t>VMWare</a:t>
            </a:r>
            <a:r>
              <a:rPr lang="en-US" dirty="0">
                <a:ea typeface="ＭＳ Ｐゴシック" charset="0"/>
              </a:rPr>
              <a:t> emulates an ancient i440bx chipset</a:t>
            </a:r>
          </a:p>
          <a:p>
            <a:pPr marL="685800" lvl="3" indent="0">
              <a:buNone/>
            </a:pPr>
            <a:r>
              <a:rPr lang="en-US" dirty="0" smtClean="0">
                <a:ea typeface="ＭＳ Ｐゴシック" charset="0"/>
              </a:rPr>
              <a:t>	</a:t>
            </a:r>
            <a:r>
              <a:rPr lang="en-US" dirty="0">
                <a:ea typeface="ＭＳ Ｐゴシック" charset="0"/>
              </a:rPr>
              <a:t>	… but report  8GB RAM,  dual </a:t>
            </a:r>
            <a:r>
              <a:rPr lang="en-US" dirty="0" smtClean="0">
                <a:ea typeface="ＭＳ Ｐゴシック" charset="0"/>
              </a:rPr>
              <a:t>CPUs</a:t>
            </a:r>
            <a:r>
              <a:rPr lang="en-US" dirty="0">
                <a:ea typeface="ＭＳ Ｐゴシック" charset="0"/>
              </a:rPr>
              <a:t>, etc.</a:t>
            </a:r>
          </a:p>
          <a:p>
            <a:pPr>
              <a:spcBef>
                <a:spcPct val="80000"/>
              </a:spcBef>
            </a:pPr>
            <a:r>
              <a:rPr lang="en-US" sz="2200" dirty="0" smtClean="0"/>
              <a:t>VMM </a:t>
            </a:r>
            <a:r>
              <a:rPr lang="en-US" sz="2200" dirty="0"/>
              <a:t>introduces time latency variances</a:t>
            </a:r>
          </a:p>
          <a:p>
            <a:pPr marL="1028700" lvl="3" indent="-342900"/>
            <a:r>
              <a:rPr lang="en-US" sz="2200" dirty="0">
                <a:ea typeface="ＭＳ Ｐゴシック" charset="0"/>
              </a:rPr>
              <a:t>Memory cache behavior differs in presence of VMM</a:t>
            </a:r>
          </a:p>
          <a:p>
            <a:pPr marL="1028700" lvl="3" indent="-342900"/>
            <a:r>
              <a:rPr lang="en-US" sz="2200" dirty="0">
                <a:ea typeface="ＭＳ Ｐゴシック" charset="0"/>
              </a:rPr>
              <a:t>Results in relative </a:t>
            </a:r>
            <a:r>
              <a:rPr lang="en-US" sz="2200" dirty="0" smtClean="0">
                <a:ea typeface="ＭＳ Ｐゴシック" charset="0"/>
              </a:rPr>
              <a:t>time variations for </a:t>
            </a:r>
            <a:r>
              <a:rPr lang="en-US" sz="2200" dirty="0">
                <a:ea typeface="ＭＳ Ｐゴシック" charset="0"/>
              </a:rPr>
              <a:t>any two operations</a:t>
            </a:r>
          </a:p>
          <a:p>
            <a:pPr>
              <a:spcBef>
                <a:spcPct val="80000"/>
              </a:spcBef>
            </a:pPr>
            <a:r>
              <a:rPr lang="en-US" sz="2200" dirty="0" smtClean="0"/>
              <a:t>VMM </a:t>
            </a:r>
            <a:r>
              <a:rPr lang="en-US" sz="2200" dirty="0"/>
              <a:t>shares the TLB with </a:t>
            </a:r>
            <a:r>
              <a:rPr lang="en-US" sz="2200" dirty="0" err="1"/>
              <a:t>GuestOS</a:t>
            </a:r>
            <a:endParaRPr lang="en-US" sz="2200" dirty="0"/>
          </a:p>
          <a:p>
            <a:pPr marL="1028700" lvl="3" indent="-342900"/>
            <a:r>
              <a:rPr lang="en-US" sz="2200" dirty="0" err="1">
                <a:ea typeface="ＭＳ Ｐゴシック" charset="0"/>
              </a:rPr>
              <a:t>GuestOS</a:t>
            </a:r>
            <a:r>
              <a:rPr lang="en-US" sz="2200" dirty="0">
                <a:ea typeface="ＭＳ Ｐゴシック" charset="0"/>
              </a:rPr>
              <a:t> can detect reduced TLB size</a:t>
            </a:r>
          </a:p>
          <a:p>
            <a:pPr>
              <a:spcBef>
                <a:spcPct val="90000"/>
              </a:spcBef>
            </a:pPr>
            <a:r>
              <a:rPr lang="en-US" sz="2200" dirty="0"/>
              <a:t>… and many more methods  </a:t>
            </a:r>
            <a:r>
              <a:rPr lang="en-US" sz="2200" b="1" dirty="0"/>
              <a:t>[GAWF</a:t>
            </a:r>
            <a:r>
              <a:rPr lang="ja-JP" altLang="en-US" sz="2200" b="1" dirty="0"/>
              <a:t>’</a:t>
            </a:r>
            <a:r>
              <a:rPr lang="en-US" sz="2200" b="1" dirty="0"/>
              <a:t>07]</a:t>
            </a:r>
          </a:p>
        </p:txBody>
      </p:sp>
    </p:spTree>
    <p:extLst>
      <p:ext uri="{BB962C8B-B14F-4D97-AF65-F5344CB8AC3E}">
        <p14:creationId xmlns:p14="http://schemas.microsoft.com/office/powerpoint/2010/main" xmlns="" val="333734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charset="0"/>
              </a:rPr>
              <a:t>VMM Detection</a:t>
            </a:r>
          </a:p>
        </p:txBody>
      </p:sp>
      <p:sp>
        <p:nvSpPr>
          <p:cNvPr id="56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819150"/>
            <a:ext cx="8382000" cy="40005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200" dirty="0"/>
              <a:t>Bottom line:     </a:t>
            </a:r>
            <a:r>
              <a:rPr lang="en-US" sz="2200" b="1" dirty="0"/>
              <a:t> The perfect VMM does not exist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sz="2200" dirty="0"/>
              <a:t>VMMs today   (e.g. </a:t>
            </a:r>
            <a:r>
              <a:rPr lang="en-US" sz="2200" dirty="0" err="1"/>
              <a:t>VMWare</a:t>
            </a:r>
            <a:r>
              <a:rPr lang="en-US" sz="2200" dirty="0"/>
              <a:t>)  focus on:</a:t>
            </a:r>
          </a:p>
          <a:p>
            <a:pPr lvl="1">
              <a:spcBef>
                <a:spcPct val="40000"/>
              </a:spcBef>
              <a:buFont typeface="Wingdings" charset="0"/>
              <a:buNone/>
            </a:pPr>
            <a:r>
              <a:rPr lang="en-US" sz="2200" dirty="0">
                <a:ea typeface="ＭＳ Ｐゴシック" charset="0"/>
              </a:rPr>
              <a:t>Compatibility:   ensure off the shelf software works</a:t>
            </a:r>
          </a:p>
          <a:p>
            <a:pPr lvl="1">
              <a:spcBef>
                <a:spcPct val="40000"/>
              </a:spcBef>
              <a:buFont typeface="Wingdings" charset="0"/>
              <a:buNone/>
            </a:pPr>
            <a:r>
              <a:rPr lang="en-US" sz="2200" dirty="0">
                <a:ea typeface="ＭＳ Ｐゴシック" charset="0"/>
              </a:rPr>
              <a:t>Performance:    minimize virtualization overhead</a:t>
            </a:r>
          </a:p>
          <a:p>
            <a:pPr>
              <a:lnSpc>
                <a:spcPct val="180000"/>
              </a:lnSpc>
              <a:spcBef>
                <a:spcPct val="100000"/>
              </a:spcBef>
            </a:pPr>
            <a:r>
              <a:rPr lang="en-US" sz="2200" dirty="0"/>
              <a:t>VMMs do not provide </a:t>
            </a:r>
            <a:r>
              <a:rPr lang="en-US" sz="2200" b="1" dirty="0"/>
              <a:t>transparency</a:t>
            </a:r>
          </a:p>
          <a:p>
            <a:pPr lvl="1">
              <a:spcBef>
                <a:spcPct val="50000"/>
              </a:spcBef>
            </a:pPr>
            <a:r>
              <a:rPr lang="en-US" sz="2200" b="1" dirty="0">
                <a:ea typeface="ＭＳ Ｐゴシック" charset="0"/>
              </a:rPr>
              <a:t>   Anomalies reveal existence of VMM </a:t>
            </a:r>
          </a:p>
        </p:txBody>
      </p:sp>
    </p:spTree>
    <p:extLst>
      <p:ext uri="{BB962C8B-B14F-4D97-AF65-F5344CB8AC3E}">
        <p14:creationId xmlns:p14="http://schemas.microsoft.com/office/powerpoint/2010/main" xmlns="" val="6335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208</Words>
  <Application>Microsoft Office PowerPoint</Application>
  <PresentationFormat>On-screen Show (16:9)</PresentationFormat>
  <Paragraphs>56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Module 3.2 </vt:lpstr>
      <vt:lpstr>Subverting VM Isolation</vt:lpstr>
      <vt:lpstr>Subvirt   [King et al. 2006]</vt:lpstr>
      <vt:lpstr>The MATRIX</vt:lpstr>
      <vt:lpstr>Slide 5</vt:lpstr>
      <vt:lpstr>VM Based Malware  (blue pill virus)</vt:lpstr>
      <vt:lpstr>VMM Detection</vt:lpstr>
      <vt:lpstr>VMM detection    (red pill techniques)</vt:lpstr>
      <vt:lpstr>VMM Detection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Isolation Subversion, Rootkits, and Intrusion</dc:title>
  <dc:creator>cse</dc:creator>
  <cp:lastModifiedBy>Deepak Kumar</cp:lastModifiedBy>
  <cp:revision>14</cp:revision>
  <dcterms:created xsi:type="dcterms:W3CDTF">2016-12-27T07:38:30Z</dcterms:created>
  <dcterms:modified xsi:type="dcterms:W3CDTF">2017-01-26T23:44:02Z</dcterms:modified>
</cp:coreProperties>
</file>