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A32D-0C19-488B-A323-E07C9D3AC222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42F-EFFE-44F2-9694-4A6E3318E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Defense:   clear low order bits</a:t>
            </a:r>
            <a:r>
              <a:rPr lang="en-US" baseline="0" dirty="0" smtClean="0"/>
              <a:t> of jump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0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425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Fault Isolation (SFI)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Isolation:   summary</a:t>
            </a:r>
            <a:endParaRPr lang="en-US" sz="4400" dirty="0">
              <a:latin typeface="Tahoma" charset="0"/>
            </a:endParaRP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686800" cy="42672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charset="0"/>
              </a:rPr>
              <a:t>Many sandboxing techniques:</a:t>
            </a:r>
          </a:p>
          <a:p>
            <a:pPr marL="457200" lvl="1" indent="0"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	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Physical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air gap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,   Virtual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air gap (VMMs),</a:t>
            </a:r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	System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call 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interposition,  Software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Fault isolation</a:t>
            </a:r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	Application 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specific (e.g. </a:t>
            </a:r>
            <a:r>
              <a:rPr lang="en-US" sz="2200" i="1" dirty="0" err="1">
                <a:solidFill>
                  <a:srgbClr val="0000FF"/>
                </a:solidFill>
                <a:latin typeface="Tahoma" charset="0"/>
                <a:ea typeface="ＭＳ Ｐゴシック" charset="0"/>
              </a:rPr>
              <a:t>Javascript</a:t>
            </a:r>
            <a:r>
              <a:rPr lang="en-US" sz="2200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in browser</a:t>
            </a:r>
            <a:r>
              <a:rPr lang="en-US" sz="2200" i="1" dirty="0" smtClean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)</a:t>
            </a:r>
            <a:endParaRPr lang="en-US" sz="2200" i="1" dirty="0">
              <a:latin typeface="Tahoma" charset="0"/>
              <a:ea typeface="ＭＳ Ｐゴシック" charset="0"/>
            </a:endParaRPr>
          </a:p>
          <a:p>
            <a:pPr>
              <a:spcBef>
                <a:spcPts val="2328"/>
              </a:spcBef>
            </a:pPr>
            <a:r>
              <a:rPr lang="en-US" sz="2200" dirty="0">
                <a:latin typeface="Tahoma" charset="0"/>
              </a:rPr>
              <a:t>Often complete isolation is inappropriate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Apps need to communicate through regulated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interfaces</a:t>
            </a:r>
            <a:endParaRPr lang="en-US" sz="2200" dirty="0">
              <a:latin typeface="Tahoma" charset="0"/>
            </a:endParaRPr>
          </a:p>
          <a:p>
            <a:pPr>
              <a:spcBef>
                <a:spcPts val="2928"/>
              </a:spcBef>
            </a:pPr>
            <a:r>
              <a:rPr lang="en-US" sz="2200" dirty="0">
                <a:latin typeface="Tahoma" charset="0"/>
              </a:rPr>
              <a:t>Hardest </a:t>
            </a:r>
            <a:r>
              <a:rPr lang="en-US" sz="2200" dirty="0" smtClean="0">
                <a:latin typeface="Tahoma" charset="0"/>
              </a:rPr>
              <a:t>aspects </a:t>
            </a:r>
            <a:r>
              <a:rPr lang="en-US" sz="2200" dirty="0">
                <a:latin typeface="Tahoma" charset="0"/>
              </a:rPr>
              <a:t>of sandboxing: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Specifying policy:    what can apps do and not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do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</a:rPr>
              <a:t>Preventing covert channels</a:t>
            </a:r>
            <a:endParaRPr lang="en-US" sz="22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1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Fault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1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charset="0"/>
              </a:rPr>
              <a:t>Software Fault </a:t>
            </a:r>
            <a:r>
              <a:rPr lang="en-US" sz="3600" dirty="0" smtClean="0">
                <a:latin typeface="Tahoma" charset="0"/>
              </a:rPr>
              <a:t>Isolation  </a:t>
            </a:r>
            <a:r>
              <a:rPr lang="en-US" sz="1600" dirty="0" smtClean="0">
                <a:latin typeface="Tahoma" charset="0"/>
              </a:rPr>
              <a:t>[</a:t>
            </a:r>
            <a:r>
              <a:rPr lang="en-US" sz="1600" dirty="0" err="1" smtClean="0">
                <a:latin typeface="Tahoma" charset="0"/>
              </a:rPr>
              <a:t>Whabe</a:t>
            </a:r>
            <a:r>
              <a:rPr lang="en-US" sz="1600" dirty="0" smtClean="0">
                <a:latin typeface="Tahoma" charset="0"/>
              </a:rPr>
              <a:t> et al., 1993]</a:t>
            </a:r>
            <a:endParaRPr lang="en-US" sz="1600" dirty="0">
              <a:latin typeface="Tahoma" charset="0"/>
            </a:endParaRPr>
          </a:p>
        </p:txBody>
      </p:sp>
      <p:sp>
        <p:nvSpPr>
          <p:cNvPr id="5837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Goal</a:t>
            </a:r>
            <a:r>
              <a:rPr lang="en-US" sz="2400" dirty="0"/>
              <a:t>:    confine </a:t>
            </a:r>
            <a:r>
              <a:rPr lang="en-US" sz="2400" dirty="0" smtClean="0"/>
              <a:t>apps running </a:t>
            </a:r>
            <a:r>
              <a:rPr lang="en-US" sz="2400" dirty="0"/>
              <a:t>in </a:t>
            </a:r>
            <a:r>
              <a:rPr lang="en-US" sz="2400" u="sng" dirty="0"/>
              <a:t>same address space</a:t>
            </a:r>
          </a:p>
          <a:p>
            <a:pPr lvl="1"/>
            <a:r>
              <a:rPr lang="en-US" sz="2400" dirty="0">
                <a:ea typeface="ＭＳ Ｐゴシック" charset="0"/>
              </a:rPr>
              <a:t>Codec code should not interfere with media player</a:t>
            </a:r>
          </a:p>
          <a:p>
            <a:pPr lvl="1"/>
            <a:r>
              <a:rPr lang="en-US" sz="2400" dirty="0">
                <a:ea typeface="ＭＳ Ｐゴシック" charset="0"/>
              </a:rPr>
              <a:t>Device drivers should not corrupt kernel </a:t>
            </a:r>
          </a:p>
          <a:p>
            <a:pPr lvl="1"/>
            <a:endParaRPr lang="en-US" sz="2400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sz="2400" dirty="0" smtClean="0"/>
              <a:t>Simple </a:t>
            </a:r>
            <a:r>
              <a:rPr lang="en-US" sz="2400" dirty="0"/>
              <a:t>solution:   runs apps in separate address spaces</a:t>
            </a:r>
          </a:p>
          <a:p>
            <a:pPr lvl="1"/>
            <a:r>
              <a:rPr lang="en-US" sz="2400" dirty="0">
                <a:ea typeface="ＭＳ Ｐゴシック" charset="0"/>
              </a:rPr>
              <a:t>Problem:  slow if apps communicate frequently</a:t>
            </a:r>
          </a:p>
          <a:p>
            <a:pPr lvl="2"/>
            <a:r>
              <a:rPr lang="en-US" dirty="0">
                <a:ea typeface="ＭＳ Ｐゴシック" charset="0"/>
              </a:rPr>
              <a:t>requires context switch per message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063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Software Fault Isolation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6868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SFI approach: </a:t>
            </a:r>
          </a:p>
          <a:p>
            <a:pPr marL="0" indent="0"/>
            <a:r>
              <a:rPr lang="en-US" sz="2200" dirty="0" smtClean="0">
                <a:ea typeface="ＭＳ Ｐゴシック" charset="0"/>
              </a:rPr>
              <a:t> Partition </a:t>
            </a:r>
            <a:r>
              <a:rPr lang="en-US" sz="2200" dirty="0">
                <a:ea typeface="ＭＳ Ｐゴシック" charset="0"/>
              </a:rPr>
              <a:t>process memory into segments</a:t>
            </a:r>
          </a:p>
          <a:p>
            <a:pPr marL="623888" lvl="1" indent="-280988"/>
            <a:endParaRPr lang="en-US" sz="2200" dirty="0">
              <a:ea typeface="ＭＳ Ｐゴシック" charset="0"/>
            </a:endParaRPr>
          </a:p>
          <a:p>
            <a:pPr marL="623888" lvl="1" indent="-280988"/>
            <a:endParaRPr lang="en-US" sz="2200" dirty="0">
              <a:ea typeface="ＭＳ Ｐゴシック" charset="0"/>
            </a:endParaRPr>
          </a:p>
          <a:p>
            <a:pPr marL="623888" lvl="1" indent="-280988"/>
            <a:endParaRPr lang="en-US" sz="2200" dirty="0">
              <a:ea typeface="ＭＳ Ｐゴシック" charset="0"/>
            </a:endParaRPr>
          </a:p>
          <a:p>
            <a:pPr marL="342900" lvl="1" indent="0">
              <a:buNone/>
            </a:pPr>
            <a:endParaRPr lang="en-US" sz="2200" dirty="0">
              <a:ea typeface="ＭＳ Ｐゴシック" charset="0"/>
            </a:endParaRPr>
          </a:p>
          <a:p>
            <a:pPr marL="223838" indent="-280988">
              <a:spcBef>
                <a:spcPts val="2928"/>
              </a:spcBef>
            </a:pPr>
            <a:r>
              <a:rPr lang="en-US" sz="2200" dirty="0">
                <a:ea typeface="ＭＳ Ｐゴシック" charset="0"/>
              </a:rPr>
              <a:t>Locate unsafe instructions:   </a:t>
            </a:r>
            <a:r>
              <a:rPr lang="en-US" sz="2200" b="1" dirty="0" err="1">
                <a:ea typeface="ＭＳ Ｐゴシック" charset="0"/>
              </a:rPr>
              <a:t>jmp</a:t>
            </a:r>
            <a:r>
              <a:rPr lang="en-US" sz="2200" b="1" dirty="0">
                <a:ea typeface="ＭＳ Ｐゴシック" charset="0"/>
              </a:rPr>
              <a:t>, load, store</a:t>
            </a:r>
          </a:p>
          <a:p>
            <a:pPr marL="566738" lvl="1"/>
            <a:r>
              <a:rPr lang="en-US" sz="2200" dirty="0">
                <a:ea typeface="ＭＳ Ｐゴシック" charset="0"/>
              </a:rPr>
              <a:t>At compile time, add guards before unsafe instructions</a:t>
            </a:r>
          </a:p>
          <a:p>
            <a:pPr marL="566738" lvl="1"/>
            <a:r>
              <a:rPr lang="en-US" sz="2200" dirty="0">
                <a:ea typeface="ＭＳ Ｐゴシック" charset="0"/>
              </a:rPr>
              <a:t>When loading code, ensure all </a:t>
            </a:r>
            <a:r>
              <a:rPr lang="en-US" sz="2200" dirty="0" smtClean="0">
                <a:ea typeface="ＭＳ Ｐゴシック" charset="0"/>
              </a:rPr>
              <a:t>guards </a:t>
            </a:r>
            <a:r>
              <a:rPr lang="en-US" sz="2200" dirty="0">
                <a:ea typeface="ＭＳ Ｐゴシック" charset="0"/>
              </a:rPr>
              <a:t>are present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1657350"/>
            <a:ext cx="7772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85800" y="16573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905000" y="16573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3276600" y="16573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code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4648200" y="1657350"/>
            <a:ext cx="1371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segment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6324600" y="200025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5800" y="2457455"/>
            <a:ext cx="2590800" cy="514351"/>
            <a:chOff x="384" y="2688"/>
            <a:chExt cx="1632" cy="432"/>
          </a:xfrm>
        </p:grpSpPr>
        <p:sp>
          <p:nvSpPr>
            <p:cNvPr id="59406" name="AutoShape 12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Text Box 13"/>
            <p:cNvSpPr txBox="1">
              <a:spLocks noChangeArrowheads="1"/>
            </p:cNvSpPr>
            <p:nvPr/>
          </p:nvSpPr>
          <p:spPr bwMode="auto">
            <a:xfrm>
              <a:off x="933" y="2784"/>
              <a:ext cx="63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#1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52800" y="2457455"/>
            <a:ext cx="2590800" cy="514351"/>
            <a:chOff x="384" y="2688"/>
            <a:chExt cx="1632" cy="432"/>
          </a:xfrm>
        </p:grpSpPr>
        <p:sp>
          <p:nvSpPr>
            <p:cNvPr id="59404" name="AutoShape 16"/>
            <p:cNvSpPr>
              <a:spLocks/>
            </p:cNvSpPr>
            <p:nvPr/>
          </p:nvSpPr>
          <p:spPr bwMode="auto">
            <a:xfrm rot="-5400000">
              <a:off x="1152" y="1920"/>
              <a:ext cx="96" cy="1632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7"/>
            <p:cNvSpPr txBox="1">
              <a:spLocks noChangeArrowheads="1"/>
            </p:cNvSpPr>
            <p:nvPr/>
          </p:nvSpPr>
          <p:spPr bwMode="auto">
            <a:xfrm>
              <a:off x="933" y="2784"/>
              <a:ext cx="63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app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557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14400" y="3200400"/>
            <a:ext cx="4572000" cy="16744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1066800" y="3562350"/>
            <a:ext cx="4419600" cy="77985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Segment matching technique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590550"/>
            <a:ext cx="8686800" cy="4286250"/>
          </a:xfrm>
        </p:spPr>
        <p:txBody>
          <a:bodyPr>
            <a:noAutofit/>
          </a:bodyPr>
          <a:lstStyle/>
          <a:p>
            <a:r>
              <a:rPr lang="en-US" sz="2200" dirty="0"/>
              <a:t>Designed for MIPS processor.   Many registers available.</a:t>
            </a:r>
          </a:p>
          <a:p>
            <a:pPr>
              <a:spcBef>
                <a:spcPts val="1512"/>
              </a:spcBef>
            </a:pPr>
            <a:r>
              <a:rPr lang="en-US" sz="2200" b="1" dirty="0"/>
              <a:t>dr1,  dr2</a:t>
            </a:r>
            <a:r>
              <a:rPr lang="en-US" sz="2200" dirty="0"/>
              <a:t>:   dedicated registers not used by binary</a:t>
            </a:r>
          </a:p>
          <a:p>
            <a:pPr lvl="1"/>
            <a:r>
              <a:rPr lang="en-US" sz="2200" dirty="0">
                <a:ea typeface="ＭＳ Ｐゴシック" charset="0"/>
              </a:rPr>
              <a:t>c</a:t>
            </a:r>
            <a:r>
              <a:rPr lang="en-US" sz="2200" dirty="0" smtClean="0">
                <a:ea typeface="ＭＳ Ｐゴシック" charset="0"/>
              </a:rPr>
              <a:t>ompiler </a:t>
            </a:r>
            <a:r>
              <a:rPr lang="en-US" sz="2200" dirty="0">
                <a:ea typeface="ＭＳ Ｐゴシック" charset="0"/>
              </a:rPr>
              <a:t>pretends these registers don</a:t>
            </a:r>
            <a:r>
              <a:rPr lang="ja-JP" altLang="en-US" sz="2200" dirty="0">
                <a:ea typeface="ＭＳ Ｐゴシック" charset="0"/>
              </a:rPr>
              <a:t>’</a:t>
            </a:r>
            <a:r>
              <a:rPr lang="en-US" sz="2200" dirty="0">
                <a:ea typeface="ＭＳ Ｐゴシック" charset="0"/>
              </a:rPr>
              <a:t>t exist</a:t>
            </a:r>
          </a:p>
          <a:p>
            <a:pPr lvl="1"/>
            <a:r>
              <a:rPr lang="en-US" sz="2200" b="1" dirty="0">
                <a:ea typeface="ＭＳ Ｐゴシック" charset="0"/>
              </a:rPr>
              <a:t>dr2</a:t>
            </a:r>
            <a:r>
              <a:rPr lang="en-US" sz="2200" dirty="0">
                <a:ea typeface="ＭＳ Ｐゴシック" charset="0"/>
              </a:rPr>
              <a:t> contains segment ID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Indirect load instruction       </a:t>
            </a:r>
            <a:r>
              <a:rPr lang="en-US" sz="2200" b="1" dirty="0">
                <a:solidFill>
                  <a:srgbClr val="CC3399"/>
                </a:solidFill>
              </a:rPr>
              <a:t>R12 </a:t>
            </a:r>
            <a:r>
              <a:rPr lang="en-US" sz="2200" b="1" dirty="0">
                <a:solidFill>
                  <a:srgbClr val="CC3399"/>
                </a:solidFill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sym typeface="Symbol" charset="0"/>
              </a:rPr>
              <a:t>[R34]      </a:t>
            </a:r>
            <a:r>
              <a:rPr lang="en-US" sz="2200" dirty="0" smtClean="0">
                <a:sym typeface="Symbol" charset="0"/>
              </a:rPr>
              <a:t>becomes</a:t>
            </a:r>
            <a:r>
              <a:rPr lang="en-US" sz="2200" dirty="0">
                <a:sym typeface="Symbol" charset="0"/>
              </a:rPr>
              <a:t>: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2200" dirty="0">
                <a:sym typeface="Symbol" charset="0"/>
              </a:rPr>
              <a:t>		</a:t>
            </a:r>
            <a:endParaRPr lang="en-US" sz="2200" dirty="0" smtClean="0">
              <a:sym typeface="Symbol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		dr1 </a:t>
            </a:r>
            <a:r>
              <a:rPr lang="en-US" sz="1400" dirty="0">
                <a:solidFill>
                  <a:srgbClr val="FFFFFF"/>
                </a:solidFill>
                <a:sym typeface="Symbol" charset="0"/>
              </a:rPr>
              <a:t> </a:t>
            </a: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R34</a:t>
            </a:r>
            <a:endParaRPr lang="en-US" sz="1400" dirty="0">
              <a:solidFill>
                <a:srgbClr val="FFFFFF"/>
              </a:solidFill>
              <a:sym typeface="Symbol" charset="0"/>
            </a:endParaRP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		Scratch-</a:t>
            </a:r>
            <a:r>
              <a:rPr lang="en-US" sz="1400" dirty="0" err="1" smtClean="0">
                <a:solidFill>
                  <a:srgbClr val="FFFFFF"/>
                </a:solidFill>
                <a:sym typeface="Symbol" charset="0"/>
              </a:rPr>
              <a:t>reg</a:t>
            </a: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sym typeface="Symbol" charset="0"/>
              </a:rPr>
              <a:t> (dr1 &gt;&gt; 20)	</a:t>
            </a:r>
            <a:r>
              <a:rPr lang="en-US" sz="1400" dirty="0" smtClean="0">
                <a:sym typeface="Symbol" charset="0"/>
              </a:rPr>
              <a:t>: get segment ID </a:t>
            </a:r>
            <a:r>
              <a:rPr lang="en-US" sz="1400" dirty="0">
                <a:solidFill>
                  <a:srgbClr val="FFFFFF"/>
                </a:solidFill>
                <a:sym typeface="Symbol" charset="0"/>
              </a:rPr>
              <a:t>	</a:t>
            </a:r>
            <a:endParaRPr lang="en-US" sz="1400" dirty="0" smtClean="0">
              <a:sym typeface="Symbol" charset="0"/>
            </a:endParaRP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		compare scratch-</a:t>
            </a:r>
            <a:r>
              <a:rPr lang="en-US" sz="1400" dirty="0" err="1" smtClean="0">
                <a:solidFill>
                  <a:srgbClr val="FFFFFF"/>
                </a:solidFill>
                <a:sym typeface="Symbol" charset="0"/>
              </a:rPr>
              <a:t>reg</a:t>
            </a: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  and  dr2	</a:t>
            </a:r>
            <a:r>
              <a:rPr lang="en-US" sz="1400" dirty="0" smtClean="0">
                <a:solidFill>
                  <a:srgbClr val="000000"/>
                </a:solidFill>
                <a:sym typeface="Symbol" charset="0"/>
              </a:rPr>
              <a:t>: validate </a:t>
            </a:r>
            <a:r>
              <a:rPr lang="en-US" sz="1400" dirty="0" err="1" smtClean="0">
                <a:solidFill>
                  <a:srgbClr val="000000"/>
                </a:solidFill>
                <a:sym typeface="Symbol" charset="0"/>
              </a:rPr>
              <a:t>seg</a:t>
            </a:r>
            <a:r>
              <a:rPr lang="en-US" sz="1400" dirty="0" smtClean="0">
                <a:solidFill>
                  <a:srgbClr val="000000"/>
                </a:solidFill>
                <a:sym typeface="Symbol" charset="0"/>
              </a:rPr>
              <a:t>. ID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1400" dirty="0">
                <a:solidFill>
                  <a:srgbClr val="FFFFFF"/>
                </a:solidFill>
                <a:sym typeface="Symbol" charset="0"/>
              </a:rPr>
              <a:t>		trap if not equal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		R12 </a:t>
            </a:r>
            <a:r>
              <a:rPr lang="en-US" sz="1400" dirty="0">
                <a:solidFill>
                  <a:srgbClr val="FFFFFF"/>
                </a:solidFill>
                <a:sym typeface="Symbol" charset="0"/>
              </a:rPr>
              <a:t> </a:t>
            </a:r>
            <a:r>
              <a:rPr lang="en-US" sz="1400" dirty="0" smtClean="0">
                <a:solidFill>
                  <a:srgbClr val="FFFFFF"/>
                </a:solidFill>
                <a:sym typeface="Symbol" charset="0"/>
              </a:rPr>
              <a:t>[dr1]</a:t>
            </a:r>
            <a:r>
              <a:rPr lang="en-US" sz="1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200" dirty="0" smtClean="0">
                <a:solidFill>
                  <a:schemeClr val="tx2"/>
                </a:solidFill>
                <a:sym typeface="Symbol" charset="0"/>
              </a:rPr>
              <a:t>: 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do load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2209800" y="971550"/>
            <a:ext cx="6489700" cy="1436989"/>
          </a:xfrm>
          <a:prstGeom prst="wedgeRoundRectCallout">
            <a:avLst>
              <a:gd name="adj1" fmla="val -41315"/>
              <a:gd name="adj2" fmla="val 143634"/>
              <a:gd name="adj3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800" dirty="0">
                <a:solidFill>
                  <a:schemeClr val="bg1"/>
                </a:solidFill>
              </a:rPr>
              <a:t>Guard ensures code does not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load data from another segment</a:t>
            </a:r>
          </a:p>
        </p:txBody>
      </p:sp>
    </p:spTree>
    <p:extLst>
      <p:ext uri="{BB962C8B-B14F-4D97-AF65-F5344CB8AC3E}">
        <p14:creationId xmlns:p14="http://schemas.microsoft.com/office/powerpoint/2010/main" xmlns="" val="1130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5" grpId="0" animBg="1"/>
      <p:bldP spid="1454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990600" y="2368948"/>
            <a:ext cx="4572000" cy="93940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990600" y="2165351"/>
            <a:ext cx="4572000" cy="73694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Address sandboxing technique</a:t>
            </a: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382000" cy="4000500"/>
          </a:xfrm>
        </p:spPr>
        <p:txBody>
          <a:bodyPr>
            <a:noAutofit/>
          </a:bodyPr>
          <a:lstStyle/>
          <a:p>
            <a:pPr>
              <a:spcBef>
                <a:spcPct val="100000"/>
              </a:spcBef>
            </a:pPr>
            <a:r>
              <a:rPr lang="en-US" sz="2200" b="1" dirty="0"/>
              <a:t>dr2</a:t>
            </a:r>
            <a:r>
              <a:rPr lang="en-US" sz="2200" dirty="0"/>
              <a:t>:    holds segment ID</a:t>
            </a:r>
          </a:p>
          <a:p>
            <a:pPr>
              <a:spcBef>
                <a:spcPts val="1440"/>
              </a:spcBef>
            </a:pPr>
            <a:r>
              <a:rPr lang="en-US" sz="2200" dirty="0"/>
              <a:t>Indirect load instruction     </a:t>
            </a:r>
            <a:r>
              <a:rPr lang="en-US" sz="2200" b="1" dirty="0" smtClean="0">
                <a:solidFill>
                  <a:srgbClr val="CC3399"/>
                </a:solidFill>
              </a:rPr>
              <a:t>R12 </a:t>
            </a:r>
            <a:r>
              <a:rPr lang="en-US" sz="2200" b="1" dirty="0">
                <a:solidFill>
                  <a:srgbClr val="CC3399"/>
                </a:solidFill>
                <a:sym typeface="Symbol" charset="0"/>
              </a:rPr>
              <a:t> </a:t>
            </a:r>
            <a:r>
              <a:rPr lang="en-US" sz="2200" b="1" dirty="0" smtClean="0">
                <a:solidFill>
                  <a:srgbClr val="CC3399"/>
                </a:solidFill>
                <a:sym typeface="Symbol" charset="0"/>
              </a:rPr>
              <a:t>[R34]     </a:t>
            </a:r>
            <a:r>
              <a:rPr lang="en-US" sz="2200" dirty="0" smtClean="0">
                <a:sym typeface="Symbol" charset="0"/>
              </a:rPr>
              <a:t>becomes</a:t>
            </a:r>
            <a:r>
              <a:rPr lang="en-US" sz="2200" dirty="0">
                <a:sym typeface="Symbol" charset="0"/>
              </a:rPr>
              <a:t>:</a:t>
            </a: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2200" dirty="0"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sym typeface="Symbol" charset="0"/>
              </a:rPr>
              <a:t>dr1  </a:t>
            </a:r>
            <a:r>
              <a:rPr lang="en-US" sz="2200" dirty="0" smtClean="0">
                <a:solidFill>
                  <a:srgbClr val="FFFFFF"/>
                </a:solidFill>
                <a:sym typeface="Symbol" charset="0"/>
              </a:rPr>
              <a:t>R34  </a:t>
            </a:r>
            <a:r>
              <a:rPr lang="en-US" sz="2200" dirty="0">
                <a:solidFill>
                  <a:srgbClr val="FFFFFF"/>
                </a:solidFill>
                <a:sym typeface="Symbol" charset="0"/>
              </a:rPr>
              <a:t>&amp;  segment-mask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	: zero out </a:t>
            </a:r>
            <a:r>
              <a:rPr lang="en-US" sz="2200" dirty="0" err="1">
                <a:solidFill>
                  <a:schemeClr val="tx2"/>
                </a:solidFill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 bits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sym typeface="Symbol" charset="0"/>
              </a:rPr>
              <a:t>dr1  dr1  |  dr2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200" dirty="0" smtClean="0">
                <a:solidFill>
                  <a:schemeClr val="tx2"/>
                </a:solidFill>
                <a:sym typeface="Symbol" charset="0"/>
              </a:rPr>
              <a:t>: 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set valid </a:t>
            </a:r>
            <a:r>
              <a:rPr lang="en-US" sz="2200" dirty="0" err="1">
                <a:solidFill>
                  <a:schemeClr val="tx2"/>
                </a:solidFill>
                <a:sym typeface="Symbol" charset="0"/>
              </a:rPr>
              <a:t>seg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 ID</a:t>
            </a:r>
          </a:p>
          <a:p>
            <a:pPr>
              <a:buFont typeface="Wingdings" charset="0"/>
              <a:buNone/>
            </a:pPr>
            <a:r>
              <a:rPr lang="en-US" sz="2200" dirty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200" dirty="0">
                <a:solidFill>
                  <a:srgbClr val="FFFFFF"/>
                </a:solidFill>
                <a:sym typeface="Symbol" charset="0"/>
              </a:rPr>
              <a:t>R12  [dr1]	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200" dirty="0" smtClean="0">
                <a:solidFill>
                  <a:schemeClr val="tx2"/>
                </a:solidFill>
                <a:sym typeface="Symbol" charset="0"/>
              </a:rPr>
              <a:t>: </a:t>
            </a:r>
            <a:r>
              <a:rPr lang="en-US" sz="2200" dirty="0">
                <a:solidFill>
                  <a:schemeClr val="tx2"/>
                </a:solidFill>
                <a:sym typeface="Symbol" charset="0"/>
              </a:rPr>
              <a:t>do load</a:t>
            </a:r>
          </a:p>
          <a:p>
            <a:r>
              <a:rPr lang="en-US" sz="2200" dirty="0" smtClean="0">
                <a:sym typeface="Symbol" charset="0"/>
              </a:rPr>
              <a:t>Fewer </a:t>
            </a:r>
            <a:r>
              <a:rPr lang="en-US" sz="2200" dirty="0">
                <a:sym typeface="Symbol" charset="0"/>
              </a:rPr>
              <a:t>instructions than segment matching</a:t>
            </a:r>
          </a:p>
          <a:p>
            <a:pPr lvl="1">
              <a:buFont typeface="Wingdings" charset="0"/>
              <a:buNone/>
            </a:pPr>
            <a:r>
              <a:rPr lang="en-US" sz="2200" dirty="0">
                <a:ea typeface="ＭＳ Ｐゴシック" charset="0"/>
                <a:sym typeface="Symbol" charset="0"/>
              </a:rPr>
              <a:t>… but does not catch offending </a:t>
            </a:r>
            <a:r>
              <a:rPr lang="en-US" sz="2200" dirty="0" smtClean="0">
                <a:ea typeface="ＭＳ Ｐゴシック" charset="0"/>
                <a:sym typeface="Symbol" charset="0"/>
              </a:rPr>
              <a:t>instructions</a:t>
            </a:r>
          </a:p>
          <a:p>
            <a:r>
              <a:rPr lang="en-US" sz="2200" dirty="0" smtClean="0"/>
              <a:t>Similar guards places on all unsafe instructions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32743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2" y="438151"/>
            <a:ext cx="84196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  what if    </a:t>
            </a:r>
            <a:r>
              <a:rPr lang="en-US" sz="2400" b="1" dirty="0" err="1" smtClean="0">
                <a:solidFill>
                  <a:srgbClr val="0000FF"/>
                </a:solidFill>
              </a:rPr>
              <a:t>jmp</a:t>
            </a:r>
            <a:r>
              <a:rPr lang="en-US" sz="2400" b="1" dirty="0" smtClean="0">
                <a:solidFill>
                  <a:srgbClr val="0000FF"/>
                </a:solidFill>
              </a:rPr>
              <a:t> 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   </a:t>
            </a:r>
            <a:r>
              <a:rPr lang="en-US" sz="2400" dirty="0" smtClean="0"/>
              <a:t>jumps directly into indirect load?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(bypassing guard)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38350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1" y="2724151"/>
            <a:ext cx="742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j</a:t>
            </a:r>
            <a:r>
              <a:rPr lang="en-US" sz="2400" b="1" dirty="0" err="1" smtClean="0">
                <a:solidFill>
                  <a:srgbClr val="0000FF"/>
                </a:solidFill>
              </a:rPr>
              <a:t>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guard must ensure </a:t>
            </a:r>
            <a:r>
              <a:rPr lang="en-US" sz="2400" b="1" dirty="0" smtClean="0">
                <a:solidFill>
                  <a:srgbClr val="0000FF"/>
                </a:solidFill>
              </a:rPr>
              <a:t>[</a:t>
            </a:r>
            <a:r>
              <a:rPr lang="en-US" sz="2400" b="1" dirty="0" err="1" smtClean="0">
                <a:solidFill>
                  <a:srgbClr val="0000FF"/>
                </a:solidFill>
              </a:rPr>
              <a:t>addr</a:t>
            </a:r>
            <a:r>
              <a:rPr lang="en-US" sz="2400" b="1" dirty="0" smtClean="0">
                <a:solidFill>
                  <a:srgbClr val="0000FF"/>
                </a:solidFill>
              </a:rPr>
              <a:t>] </a:t>
            </a:r>
            <a:r>
              <a:rPr lang="en-US" sz="2400" dirty="0" smtClean="0"/>
              <a:t>does not bypass load guard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719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05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Cross domain calls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9906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207489" y="742951"/>
            <a:ext cx="1183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/>
              <a:t>caller</a:t>
            </a:r>
          </a:p>
          <a:p>
            <a:pPr algn="ctr" eaLnBrk="1" hangingPunct="1"/>
            <a:r>
              <a:rPr lang="en-US" sz="2400" dirty="0"/>
              <a:t>domain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6096000" y="1485900"/>
            <a:ext cx="1828800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6312889" y="742951"/>
            <a:ext cx="1183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callee</a:t>
            </a:r>
          </a:p>
          <a:p>
            <a:pPr algn="ctr" eaLnBrk="1" hangingPunct="1"/>
            <a:r>
              <a:rPr lang="en-US" sz="2400"/>
              <a:t>domain</a:t>
            </a:r>
          </a:p>
        </p:txBody>
      </p: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1355726" y="1782366"/>
            <a:ext cx="1191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call draw</a:t>
            </a:r>
          </a:p>
        </p:txBody>
      </p:sp>
      <p:sp>
        <p:nvSpPr>
          <p:cNvPr id="62472" name="Text Box 9"/>
          <p:cNvSpPr txBox="1">
            <a:spLocks noChangeArrowheads="1"/>
          </p:cNvSpPr>
          <p:nvPr/>
        </p:nvSpPr>
        <p:spPr bwMode="auto">
          <a:xfrm>
            <a:off x="4108453" y="1628775"/>
            <a:ext cx="1121589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</a:t>
            </a:r>
            <a:r>
              <a:rPr lang="en-US" dirty="0" smtClean="0"/>
              <a:t>all stub</a:t>
            </a:r>
            <a:endParaRPr lang="en-US" dirty="0"/>
          </a:p>
        </p:txBody>
      </p:sp>
      <p:sp>
        <p:nvSpPr>
          <p:cNvPr id="62473" name="Text Box 10"/>
          <p:cNvSpPr txBox="1">
            <a:spLocks noChangeArrowheads="1"/>
          </p:cNvSpPr>
          <p:nvPr/>
        </p:nvSpPr>
        <p:spPr bwMode="auto">
          <a:xfrm>
            <a:off x="6318251" y="1702595"/>
            <a:ext cx="875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draw: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return</a:t>
            </a:r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 flipV="1">
            <a:off x="2819400" y="1809749"/>
            <a:ext cx="1295400" cy="14489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5257802" y="1809750"/>
            <a:ext cx="10668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6096000" y="35540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6096000" y="33254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6096000" y="3096815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62479" name="Freeform 16"/>
          <p:cNvSpPr>
            <a:spLocks/>
          </p:cNvSpPr>
          <p:nvPr/>
        </p:nvSpPr>
        <p:spPr bwMode="auto">
          <a:xfrm>
            <a:off x="7239000" y="2296715"/>
            <a:ext cx="1066800" cy="11430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>
            <a:off x="4114803" y="3211116"/>
            <a:ext cx="1061829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</a:t>
            </a:r>
            <a:r>
              <a:rPr lang="en-US" dirty="0" smtClean="0"/>
              <a:t>et stub</a:t>
            </a:r>
            <a:endParaRPr lang="en-US" dirty="0"/>
          </a:p>
        </p:txBody>
      </p:sp>
      <p:sp>
        <p:nvSpPr>
          <p:cNvPr id="62481" name="Line 18"/>
          <p:cNvSpPr>
            <a:spLocks noChangeShapeType="1"/>
          </p:cNvSpPr>
          <p:nvPr/>
        </p:nvSpPr>
        <p:spPr bwMode="auto">
          <a:xfrm flipH="1" flipV="1">
            <a:off x="5181601" y="3409950"/>
            <a:ext cx="914401" cy="29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2" name="Line 19"/>
          <p:cNvSpPr>
            <a:spLocks noChangeShapeType="1"/>
          </p:cNvSpPr>
          <p:nvPr/>
        </p:nvSpPr>
        <p:spPr bwMode="auto">
          <a:xfrm flipH="1" flipV="1">
            <a:off x="2386016" y="2296715"/>
            <a:ext cx="1722437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3" name="Rectangle 20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867150"/>
            <a:ext cx="8382000" cy="1219200"/>
          </a:xfrm>
        </p:spPr>
        <p:txBody>
          <a:bodyPr>
            <a:noAutofit/>
          </a:bodyPr>
          <a:lstStyle/>
          <a:p>
            <a:r>
              <a:rPr lang="en-US" sz="2200" dirty="0"/>
              <a:t>Only stubs allowed to make </a:t>
            </a:r>
            <a:r>
              <a:rPr lang="en-US" sz="2200" dirty="0" smtClean="0"/>
              <a:t>cross</a:t>
            </a:r>
            <a:r>
              <a:rPr lang="en-US" sz="2200" dirty="0"/>
              <a:t>-domain jumps</a:t>
            </a:r>
          </a:p>
          <a:p>
            <a:r>
              <a:rPr lang="en-US" sz="2200" dirty="0"/>
              <a:t>Jump table contains allowed exit points </a:t>
            </a:r>
            <a:endParaRPr lang="en-US" sz="2200" dirty="0" smtClean="0"/>
          </a:p>
          <a:p>
            <a:pPr lvl="1"/>
            <a:r>
              <a:rPr lang="en-US" sz="2000" dirty="0" smtClean="0">
                <a:ea typeface="ＭＳ Ｐゴシック" charset="0"/>
              </a:rPr>
              <a:t>Addresses </a:t>
            </a:r>
            <a:r>
              <a:rPr lang="en-US" sz="2000" dirty="0">
                <a:ea typeface="ＭＳ Ｐゴシック" charset="0"/>
              </a:rPr>
              <a:t>are hard coded,   read-only segment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990600" y="35623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990600" y="33337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990600" y="3105150"/>
            <a:ext cx="1828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br addr</a:t>
            </a: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 flipH="1">
            <a:off x="609600" y="1962150"/>
            <a:ext cx="685800" cy="1219200"/>
          </a:xfrm>
          <a:custGeom>
            <a:avLst/>
            <a:gdLst>
              <a:gd name="T0" fmla="*/ 0 w 672"/>
              <a:gd name="T1" fmla="*/ 0 h 960"/>
              <a:gd name="T2" fmla="*/ 1066800 w 672"/>
              <a:gd name="T3" fmla="*/ 0 h 960"/>
              <a:gd name="T4" fmla="*/ 1066800 w 672"/>
              <a:gd name="T5" fmla="*/ 1524000 h 960"/>
              <a:gd name="T6" fmla="*/ 674688 w 672"/>
              <a:gd name="T7" fmla="*/ 1506538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960"/>
              <a:gd name="T14" fmla="*/ 672 w 67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960">
                <a:moveTo>
                  <a:pt x="0" y="0"/>
                </a:moveTo>
                <a:lnTo>
                  <a:pt x="672" y="0"/>
                </a:lnTo>
                <a:lnTo>
                  <a:pt x="672" y="960"/>
                </a:lnTo>
                <a:lnTo>
                  <a:pt x="425" y="9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6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ahoma" charset="0"/>
              </a:rPr>
              <a:t>SFI  Summary</a:t>
            </a:r>
            <a:endParaRPr lang="en-US" sz="4000" dirty="0">
              <a:latin typeface="Tahoma" charset="0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686800" cy="4171950"/>
          </a:xfrm>
        </p:spPr>
        <p:txBody>
          <a:bodyPr>
            <a:noAutofit/>
          </a:bodyPr>
          <a:lstStyle/>
          <a:p>
            <a:r>
              <a:rPr lang="en-US" sz="2200" dirty="0"/>
              <a:t>S</a:t>
            </a:r>
            <a:r>
              <a:rPr lang="en-US" sz="2200" dirty="0" smtClean="0"/>
              <a:t>hared </a:t>
            </a:r>
            <a:r>
              <a:rPr lang="en-US" sz="2200" dirty="0"/>
              <a:t>memory:  use virtual memory hardware</a:t>
            </a:r>
          </a:p>
          <a:p>
            <a:pPr lvl="1"/>
            <a:r>
              <a:rPr lang="en-US" sz="2200" dirty="0">
                <a:ea typeface="ＭＳ Ｐゴシック" charset="0"/>
              </a:rPr>
              <a:t>m</a:t>
            </a:r>
            <a:r>
              <a:rPr lang="en-US" sz="2200" dirty="0" smtClean="0">
                <a:ea typeface="ＭＳ Ｐゴシック" charset="0"/>
              </a:rPr>
              <a:t>ap </a:t>
            </a:r>
            <a:r>
              <a:rPr lang="en-US" sz="2200" dirty="0">
                <a:ea typeface="ＭＳ Ｐゴシック" charset="0"/>
              </a:rPr>
              <a:t>same physical page to two segments in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space</a:t>
            </a:r>
          </a:p>
          <a:p>
            <a:endParaRPr lang="en-US" sz="2200" dirty="0"/>
          </a:p>
          <a:p>
            <a:r>
              <a:rPr lang="en-US" sz="2200" dirty="0"/>
              <a:t>Performance</a:t>
            </a:r>
          </a:p>
          <a:p>
            <a:pPr lvl="1"/>
            <a:r>
              <a:rPr lang="en-US" sz="2200" dirty="0">
                <a:ea typeface="ＭＳ Ｐゴシック" charset="0"/>
              </a:rPr>
              <a:t>Usually good:    </a:t>
            </a:r>
            <a:r>
              <a:rPr lang="en-US" sz="2200" dirty="0" err="1">
                <a:ea typeface="ＭＳ Ｐゴシック" charset="0"/>
              </a:rPr>
              <a:t>mpeg_play</a:t>
            </a:r>
            <a:r>
              <a:rPr lang="en-US" sz="2200" dirty="0">
                <a:ea typeface="ＭＳ Ｐゴシック" charset="0"/>
              </a:rPr>
              <a:t>,   4%  slowdown</a:t>
            </a:r>
          </a:p>
          <a:p>
            <a:pPr lvl="1"/>
            <a:endParaRPr lang="en-US" sz="2200" dirty="0">
              <a:ea typeface="ＭＳ Ｐゴシック" charset="0"/>
            </a:endParaRPr>
          </a:p>
          <a:p>
            <a:r>
              <a:rPr lang="en-US" sz="2200" u="sng" dirty="0"/>
              <a:t>Limitations of SFI</a:t>
            </a:r>
            <a:r>
              <a:rPr lang="en-US" sz="2200" dirty="0"/>
              <a:t>:   harder to implement on x86 :</a:t>
            </a:r>
          </a:p>
          <a:p>
            <a:pPr lvl="1"/>
            <a:r>
              <a:rPr lang="en-US" sz="2200" dirty="0">
                <a:ea typeface="ＭＳ Ｐゴシック" charset="0"/>
              </a:rPr>
              <a:t>variable length instructions:  unclear where to put guards</a:t>
            </a:r>
          </a:p>
          <a:p>
            <a:pPr lvl="1"/>
            <a:r>
              <a:rPr lang="en-US" sz="2200" dirty="0">
                <a:ea typeface="ＭＳ Ｐゴシック" charset="0"/>
              </a:rPr>
              <a:t>few registers:   can</a:t>
            </a:r>
            <a:r>
              <a:rPr lang="ja-JP" altLang="en-US" sz="2200" dirty="0">
                <a:ea typeface="ＭＳ Ｐゴシック" charset="0"/>
              </a:rPr>
              <a:t>’</a:t>
            </a:r>
            <a:r>
              <a:rPr lang="en-US" sz="2200" dirty="0">
                <a:ea typeface="ＭＳ Ｐゴシック" charset="0"/>
              </a:rPr>
              <a:t>t dedicate three to SFI</a:t>
            </a:r>
          </a:p>
          <a:p>
            <a:pPr lvl="1"/>
            <a:r>
              <a:rPr lang="en-US" sz="2200" dirty="0">
                <a:ea typeface="ＭＳ Ｐゴシック" charset="0"/>
              </a:rPr>
              <a:t>many instructions affect memory:  more guards needed</a:t>
            </a:r>
          </a:p>
        </p:txBody>
      </p:sp>
    </p:spTree>
    <p:extLst>
      <p:ext uri="{BB962C8B-B14F-4D97-AF65-F5344CB8AC3E}">
        <p14:creationId xmlns:p14="http://schemas.microsoft.com/office/powerpoint/2010/main" xmlns="" val="2582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345</Words>
  <Application>Microsoft Office PowerPoint</Application>
  <PresentationFormat>On-screen Show (16:9)</PresentationFormat>
  <Paragraphs>102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 3.3 </vt:lpstr>
      <vt:lpstr>Software Fault Isolation</vt:lpstr>
      <vt:lpstr>Software Fault Isolation  [Whabe et al., 1993]</vt:lpstr>
      <vt:lpstr>Software Fault Isolation</vt:lpstr>
      <vt:lpstr>Segment matching technique</vt:lpstr>
      <vt:lpstr>Address sandboxing technique</vt:lpstr>
      <vt:lpstr>Slide 7</vt:lpstr>
      <vt:lpstr>Cross domain calls</vt:lpstr>
      <vt:lpstr>SFI  Summary</vt:lpstr>
      <vt:lpstr>Isolation:  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Isolation Subversion, Rootkits, and Intrusion</dc:title>
  <dc:creator>cse</dc:creator>
  <cp:lastModifiedBy>Deepak Kumar</cp:lastModifiedBy>
  <cp:revision>15</cp:revision>
  <dcterms:created xsi:type="dcterms:W3CDTF">2016-12-27T07:38:30Z</dcterms:created>
  <dcterms:modified xsi:type="dcterms:W3CDTF">2017-01-26T23:44:20Z</dcterms:modified>
</cp:coreProperties>
</file>