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36" r:id="rId2"/>
    <p:sldId id="261" r:id="rId3"/>
    <p:sldId id="262" r:id="rId4"/>
    <p:sldId id="33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33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34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5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6A32D-0C19-488B-A323-E07C9D3AC222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AA42F-EFFE-44F2-9694-4A6E3318EC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35B3B0-2BBE-4B14-B605-C2AF622A4AD0}" type="slidenum">
              <a:rPr lang="en-US"/>
              <a:pPr/>
              <a:t>15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" pitchFamily="1" charset="0"/>
              </a:rPr>
              <a:t>Some of the trojans have been removed to make the list fit on the slide.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visiblethings.org/papers/redpill.html" TargetMode="External"/><Relationship Id="rId3" Type="http://schemas.openxmlformats.org/officeDocument/2006/relationships/hyperlink" Target="http://vx.netlux.org/lib/vsc07.html" TargetMode="External"/><Relationship Id="rId7" Type="http://schemas.openxmlformats.org/officeDocument/2006/relationships/hyperlink" Target="http://blogs.technet.com/markrussinovich/archive/2005/10/31/sony-rootkits-and-digital-rights-management-gone-too-far.aspx" TargetMode="External"/><Relationship Id="rId2" Type="http://schemas.openxmlformats.org/officeDocument/2006/relationships/hyperlink" Target="http://www.linuxdevcenter.com/pub/a/linux/2002/02/07/rootki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hc.org/papers/LKM_HACKING.html" TargetMode="External"/><Relationship Id="rId5" Type="http://schemas.openxmlformats.org/officeDocument/2006/relationships/hyperlink" Target="http://www.eecs.umich.edu/virtual/papers/king06.pdf" TargetMode="External"/><Relationship Id="rId4" Type="http://schemas.openxmlformats.org/officeDocument/2006/relationships/hyperlink" Target="http://staff.washington.edu/dittrich/misc/faqs/rootkits.faq" TargetMode="External"/><Relationship Id="rId9" Type="http://schemas.openxmlformats.org/officeDocument/2006/relationships/hyperlink" Target="http://la-samhna.de/library/rootkits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3.4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914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Rootkits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CC3FD600-90B2-4880-A233-E8B8EC02534C}" type="slidenum">
              <a:rPr lang="en-US"/>
              <a:pPr/>
              <a:t>10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History of </a:t>
            </a:r>
            <a:r>
              <a:rPr lang="en-US" sz="4000" dirty="0" err="1" smtClean="0"/>
              <a:t>Rootkits</a:t>
            </a:r>
            <a:endParaRPr lang="en-US" sz="4000" dirty="0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71550"/>
            <a:ext cx="7924800" cy="3657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1989:</a:t>
            </a:r>
            <a:r>
              <a:rPr lang="en-US" sz="2400" dirty="0" smtClean="0"/>
              <a:t> </a:t>
            </a:r>
            <a:r>
              <a:rPr lang="en-US" sz="2400" dirty="0" err="1" smtClean="0"/>
              <a:t>Phrack</a:t>
            </a:r>
            <a:r>
              <a:rPr lang="en-US" sz="2400" dirty="0" smtClean="0"/>
              <a:t> 25 Black Tie Affair: </a:t>
            </a:r>
            <a:r>
              <a:rPr lang="en-US" sz="2400" dirty="0" err="1" smtClean="0"/>
              <a:t>wtmp</a:t>
            </a:r>
            <a:r>
              <a:rPr lang="en-US" sz="2400" dirty="0" smtClean="0"/>
              <a:t> wiping.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1994:</a:t>
            </a:r>
            <a:r>
              <a:rPr lang="en-US" sz="2400" dirty="0" smtClean="0"/>
              <a:t> Advisory CA-1994-01 about SunOS </a:t>
            </a:r>
            <a:r>
              <a:rPr lang="en-US" sz="2400" dirty="0" err="1" smtClean="0"/>
              <a:t>rootkits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1996:</a:t>
            </a:r>
            <a:r>
              <a:rPr lang="en-US" sz="2400" dirty="0" smtClean="0"/>
              <a:t> Linux </a:t>
            </a:r>
            <a:r>
              <a:rPr lang="en-US" sz="2400" dirty="0" err="1" smtClean="0"/>
              <a:t>Rootkits</a:t>
            </a:r>
            <a:r>
              <a:rPr lang="en-US" sz="2400" dirty="0" smtClean="0"/>
              <a:t> (lrk3 released.)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1997:</a:t>
            </a:r>
            <a:r>
              <a:rPr lang="en-US" sz="2400" dirty="0" smtClean="0"/>
              <a:t> </a:t>
            </a:r>
            <a:r>
              <a:rPr lang="en-US" sz="2400" dirty="0" err="1" smtClean="0"/>
              <a:t>Phrack</a:t>
            </a:r>
            <a:r>
              <a:rPr lang="en-US" sz="2400" dirty="0" smtClean="0"/>
              <a:t> 51 </a:t>
            </a:r>
            <a:r>
              <a:rPr lang="en-US" sz="2400" dirty="0" err="1" smtClean="0"/>
              <a:t>halflife</a:t>
            </a:r>
            <a:r>
              <a:rPr lang="en-US" sz="2400" dirty="0" smtClean="0"/>
              <a:t> article: LKM-based </a:t>
            </a:r>
            <a:r>
              <a:rPr lang="en-US" sz="2400" dirty="0" err="1" smtClean="0"/>
              <a:t>rootkits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1998:</a:t>
            </a:r>
            <a:r>
              <a:rPr lang="en-US" sz="2400" dirty="0" smtClean="0"/>
              <a:t> </a:t>
            </a:r>
            <a:r>
              <a:rPr lang="en-US" sz="2400" dirty="0" err="1" smtClean="0"/>
              <a:t>Silvio</a:t>
            </a:r>
            <a:r>
              <a:rPr lang="en-US" sz="2400" dirty="0" smtClean="0"/>
              <a:t> </a:t>
            </a:r>
            <a:r>
              <a:rPr lang="en-US" sz="2400" dirty="0" err="1" smtClean="0"/>
              <a:t>Cesare’s</a:t>
            </a:r>
            <a:r>
              <a:rPr lang="en-US" sz="2400" dirty="0" smtClean="0"/>
              <a:t> kernel patching via </a:t>
            </a:r>
            <a:r>
              <a:rPr lang="en-US" sz="2400" dirty="0" err="1" smtClean="0"/>
              <a:t>kmem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1999:</a:t>
            </a:r>
            <a:r>
              <a:rPr lang="en-US" sz="2400" dirty="0" smtClean="0"/>
              <a:t> Greg </a:t>
            </a:r>
            <a:r>
              <a:rPr lang="en-US" sz="2400" dirty="0" err="1" smtClean="0"/>
              <a:t>Hoglund’s</a:t>
            </a:r>
            <a:r>
              <a:rPr lang="en-US" sz="2400" dirty="0" smtClean="0"/>
              <a:t> NT kernel </a:t>
            </a:r>
            <a:r>
              <a:rPr lang="en-US" sz="2400" dirty="0" err="1" smtClean="0"/>
              <a:t>rootkit</a:t>
            </a:r>
            <a:r>
              <a:rPr lang="en-US" sz="2400" dirty="0" smtClean="0"/>
              <a:t> paper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History of </a:t>
            </a:r>
            <a:r>
              <a:rPr lang="en-US" sz="4000" dirty="0" err="1" smtClean="0"/>
              <a:t>Rootkits</a:t>
            </a:r>
            <a:endParaRPr lang="en-US" sz="4000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2005:</a:t>
            </a:r>
            <a:r>
              <a:rPr lang="en-US" sz="2400" dirty="0" smtClean="0"/>
              <a:t> Sony ships CDs with </a:t>
            </a:r>
            <a:r>
              <a:rPr lang="en-US" sz="2400" dirty="0" err="1" smtClean="0"/>
              <a:t>rootkits</a:t>
            </a:r>
            <a:r>
              <a:rPr lang="en-US" sz="2400" dirty="0" smtClean="0"/>
              <a:t> that hide DRM and spyware that auto-installs when CD played.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2006:</a:t>
            </a:r>
            <a:r>
              <a:rPr lang="en-US" sz="2400" dirty="0" smtClean="0"/>
              <a:t> </a:t>
            </a:r>
            <a:r>
              <a:rPr lang="en-US" sz="2400" dirty="0" err="1" smtClean="0"/>
              <a:t>SubVirt</a:t>
            </a:r>
            <a:r>
              <a:rPr lang="en-US" sz="2400" dirty="0" smtClean="0"/>
              <a:t> </a:t>
            </a:r>
            <a:r>
              <a:rPr lang="en-US" sz="2400" dirty="0" err="1" smtClean="0"/>
              <a:t>rootkit</a:t>
            </a:r>
            <a:r>
              <a:rPr lang="en-US" sz="2400" dirty="0" smtClean="0"/>
              <a:t> moves real OS to a VM.</a:t>
            </a:r>
          </a:p>
          <a:p>
            <a:endParaRPr lang="en-US" sz="2400" dirty="0" smtClean="0"/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B8D920FF-D393-403F-B690-6BE8E2737F7B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3.4.2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Types of </a:t>
            </a:r>
            <a:r>
              <a:rPr lang="en-US" dirty="0" err="1" smtClean="0"/>
              <a:t>Rootkits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8B96F38D-0F39-4B18-B94F-BC9415F1FE43}" type="slidenum">
              <a:rPr lang="en-US"/>
              <a:pPr/>
              <a:t>13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err="1" smtClean="0"/>
              <a:t>Rootkit</a:t>
            </a:r>
            <a:r>
              <a:rPr lang="en-US" sz="4000" dirty="0" smtClean="0"/>
              <a:t> Types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71550"/>
            <a:ext cx="8001000" cy="382905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400" b="1" dirty="0" smtClean="0"/>
              <a:t>User-mode </a:t>
            </a:r>
            <a:r>
              <a:rPr lang="en-US" sz="2400" b="1" dirty="0" err="1" smtClean="0"/>
              <a:t>Rootkits</a:t>
            </a:r>
            <a:endParaRPr lang="en-US" sz="2400" b="1" dirty="0" smtClean="0"/>
          </a:p>
          <a:p>
            <a:pPr lvl="1" eaLnBrk="1" hangingPunct="1"/>
            <a:r>
              <a:rPr lang="en-US" sz="2000" b="1" dirty="0" smtClean="0"/>
              <a:t>Binary </a:t>
            </a:r>
            <a:r>
              <a:rPr lang="en-US" sz="2000" b="1" dirty="0" err="1" smtClean="0"/>
              <a:t>Rootkits</a:t>
            </a:r>
            <a:r>
              <a:rPr lang="en-US" sz="2000" b="1" dirty="0" smtClean="0"/>
              <a:t> </a:t>
            </a:r>
            <a:r>
              <a:rPr lang="en-US" sz="2000" dirty="0" smtClean="0"/>
              <a:t>replace user programs.</a:t>
            </a:r>
          </a:p>
          <a:p>
            <a:pPr lvl="2" eaLnBrk="1" hangingPunct="1"/>
            <a:r>
              <a:rPr lang="en-US" sz="2000" dirty="0" smtClean="0"/>
              <a:t>Trojans: </a:t>
            </a:r>
            <a:r>
              <a:rPr lang="en-US" sz="1800" dirty="0" err="1" smtClean="0"/>
              <a:t>ls</a:t>
            </a:r>
            <a:r>
              <a:rPr lang="en-US" sz="1800" dirty="0" smtClean="0"/>
              <a:t>, </a:t>
            </a:r>
            <a:r>
              <a:rPr lang="en-US" sz="1800" dirty="0" err="1" smtClean="0"/>
              <a:t>netstat</a:t>
            </a:r>
            <a:r>
              <a:rPr lang="en-US" sz="1800" dirty="0" smtClean="0"/>
              <a:t>, </a:t>
            </a:r>
            <a:r>
              <a:rPr lang="en-US" sz="1800" dirty="0" err="1" smtClean="0"/>
              <a:t>ps</a:t>
            </a:r>
            <a:endParaRPr lang="en-US" sz="1800" dirty="0" smtClean="0"/>
          </a:p>
          <a:p>
            <a:pPr lvl="2" eaLnBrk="1" hangingPunct="1"/>
            <a:r>
              <a:rPr lang="en-US" sz="2000" dirty="0" smtClean="0"/>
              <a:t>Trojan backdoors: </a:t>
            </a:r>
            <a:r>
              <a:rPr lang="en-US" sz="1800" dirty="0" smtClean="0"/>
              <a:t>login, </a:t>
            </a:r>
            <a:r>
              <a:rPr lang="en-US" sz="1800" dirty="0" err="1" smtClean="0"/>
              <a:t>sshd</a:t>
            </a:r>
            <a:r>
              <a:rPr lang="en-US" sz="2000" dirty="0" smtClean="0"/>
              <a:t>.</a:t>
            </a:r>
          </a:p>
          <a:p>
            <a:pPr lvl="1" eaLnBrk="1" hangingPunct="1"/>
            <a:r>
              <a:rPr lang="en-US" sz="2000" b="1" dirty="0" smtClean="0"/>
              <a:t>Library </a:t>
            </a:r>
            <a:r>
              <a:rPr lang="en-US" sz="2000" b="1" dirty="0" err="1" smtClean="0"/>
              <a:t>Rootkits</a:t>
            </a:r>
            <a:r>
              <a:rPr lang="en-US" sz="2000" dirty="0" smtClean="0"/>
              <a:t> replace system libraries.</a:t>
            </a:r>
          </a:p>
          <a:p>
            <a:pPr lvl="2" eaLnBrk="1" hangingPunct="1"/>
            <a:r>
              <a:rPr lang="en-US" sz="2000" dirty="0" smtClean="0"/>
              <a:t>Intercept lib calls to hide activities and add backdoors.</a:t>
            </a:r>
          </a:p>
          <a:p>
            <a:pPr eaLnBrk="1" hangingPunct="1">
              <a:buFontTx/>
              <a:buNone/>
            </a:pPr>
            <a:r>
              <a:rPr lang="en-US" sz="2400" b="1" dirty="0" smtClean="0"/>
              <a:t>Kernel </a:t>
            </a:r>
            <a:r>
              <a:rPr lang="en-US" sz="2400" b="1" dirty="0" err="1" smtClean="0"/>
              <a:t>Rootkits</a:t>
            </a:r>
            <a:endParaRPr lang="en-US" sz="2400" b="1" dirty="0" smtClean="0"/>
          </a:p>
          <a:p>
            <a:pPr lvl="1" eaLnBrk="1" hangingPunct="1"/>
            <a:r>
              <a:rPr lang="en-US" sz="2000" dirty="0" smtClean="0"/>
              <a:t>Modify system calls/structures that all user-mode programs rely on to list users, processes, and sockets.</a:t>
            </a:r>
          </a:p>
          <a:p>
            <a:pPr lvl="1" eaLnBrk="1" hangingPunct="1"/>
            <a:r>
              <a:rPr lang="en-US" sz="2000" dirty="0" smtClean="0"/>
              <a:t>Add backdoors to kernel itself.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52AF1169-D148-49E0-BA4B-4C436A2C3AC4}" type="slidenum">
              <a:rPr lang="en-US"/>
              <a:pPr/>
              <a:t>14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Binary </a:t>
            </a:r>
            <a:r>
              <a:rPr lang="en-US" sz="4000" dirty="0" err="1" smtClean="0"/>
              <a:t>Rootkits</a:t>
            </a:r>
            <a:endParaRPr lang="en-US" sz="4000" dirty="0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47750"/>
            <a:ext cx="8077200" cy="360045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Install </a:t>
            </a:r>
            <a:r>
              <a:rPr lang="en-US" sz="2000" dirty="0" err="1" smtClean="0"/>
              <a:t>trojan</a:t>
            </a:r>
            <a:r>
              <a:rPr lang="en-US" sz="2000" dirty="0" smtClean="0"/>
              <a:t>-horse versions of common system commands, such as </a:t>
            </a:r>
            <a:r>
              <a:rPr lang="en-US" sz="2000" dirty="0" err="1" smtClean="0"/>
              <a:t>ls</a:t>
            </a:r>
            <a:r>
              <a:rPr lang="en-US" sz="2000" dirty="0" smtClean="0"/>
              <a:t>, </a:t>
            </a:r>
            <a:r>
              <a:rPr lang="en-US" sz="2000" dirty="0" err="1" smtClean="0"/>
              <a:t>netstat</a:t>
            </a:r>
            <a:r>
              <a:rPr lang="en-US" sz="2000" dirty="0" smtClean="0"/>
              <a:t>, and </a:t>
            </a:r>
            <a:r>
              <a:rPr lang="en-US" sz="2000" dirty="0" err="1" smtClean="0"/>
              <a:t>ps</a:t>
            </a:r>
            <a:r>
              <a:rPr lang="en-US" sz="2000" dirty="0" smtClean="0"/>
              <a:t> to hide attacker activities..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Install programs to edit attacker activity from log and accounting files.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Install </a:t>
            </a:r>
            <a:r>
              <a:rPr lang="en-US" sz="2000" dirty="0" err="1" smtClean="0"/>
              <a:t>trojan</a:t>
            </a:r>
            <a:r>
              <a:rPr lang="en-US" sz="2000" dirty="0" smtClean="0"/>
              <a:t>-horse variants of common programs like login, </a:t>
            </a:r>
            <a:r>
              <a:rPr lang="en-US" sz="2000" dirty="0" err="1" smtClean="0"/>
              <a:t>passwd</a:t>
            </a:r>
            <a:r>
              <a:rPr lang="en-US" sz="2000" dirty="0" smtClean="0"/>
              <a:t>, and </a:t>
            </a:r>
            <a:r>
              <a:rPr lang="en-US" sz="2000" dirty="0" err="1" smtClean="0"/>
              <a:t>sshd</a:t>
            </a:r>
            <a:r>
              <a:rPr lang="en-US" sz="2000" dirty="0" smtClean="0"/>
              <a:t> to allow attacker continued access to system.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Install network sniffers.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85800" y="4686300"/>
            <a:ext cx="5334000" cy="3429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" pitchFamily="1" charset="0"/>
            </a:endParaRP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A9AFA7AF-EB7F-453B-8F30-2B76DF4BBAAE}" type="slidenum">
              <a:rPr lang="en-US"/>
              <a:pPr/>
              <a:t>15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Linux Root Kit (LRK) v4 Features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28700"/>
            <a:ext cx="7924800" cy="36004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err="1" smtClean="0">
                <a:latin typeface="HE_TERMINAL" pitchFamily="49" charset="0"/>
              </a:rPr>
              <a:t>chsh</a:t>
            </a:r>
            <a:r>
              <a:rPr lang="en-US" sz="1600" dirty="0" smtClean="0">
                <a:latin typeface="HE_TERMINAL" pitchFamily="49" charset="0"/>
              </a:rPr>
              <a:t> 		</a:t>
            </a:r>
            <a:r>
              <a:rPr lang="en-US" sz="1600" dirty="0" err="1" smtClean="0">
                <a:latin typeface="HE_TERMINAL" pitchFamily="49" charset="0"/>
              </a:rPr>
              <a:t>Trojaned</a:t>
            </a:r>
            <a:r>
              <a:rPr lang="en-US" sz="1600" dirty="0" smtClean="0">
                <a:latin typeface="HE_TERMINAL" pitchFamily="49" charset="0"/>
              </a:rPr>
              <a:t>! User-&gt;r00t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err="1" smtClean="0">
                <a:latin typeface="HE_TERMINAL" pitchFamily="49" charset="0"/>
              </a:rPr>
              <a:t>crontab</a:t>
            </a:r>
            <a:r>
              <a:rPr lang="en-US" sz="1600" dirty="0" smtClean="0">
                <a:latin typeface="HE_TERMINAL" pitchFamily="49" charset="0"/>
              </a:rPr>
              <a:t> 	</a:t>
            </a:r>
            <a:r>
              <a:rPr lang="en-US" sz="1600" dirty="0" err="1" smtClean="0">
                <a:latin typeface="HE_TERMINAL" pitchFamily="49" charset="0"/>
              </a:rPr>
              <a:t>Trojaned</a:t>
            </a:r>
            <a:r>
              <a:rPr lang="en-US" sz="1600" dirty="0" smtClean="0">
                <a:latin typeface="HE_TERMINAL" pitchFamily="49" charset="0"/>
              </a:rPr>
              <a:t>! Hidden </a:t>
            </a:r>
            <a:r>
              <a:rPr lang="en-US" sz="1600" dirty="0" err="1" smtClean="0">
                <a:latin typeface="HE_TERMINAL" pitchFamily="49" charset="0"/>
              </a:rPr>
              <a:t>Crontab</a:t>
            </a:r>
            <a:r>
              <a:rPr lang="en-US" sz="1600" dirty="0" smtClean="0">
                <a:latin typeface="HE_TERMINAL" pitchFamily="49" charset="0"/>
              </a:rPr>
              <a:t> Entries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HE_TERMINAL" pitchFamily="49" charset="0"/>
              </a:rPr>
              <a:t>du 		</a:t>
            </a:r>
            <a:r>
              <a:rPr lang="en-US" sz="1600" dirty="0" err="1" smtClean="0">
                <a:latin typeface="HE_TERMINAL" pitchFamily="49" charset="0"/>
              </a:rPr>
              <a:t>Trojaned</a:t>
            </a:r>
            <a:r>
              <a:rPr lang="en-US" sz="1600" dirty="0" smtClean="0">
                <a:latin typeface="HE_TERMINAL" pitchFamily="49" charset="0"/>
              </a:rPr>
              <a:t>! Hide files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HE_TERMINAL" pitchFamily="49" charset="0"/>
              </a:rPr>
              <a:t>fix 		File fixer!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err="1" smtClean="0">
                <a:latin typeface="HE_TERMINAL" pitchFamily="49" charset="0"/>
              </a:rPr>
              <a:t>ifconfig</a:t>
            </a:r>
            <a:r>
              <a:rPr lang="en-US" sz="1600" dirty="0" smtClean="0">
                <a:latin typeface="HE_TERMINAL" pitchFamily="49" charset="0"/>
              </a:rPr>
              <a:t> 	</a:t>
            </a:r>
            <a:r>
              <a:rPr lang="en-US" sz="1600" dirty="0" err="1" smtClean="0">
                <a:latin typeface="HE_TERMINAL" pitchFamily="49" charset="0"/>
              </a:rPr>
              <a:t>Trojaned</a:t>
            </a:r>
            <a:r>
              <a:rPr lang="en-US" sz="1600" dirty="0" smtClean="0">
                <a:latin typeface="HE_TERMINAL" pitchFamily="49" charset="0"/>
              </a:rPr>
              <a:t>! Hide sniffing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err="1" smtClean="0">
                <a:latin typeface="HE_TERMINAL" pitchFamily="49" charset="0"/>
              </a:rPr>
              <a:t>inetd</a:t>
            </a:r>
            <a:r>
              <a:rPr lang="en-US" sz="1600" dirty="0" smtClean="0">
                <a:latin typeface="HE_TERMINAL" pitchFamily="49" charset="0"/>
              </a:rPr>
              <a:t> 		</a:t>
            </a:r>
            <a:r>
              <a:rPr lang="en-US" sz="1600" dirty="0" err="1" smtClean="0">
                <a:latin typeface="HE_TERMINAL" pitchFamily="49" charset="0"/>
              </a:rPr>
              <a:t>Trojaned</a:t>
            </a:r>
            <a:r>
              <a:rPr lang="en-US" sz="1600" dirty="0" smtClean="0">
                <a:latin typeface="HE_TERMINAL" pitchFamily="49" charset="0"/>
              </a:rPr>
              <a:t>! Remote access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err="1" smtClean="0">
                <a:latin typeface="HE_TERMINAL" pitchFamily="49" charset="0"/>
              </a:rPr>
              <a:t>linsniffer</a:t>
            </a:r>
            <a:r>
              <a:rPr lang="en-US" sz="1600" dirty="0" smtClean="0">
                <a:latin typeface="HE_TERMINAL" pitchFamily="49" charset="0"/>
              </a:rPr>
              <a:t> 	Packet sniffer!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HE_TERMINAL" pitchFamily="49" charset="0"/>
              </a:rPr>
              <a:t>login 		</a:t>
            </a:r>
            <a:r>
              <a:rPr lang="en-US" sz="1600" dirty="0" err="1" smtClean="0">
                <a:latin typeface="HE_TERMINAL" pitchFamily="49" charset="0"/>
              </a:rPr>
              <a:t>Trojaned</a:t>
            </a:r>
            <a:r>
              <a:rPr lang="en-US" sz="1600" dirty="0" smtClean="0">
                <a:latin typeface="HE_TERMINAL" pitchFamily="49" charset="0"/>
              </a:rPr>
              <a:t>! Remote access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err="1" smtClean="0">
                <a:latin typeface="HE_TERMINAL" pitchFamily="49" charset="0"/>
              </a:rPr>
              <a:t>ls</a:t>
            </a:r>
            <a:r>
              <a:rPr lang="en-US" sz="1600" dirty="0" smtClean="0">
                <a:latin typeface="HE_TERMINAL" pitchFamily="49" charset="0"/>
              </a:rPr>
              <a:t> 		</a:t>
            </a:r>
            <a:r>
              <a:rPr lang="en-US" sz="1600" dirty="0" err="1" smtClean="0">
                <a:latin typeface="HE_TERMINAL" pitchFamily="49" charset="0"/>
              </a:rPr>
              <a:t>Trojaned</a:t>
            </a:r>
            <a:r>
              <a:rPr lang="en-US" sz="1600" dirty="0" smtClean="0">
                <a:latin typeface="HE_TERMINAL" pitchFamily="49" charset="0"/>
              </a:rPr>
              <a:t>! Hide files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err="1" smtClean="0">
                <a:latin typeface="HE_TERMINAL" pitchFamily="49" charset="0"/>
              </a:rPr>
              <a:t>netstat</a:t>
            </a:r>
            <a:r>
              <a:rPr lang="en-US" sz="1600" dirty="0" smtClean="0">
                <a:latin typeface="HE_TERMINAL" pitchFamily="49" charset="0"/>
              </a:rPr>
              <a:t> 	</a:t>
            </a:r>
            <a:r>
              <a:rPr lang="en-US" sz="1600" dirty="0" err="1" smtClean="0">
                <a:latin typeface="HE_TERMINAL" pitchFamily="49" charset="0"/>
              </a:rPr>
              <a:t>Trojaned</a:t>
            </a:r>
            <a:r>
              <a:rPr lang="en-US" sz="1600" dirty="0" smtClean="0">
                <a:latin typeface="HE_TERMINAL" pitchFamily="49" charset="0"/>
              </a:rPr>
              <a:t>! Hide connections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err="1" smtClean="0">
                <a:latin typeface="HE_TERMINAL" pitchFamily="49" charset="0"/>
              </a:rPr>
              <a:t>passwd</a:t>
            </a:r>
            <a:r>
              <a:rPr lang="en-US" sz="1600" dirty="0" smtClean="0">
                <a:latin typeface="HE_TERMINAL" pitchFamily="49" charset="0"/>
              </a:rPr>
              <a:t> 		</a:t>
            </a:r>
            <a:r>
              <a:rPr lang="en-US" sz="1600" dirty="0" err="1" smtClean="0">
                <a:latin typeface="HE_TERMINAL" pitchFamily="49" charset="0"/>
              </a:rPr>
              <a:t>Trojaned</a:t>
            </a:r>
            <a:r>
              <a:rPr lang="en-US" sz="1600" dirty="0" smtClean="0">
                <a:latin typeface="HE_TERMINAL" pitchFamily="49" charset="0"/>
              </a:rPr>
              <a:t>! User-&gt;r00t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err="1" smtClean="0">
                <a:latin typeface="HE_TERMINAL" pitchFamily="49" charset="0"/>
              </a:rPr>
              <a:t>ps</a:t>
            </a:r>
            <a:r>
              <a:rPr lang="en-US" sz="1600" dirty="0" smtClean="0">
                <a:latin typeface="HE_TERMINAL" pitchFamily="49" charset="0"/>
              </a:rPr>
              <a:t> 		</a:t>
            </a:r>
            <a:r>
              <a:rPr lang="en-US" sz="1600" dirty="0" err="1" smtClean="0">
                <a:latin typeface="HE_TERMINAL" pitchFamily="49" charset="0"/>
              </a:rPr>
              <a:t>Trojaned</a:t>
            </a:r>
            <a:r>
              <a:rPr lang="en-US" sz="1600" dirty="0" smtClean="0">
                <a:latin typeface="HE_TERMINAL" pitchFamily="49" charset="0"/>
              </a:rPr>
              <a:t>! Hide processes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err="1" smtClean="0">
                <a:latin typeface="HE_TERMINAL" pitchFamily="49" charset="0"/>
              </a:rPr>
              <a:t>rshd</a:t>
            </a:r>
            <a:r>
              <a:rPr lang="en-US" sz="1600" dirty="0" smtClean="0">
                <a:latin typeface="HE_TERMINAL" pitchFamily="49" charset="0"/>
              </a:rPr>
              <a:t> 		</a:t>
            </a:r>
            <a:r>
              <a:rPr lang="en-US" sz="1600" dirty="0" err="1" smtClean="0">
                <a:latin typeface="HE_TERMINAL" pitchFamily="49" charset="0"/>
              </a:rPr>
              <a:t>Trojaned</a:t>
            </a:r>
            <a:r>
              <a:rPr lang="en-US" sz="1600" dirty="0" smtClean="0">
                <a:latin typeface="HE_TERMINAL" pitchFamily="49" charset="0"/>
              </a:rPr>
              <a:t>! Remote access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err="1" smtClean="0">
                <a:latin typeface="HE_TERMINAL" pitchFamily="49" charset="0"/>
              </a:rPr>
              <a:t>sniffchk</a:t>
            </a:r>
            <a:r>
              <a:rPr lang="en-US" sz="1600" dirty="0" smtClean="0">
                <a:latin typeface="HE_TERMINAL" pitchFamily="49" charset="0"/>
              </a:rPr>
              <a:t> 	Program to check if sniffer is up and running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err="1" smtClean="0">
                <a:latin typeface="HE_TERMINAL" pitchFamily="49" charset="0"/>
              </a:rPr>
              <a:t>syslogd</a:t>
            </a:r>
            <a:r>
              <a:rPr lang="en-US" sz="1600" dirty="0" smtClean="0">
                <a:latin typeface="HE_TERMINAL" pitchFamily="49" charset="0"/>
              </a:rPr>
              <a:t> 	</a:t>
            </a:r>
            <a:r>
              <a:rPr lang="en-US" sz="1600" dirty="0" err="1" smtClean="0">
                <a:latin typeface="HE_TERMINAL" pitchFamily="49" charset="0"/>
              </a:rPr>
              <a:t>Trojaned</a:t>
            </a:r>
            <a:r>
              <a:rPr lang="en-US" sz="1600" dirty="0" smtClean="0">
                <a:latin typeface="HE_TERMINAL" pitchFamily="49" charset="0"/>
              </a:rPr>
              <a:t>! Hide logs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err="1" smtClean="0">
                <a:latin typeface="HE_TERMINAL" pitchFamily="49" charset="0"/>
              </a:rPr>
              <a:t>tcpd</a:t>
            </a:r>
            <a:r>
              <a:rPr lang="en-US" sz="1600" dirty="0" smtClean="0">
                <a:latin typeface="HE_TERMINAL" pitchFamily="49" charset="0"/>
              </a:rPr>
              <a:t> 		</a:t>
            </a:r>
            <a:r>
              <a:rPr lang="en-US" sz="1600" dirty="0" err="1" smtClean="0">
                <a:latin typeface="HE_TERMINAL" pitchFamily="49" charset="0"/>
              </a:rPr>
              <a:t>Trojaned</a:t>
            </a:r>
            <a:r>
              <a:rPr lang="en-US" sz="1600" dirty="0" smtClean="0">
                <a:latin typeface="HE_TERMINAL" pitchFamily="49" charset="0"/>
              </a:rPr>
              <a:t>! Hide connections, avoid denies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HE_TERMINAL" pitchFamily="49" charset="0"/>
              </a:rPr>
              <a:t>top 		</a:t>
            </a:r>
            <a:r>
              <a:rPr lang="en-US" sz="1600" dirty="0" err="1" smtClean="0">
                <a:latin typeface="HE_TERMINAL" pitchFamily="49" charset="0"/>
              </a:rPr>
              <a:t>Trojaned</a:t>
            </a:r>
            <a:r>
              <a:rPr lang="en-US" sz="1600" dirty="0" smtClean="0">
                <a:latin typeface="HE_TERMINAL" pitchFamily="49" charset="0"/>
              </a:rPr>
              <a:t>! Hide processes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err="1" smtClean="0">
                <a:latin typeface="HE_TERMINAL" pitchFamily="49" charset="0"/>
              </a:rPr>
              <a:t>wted</a:t>
            </a:r>
            <a:r>
              <a:rPr lang="en-US" sz="1600" dirty="0" smtClean="0">
                <a:latin typeface="HE_TERMINAL" pitchFamily="49" charset="0"/>
              </a:rPr>
              <a:t> 		</a:t>
            </a:r>
            <a:r>
              <a:rPr lang="en-US" sz="1600" dirty="0" err="1" smtClean="0">
                <a:latin typeface="HE_TERMINAL" pitchFamily="49" charset="0"/>
              </a:rPr>
              <a:t>wtmp</a:t>
            </a:r>
            <a:r>
              <a:rPr lang="en-US" sz="1600" dirty="0" smtClean="0">
                <a:latin typeface="HE_TERMINAL" pitchFamily="49" charset="0"/>
              </a:rPr>
              <a:t>/</a:t>
            </a:r>
            <a:r>
              <a:rPr lang="en-US" sz="1600" dirty="0" err="1" smtClean="0">
                <a:latin typeface="HE_TERMINAL" pitchFamily="49" charset="0"/>
              </a:rPr>
              <a:t>utmp</a:t>
            </a:r>
            <a:r>
              <a:rPr lang="en-US" sz="1600" dirty="0" smtClean="0">
                <a:latin typeface="HE_TERMINAL" pitchFamily="49" charset="0"/>
              </a:rPr>
              <a:t> editor!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HE_TERMINAL" pitchFamily="49" charset="0"/>
              </a:rPr>
              <a:t>z2 		Zap2 </a:t>
            </a:r>
            <a:r>
              <a:rPr lang="en-US" sz="1600" dirty="0" err="1" smtClean="0">
                <a:latin typeface="HE_TERMINAL" pitchFamily="49" charset="0"/>
              </a:rPr>
              <a:t>utmp</a:t>
            </a:r>
            <a:r>
              <a:rPr lang="en-US" sz="1600" dirty="0" smtClean="0">
                <a:latin typeface="HE_TERMINAL" pitchFamily="49" charset="0"/>
              </a:rPr>
              <a:t>/</a:t>
            </a:r>
            <a:r>
              <a:rPr lang="en-US" sz="1600" dirty="0" err="1" smtClean="0">
                <a:latin typeface="HE_TERMINAL" pitchFamily="49" charset="0"/>
              </a:rPr>
              <a:t>wtmp</a:t>
            </a:r>
            <a:r>
              <a:rPr lang="en-US" sz="1600" dirty="0" smtClean="0">
                <a:latin typeface="HE_TERMINAL" pitchFamily="49" charset="0"/>
              </a:rPr>
              <a:t>/</a:t>
            </a:r>
            <a:r>
              <a:rPr lang="en-US" sz="1600" dirty="0" err="1" smtClean="0">
                <a:latin typeface="HE_TERMINAL" pitchFamily="49" charset="0"/>
              </a:rPr>
              <a:t>lastlog</a:t>
            </a:r>
            <a:r>
              <a:rPr lang="en-US" sz="1600" dirty="0" smtClean="0">
                <a:latin typeface="HE_TERMINAL" pitchFamily="49" charset="0"/>
              </a:rPr>
              <a:t> eraser!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85800" y="4686300"/>
            <a:ext cx="5334000" cy="3429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>
                <a:latin typeface="Times" pitchFamily="1" charset="0"/>
              </a:rPr>
              <a:t>CIT 380: Securing Computer Systems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63714A7D-30E4-4FF3-A632-1C2E92B7C3E4}" type="slidenum">
              <a:rPr lang="en-US"/>
              <a:pPr/>
              <a:t>16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Linux Root Kit (LRK) v4 Trojans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28700"/>
            <a:ext cx="7924800" cy="36004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err="1" smtClean="0"/>
              <a:t>ifconfig</a:t>
            </a:r>
            <a:r>
              <a:rPr lang="en-US" sz="1800" dirty="0" smtClean="0"/>
              <a:t> – Doesn’t display PROMISC flag when sniffing.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login – Allows login to any account with the </a:t>
            </a:r>
            <a:r>
              <a:rPr lang="en-US" sz="1800" dirty="0" err="1" smtClean="0"/>
              <a:t>rootkit</a:t>
            </a:r>
            <a:r>
              <a:rPr lang="en-US" sz="1800" dirty="0" smtClean="0"/>
              <a:t> password. If root login is refused on your terminal login as "</a:t>
            </a:r>
            <a:r>
              <a:rPr lang="en-US" sz="1800" dirty="0" err="1" smtClean="0"/>
              <a:t>rewt</a:t>
            </a:r>
            <a:r>
              <a:rPr lang="en-US" sz="1800" dirty="0" smtClean="0"/>
              <a:t>". Disables history logging when backdoor is used.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err="1" smtClean="0"/>
              <a:t>ls</a:t>
            </a:r>
            <a:r>
              <a:rPr lang="en-US" sz="1800" dirty="0" smtClean="0"/>
              <a:t> – Hides files listed in /dev/</a:t>
            </a:r>
            <a:r>
              <a:rPr lang="en-US" sz="1800" dirty="0" err="1" smtClean="0"/>
              <a:t>ptyr</a:t>
            </a:r>
            <a:r>
              <a:rPr lang="en-US" sz="1800" dirty="0" smtClean="0"/>
              <a:t>. All files shown with '</a:t>
            </a:r>
            <a:r>
              <a:rPr lang="en-US" sz="1800" dirty="0" err="1" smtClean="0"/>
              <a:t>ls</a:t>
            </a:r>
            <a:r>
              <a:rPr lang="en-US" sz="1800" dirty="0" smtClean="0"/>
              <a:t> -/' if SHOWFLAG enabled.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err="1" smtClean="0"/>
              <a:t>passwd</a:t>
            </a:r>
            <a:r>
              <a:rPr lang="en-US" sz="1800" dirty="0" smtClean="0"/>
              <a:t> – Enter your </a:t>
            </a:r>
            <a:r>
              <a:rPr lang="en-US" sz="1800" dirty="0" err="1" smtClean="0"/>
              <a:t>rootkit</a:t>
            </a:r>
            <a:r>
              <a:rPr lang="en-US" sz="1800" dirty="0" smtClean="0"/>
              <a:t> password instead of old password to become root.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err="1" smtClean="0"/>
              <a:t>ps</a:t>
            </a:r>
            <a:r>
              <a:rPr lang="en-US" sz="1800" dirty="0" smtClean="0"/>
              <a:t> – Hides processes listed in </a:t>
            </a:r>
            <a:r>
              <a:rPr lang="en-US" sz="1600" dirty="0" smtClean="0"/>
              <a:t>/dev/</a:t>
            </a:r>
            <a:r>
              <a:rPr lang="en-US" sz="1600" dirty="0" err="1" smtClean="0"/>
              <a:t>ptyp</a:t>
            </a:r>
            <a:r>
              <a:rPr lang="en-US" sz="1800" dirty="0" smtClean="0"/>
              <a:t>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err="1" smtClean="0"/>
              <a:t>rshd</a:t>
            </a:r>
            <a:r>
              <a:rPr lang="en-US" sz="1800" dirty="0" smtClean="0"/>
              <a:t> – Execute remote commands as root: </a:t>
            </a:r>
            <a:r>
              <a:rPr lang="en-US" sz="1800" dirty="0" err="1" smtClean="0"/>
              <a:t>rsh</a:t>
            </a:r>
            <a:r>
              <a:rPr lang="en-US" sz="1800" dirty="0" smtClean="0"/>
              <a:t> -l </a:t>
            </a:r>
            <a:r>
              <a:rPr lang="en-US" sz="1800" dirty="0" err="1" smtClean="0"/>
              <a:t>rootkitpassword</a:t>
            </a:r>
            <a:r>
              <a:rPr lang="en-US" sz="1800" dirty="0" smtClean="0"/>
              <a:t> host command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err="1" smtClean="0"/>
              <a:t>syslogd</a:t>
            </a:r>
            <a:r>
              <a:rPr lang="en-US" sz="1800" dirty="0" smtClean="0"/>
              <a:t> – Removes log entries matching strings listed in </a:t>
            </a:r>
            <a:r>
              <a:rPr lang="en-US" sz="1600" dirty="0" smtClean="0"/>
              <a:t>/dev/</a:t>
            </a:r>
            <a:r>
              <a:rPr lang="en-US" sz="1600" dirty="0" err="1" smtClean="0"/>
              <a:t>ptys</a:t>
            </a:r>
            <a:r>
              <a:rPr lang="en-US" sz="1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85800" y="4686300"/>
            <a:ext cx="5334000" cy="3429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>
                <a:latin typeface="Times" pitchFamily="1" charset="0"/>
              </a:rPr>
              <a:t>CIT 380: Securing Computer Systems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866638B5-3071-4ABF-8C60-55A5D775EDD2}" type="slidenum">
              <a:rPr lang="en-US"/>
              <a:pPr/>
              <a:t>17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Binary </a:t>
            </a:r>
            <a:r>
              <a:rPr lang="en-US" sz="4000" dirty="0" err="1" smtClean="0"/>
              <a:t>Rootkit</a:t>
            </a:r>
            <a:r>
              <a:rPr lang="en-US" sz="4000" dirty="0" smtClean="0"/>
              <a:t> Detection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Tx/>
              <a:buNone/>
            </a:pPr>
            <a:r>
              <a:rPr lang="en-US" sz="2800" dirty="0" smtClean="0"/>
              <a:t>Use non-</a:t>
            </a:r>
            <a:r>
              <a:rPr lang="en-US" sz="2800" dirty="0" err="1" smtClean="0"/>
              <a:t>trojaned</a:t>
            </a:r>
            <a:r>
              <a:rPr lang="en-US" sz="2800" dirty="0" smtClean="0"/>
              <a:t> programs</a:t>
            </a:r>
          </a:p>
          <a:p>
            <a:pPr lvl="1" eaLnBrk="1" hangingPunct="1"/>
            <a:r>
              <a:rPr lang="en-US" sz="2400" dirty="0" err="1" smtClean="0"/>
              <a:t>ptree</a:t>
            </a:r>
            <a:r>
              <a:rPr lang="en-US" sz="2400" dirty="0" smtClean="0"/>
              <a:t> is generally uncompromised</a:t>
            </a:r>
          </a:p>
          <a:p>
            <a:pPr lvl="1" eaLnBrk="1" hangingPunct="1"/>
            <a:r>
              <a:rPr lang="en-US" sz="2400" dirty="0" smtClean="0"/>
              <a:t>tar will archive hidden files, the list with -t</a:t>
            </a:r>
          </a:p>
          <a:p>
            <a:pPr lvl="1" eaLnBrk="1" hangingPunct="1"/>
            <a:r>
              <a:rPr lang="en-US" sz="2400" dirty="0" err="1" smtClean="0"/>
              <a:t>lsof</a:t>
            </a:r>
            <a:r>
              <a:rPr lang="en-US" sz="2400" dirty="0" smtClean="0"/>
              <a:t> is also generally safe</a:t>
            </a:r>
          </a:p>
          <a:p>
            <a:pPr lvl="1" eaLnBrk="1" hangingPunct="1"/>
            <a:r>
              <a:rPr lang="en-US" sz="2400" dirty="0" smtClean="0"/>
              <a:t>Use known good tools from CD-ROM.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File integrity checks</a:t>
            </a:r>
          </a:p>
          <a:p>
            <a:pPr lvl="1" eaLnBrk="1" hangingPunct="1"/>
            <a:r>
              <a:rPr lang="en-US" sz="2400" dirty="0" smtClean="0"/>
              <a:t>tripwire, AIDE, Osiris</a:t>
            </a:r>
          </a:p>
          <a:p>
            <a:pPr lvl="1" eaLnBrk="1" hangingPunct="1"/>
            <a:r>
              <a:rPr lang="en-US" sz="2400" dirty="0" smtClean="0"/>
              <a:t>rpm –V –a</a:t>
            </a:r>
          </a:p>
          <a:p>
            <a:pPr lvl="1" eaLnBrk="1" hangingPunct="1"/>
            <a:r>
              <a:rPr lang="en-US" sz="2400" dirty="0" smtClean="0"/>
              <a:t>Must have known valid version of database offline or attacker may modify file signatures to match Trojans.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85800" y="4686300"/>
            <a:ext cx="5334000" cy="3429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latin typeface="Times" pitchFamily="1" charset="0"/>
              </a:rPr>
              <a:t> 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8B017B57-BFC5-489C-AD14-E9D7D2DF0C97}" type="slidenum">
              <a:rPr lang="en-US"/>
              <a:pPr/>
              <a:t>18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Library </a:t>
            </a:r>
            <a:r>
              <a:rPr lang="en-US" sz="3600" dirty="0" err="1" smtClean="0"/>
              <a:t>Rootkits</a:t>
            </a:r>
            <a:endParaRPr lang="en-US" sz="3600" dirty="0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t0rn </a:t>
            </a:r>
            <a:r>
              <a:rPr lang="en-US" sz="2400" dirty="0" err="1" smtClean="0"/>
              <a:t>rootkit</a:t>
            </a:r>
            <a:r>
              <a:rPr lang="en-US" sz="2400" dirty="0" smtClean="0"/>
              <a:t> uses special system library </a:t>
            </a:r>
            <a:r>
              <a:rPr lang="en-US" sz="2400" dirty="0" err="1" smtClean="0"/>
              <a:t>libproc.a</a:t>
            </a:r>
            <a:r>
              <a:rPr lang="en-US" sz="2400" dirty="0" smtClean="0"/>
              <a:t> to intercept process information requested by user utilities.</a:t>
            </a:r>
          </a:p>
          <a:p>
            <a:pPr eaLnBrk="1" hangingPunct="1"/>
            <a:r>
              <a:rPr lang="en-US" sz="2400" dirty="0" smtClean="0"/>
              <a:t>Modify </a:t>
            </a:r>
            <a:r>
              <a:rPr lang="en-US" sz="2400" dirty="0" err="1" smtClean="0"/>
              <a:t>libc</a:t>
            </a:r>
            <a:r>
              <a:rPr lang="en-US" sz="2400" dirty="0" smtClean="0"/>
              <a:t> </a:t>
            </a:r>
          </a:p>
          <a:p>
            <a:pPr lvl="1" eaLnBrk="1" hangingPunct="1"/>
            <a:r>
              <a:rPr lang="en-US" sz="2000" dirty="0" smtClean="0"/>
              <a:t>Intercept system call data returning from kernel, stripping out evidence of attacker activities.</a:t>
            </a:r>
          </a:p>
          <a:p>
            <a:pPr lvl="1" eaLnBrk="1" hangingPunct="1"/>
            <a:r>
              <a:rPr lang="en-US" sz="2000" dirty="0" smtClean="0"/>
              <a:t>Alternately, ensure that </a:t>
            </a:r>
            <a:r>
              <a:rPr lang="en-US" sz="2000" dirty="0" err="1" smtClean="0"/>
              <a:t>rootkit</a:t>
            </a:r>
            <a:r>
              <a:rPr lang="en-US" sz="2000" dirty="0" smtClean="0"/>
              <a:t> library providing system calls is called instead of </a:t>
            </a:r>
            <a:r>
              <a:rPr lang="en-US" sz="2000" dirty="0" err="1" smtClean="0"/>
              <a:t>libc</a:t>
            </a:r>
            <a:r>
              <a:rPr lang="en-US" sz="2000" dirty="0" smtClean="0"/>
              <a:t> by placing it in /etc/</a:t>
            </a:r>
            <a:r>
              <a:rPr lang="en-US" sz="2000" dirty="0" err="1" smtClean="0"/>
              <a:t>ld.so.preload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9DA9F283-B29A-4D1D-8253-E155C2C21890}" type="slidenum">
              <a:rPr lang="en-US"/>
              <a:pPr/>
              <a:t>19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Kernel </a:t>
            </a:r>
            <a:r>
              <a:rPr lang="en-US" sz="4000" dirty="0" err="1" smtClean="0"/>
              <a:t>Rootkits</a:t>
            </a:r>
            <a:endParaRPr lang="en-US" sz="4000" dirty="0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360045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Kernel runs in supervisor processor mode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Complete control over machine.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err="1" smtClean="0"/>
              <a:t>Rootkits</a:t>
            </a:r>
            <a:r>
              <a:rPr lang="en-US" sz="2400" dirty="0" smtClean="0"/>
              <a:t> modify kernel system calls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execve</a:t>
            </a:r>
            <a:r>
              <a:rPr lang="en-US" sz="2000" dirty="0" smtClean="0"/>
              <a:t> modified to run Trojan horse binary for some programs, while other system calls used by integrity checkers read original binary file.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setuid</a:t>
            </a:r>
            <a:r>
              <a:rPr lang="en-US" sz="2000" dirty="0" smtClean="0"/>
              <a:t> modified to give root to a certain user.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Advantage—Stealth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Runtime integrity checkers cannot see </a:t>
            </a:r>
            <a:r>
              <a:rPr lang="en-US" sz="2000" dirty="0" err="1" smtClean="0"/>
              <a:t>rootkit</a:t>
            </a:r>
            <a:r>
              <a:rPr lang="en-US" sz="2000" dirty="0" smtClean="0"/>
              <a:t> changes.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All programs impacted by kernel Trojan horse.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Open backdoors/sniff network without running processes.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885950"/>
            <a:ext cx="6400800" cy="131445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A Detour: Few Words about </a:t>
            </a:r>
            <a:r>
              <a:rPr lang="en-US" sz="4000" dirty="0" err="1" smtClean="0">
                <a:solidFill>
                  <a:schemeClr val="tx1"/>
                </a:solidFill>
              </a:rPr>
              <a:t>Rootkits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9402909A-8565-4E5C-A93B-8B38F1348A0E}" type="slidenum">
              <a:rPr lang="en-US"/>
              <a:pPr/>
              <a:t>20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Types of Kernel </a:t>
            </a:r>
            <a:r>
              <a:rPr lang="en-US" sz="4000" dirty="0" err="1" smtClean="0"/>
              <a:t>Rootkits</a:t>
            </a:r>
            <a:endParaRPr lang="en-US" sz="4000" dirty="0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0"/>
            <a:ext cx="8229600" cy="3394472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sz="2400" dirty="0" smtClean="0"/>
              <a:t>Loadable Kernel Modules</a:t>
            </a:r>
          </a:p>
          <a:p>
            <a:pPr lvl="1" eaLnBrk="1" hangingPunct="1"/>
            <a:r>
              <a:rPr lang="en-US" sz="2000" dirty="0" smtClean="0"/>
              <a:t>Device drivers are LKMs.</a:t>
            </a:r>
          </a:p>
          <a:p>
            <a:pPr lvl="1" eaLnBrk="1" hangingPunct="1"/>
            <a:r>
              <a:rPr lang="en-US" sz="2000" dirty="0" smtClean="0"/>
              <a:t>Can be defeated by disabling LKMs.</a:t>
            </a:r>
          </a:p>
          <a:p>
            <a:pPr lvl="1" eaLnBrk="1" hangingPunct="1"/>
            <a:r>
              <a:rPr lang="en-US" sz="2000" dirty="0" smtClean="0"/>
              <a:t>ex: Adore, </a:t>
            </a:r>
            <a:r>
              <a:rPr lang="en-US" sz="2000" dirty="0" err="1" smtClean="0"/>
              <a:t>Knark</a:t>
            </a:r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Alter running kernel in memory.</a:t>
            </a:r>
          </a:p>
          <a:p>
            <a:pPr lvl="1" eaLnBrk="1" hangingPunct="1"/>
            <a:r>
              <a:rPr lang="en-US" sz="2000" dirty="0" smtClean="0"/>
              <a:t>Modify /dev/</a:t>
            </a:r>
            <a:r>
              <a:rPr lang="en-US" sz="2000" dirty="0" err="1" smtClean="0"/>
              <a:t>kmem</a:t>
            </a:r>
            <a:r>
              <a:rPr lang="en-US" sz="2000" dirty="0" smtClean="0"/>
              <a:t> directly.</a:t>
            </a:r>
          </a:p>
          <a:p>
            <a:pPr lvl="1" eaLnBrk="1" hangingPunct="1"/>
            <a:r>
              <a:rPr lang="en-US" sz="2000" dirty="0" smtClean="0"/>
              <a:t>ex: </a:t>
            </a:r>
            <a:r>
              <a:rPr lang="en-US" sz="2000" dirty="0" err="1" smtClean="0"/>
              <a:t>SucKit</a:t>
            </a:r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Alter kernel on disk.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85800" y="4686300"/>
            <a:ext cx="5334000" cy="3429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latin typeface="Times" pitchFamily="1" charset="0"/>
              </a:rPr>
              <a:t> 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5E8B5F2E-7D08-4CE8-B2E3-A8649BBEDE5D}" type="slidenum">
              <a:rPr lang="en-US"/>
              <a:pPr/>
              <a:t>21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Kernel </a:t>
            </a:r>
            <a:r>
              <a:rPr lang="en-US" sz="4000" dirty="0" err="1" smtClean="0"/>
              <a:t>Rootkit</a:t>
            </a:r>
            <a:r>
              <a:rPr lang="en-US" sz="4000" dirty="0" smtClean="0"/>
              <a:t> Detection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00150"/>
            <a:ext cx="8229600" cy="339447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List kernel modules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lsmod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cat /proc/modules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Examine kernel symbols (/proc/</a:t>
            </a:r>
            <a:r>
              <a:rPr lang="en-US" sz="2400" dirty="0" err="1" smtClean="0"/>
              <a:t>kallsyms</a:t>
            </a:r>
            <a:r>
              <a:rPr lang="en-US" sz="24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Module name listed in [] after symbol name.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Kernel </a:t>
            </a:r>
            <a:r>
              <a:rPr lang="en-US" sz="4000" dirty="0" err="1" smtClean="0"/>
              <a:t>Rootkit</a:t>
            </a:r>
            <a:r>
              <a:rPr lang="en-US" sz="4000" dirty="0" smtClean="0"/>
              <a:t> Detection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Check system call addresses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Compare running kernel </a:t>
            </a:r>
            <a:r>
              <a:rPr lang="en-US" sz="2000" dirty="0" err="1" smtClean="0"/>
              <a:t>syscall</a:t>
            </a:r>
            <a:r>
              <a:rPr lang="en-US" sz="2000" dirty="0" smtClean="0"/>
              <a:t> addresses with those listed in System.map generated at kernel compile.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All of these signatures can be hidden/forged.</a:t>
            </a:r>
          </a:p>
          <a:p>
            <a:endParaRPr lang="en-US" sz="2400" dirty="0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85800" y="4686300"/>
            <a:ext cx="5334000" cy="3429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latin typeface="Times" pitchFamily="1" charset="0"/>
              </a:rPr>
              <a:t> 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#</a:t>
            </a:r>
            <a:fld id="{7E07C855-8713-4320-A985-756D8B21D75C}" type="slidenum">
              <a:rPr lang="en-US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85800" y="4686300"/>
            <a:ext cx="5334000" cy="3429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latin typeface="Times" pitchFamily="1" charset="0"/>
              </a:rPr>
              <a:t> 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E2CADD08-3637-4175-8685-A641AFCB3029}" type="slidenum">
              <a:rPr lang="en-US"/>
              <a:pPr/>
              <a:t>23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err="1" smtClean="0"/>
              <a:t>Knark</a:t>
            </a:r>
            <a:endParaRPr lang="en-US" sz="4000" dirty="0" smtClean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Linux-based LKM </a:t>
            </a:r>
            <a:r>
              <a:rPr lang="en-US" sz="2000" dirty="0" err="1" smtClean="0"/>
              <a:t>rootkit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Features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Hide/unhide files or directories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Hide TCP or UDP connections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Execution redirection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Unauthenticated privilege escalation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Utility to change UID/GID of a running process.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Unauthenticated, privileged remote execution daemon.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Kill –31 to hide a running process.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 smtClean="0"/>
              <a:t>modhide</a:t>
            </a:r>
            <a:r>
              <a:rPr lang="en-US" sz="2000" dirty="0" smtClean="0"/>
              <a:t>: assistant LKM that hides </a:t>
            </a:r>
            <a:r>
              <a:rPr lang="en-US" sz="2000" dirty="0" err="1" smtClean="0"/>
              <a:t>Knark</a:t>
            </a:r>
            <a:r>
              <a:rPr lang="en-US" sz="2000" dirty="0" smtClean="0"/>
              <a:t> from module listing attempts.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3.4.3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914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Rootkit</a:t>
            </a:r>
            <a:r>
              <a:rPr lang="en-US" dirty="0" smtClean="0"/>
              <a:t> Detection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85800" y="4686300"/>
            <a:ext cx="5334000" cy="3429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latin typeface="Times" pitchFamily="1" charset="0"/>
              </a:rPr>
              <a:t> 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EAA94D23-F981-4C0D-8681-9E5F0D62D7A3}" type="slidenum">
              <a:rPr lang="en-US"/>
              <a:pPr/>
              <a:t>25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err="1" smtClean="0"/>
              <a:t>Rootkit</a:t>
            </a:r>
            <a:r>
              <a:rPr lang="en-US" sz="3600" dirty="0" smtClean="0"/>
              <a:t> Detection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47750"/>
            <a:ext cx="8229600" cy="339447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000" dirty="0" smtClean="0"/>
              <a:t>Offline system examination</a:t>
            </a:r>
          </a:p>
          <a:p>
            <a:pPr lvl="1" eaLnBrk="1" hangingPunct="1"/>
            <a:r>
              <a:rPr lang="en-US" sz="1800" dirty="0" smtClean="0"/>
              <a:t>Mount and examine disk using another OS </a:t>
            </a:r>
            <a:r>
              <a:rPr lang="en-US" sz="1800" dirty="0" err="1" smtClean="0"/>
              <a:t>kernel+image</a:t>
            </a:r>
            <a:r>
              <a:rPr lang="en-US" sz="1800" dirty="0" smtClean="0"/>
              <a:t>.</a:t>
            </a:r>
          </a:p>
          <a:p>
            <a:pPr lvl="1" eaLnBrk="1" hangingPunct="1"/>
            <a:r>
              <a:rPr lang="en-US" sz="1800" dirty="0" err="1" smtClean="0"/>
              <a:t>Knoppix</a:t>
            </a:r>
            <a:r>
              <a:rPr lang="en-US" sz="1800" dirty="0" smtClean="0"/>
              <a:t>: live CD </a:t>
            </a:r>
            <a:r>
              <a:rPr lang="en-US" sz="1800" dirty="0" err="1" smtClean="0"/>
              <a:t>linux</a:t>
            </a:r>
            <a:r>
              <a:rPr lang="en-US" sz="1800" dirty="0" smtClean="0"/>
              <a:t> distribution.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Computer Forensics</a:t>
            </a:r>
          </a:p>
          <a:p>
            <a:pPr lvl="1" eaLnBrk="1" hangingPunct="1"/>
            <a:r>
              <a:rPr lang="en-US" sz="1800" dirty="0" smtClean="0"/>
              <a:t>Examine disk below </a:t>
            </a:r>
            <a:r>
              <a:rPr lang="en-US" sz="1800" dirty="0" err="1" smtClean="0"/>
              <a:t>filesystem</a:t>
            </a:r>
            <a:r>
              <a:rPr lang="en-US" sz="1800" dirty="0" smtClean="0"/>
              <a:t> level.</a:t>
            </a:r>
          </a:p>
          <a:p>
            <a:pPr lvl="1" eaLnBrk="1" hangingPunct="1"/>
            <a:r>
              <a:rPr lang="en-US" sz="1800" dirty="0" smtClean="0"/>
              <a:t>Helix: live CD </a:t>
            </a:r>
            <a:r>
              <a:rPr lang="en-US" sz="1800" dirty="0" err="1" smtClean="0"/>
              <a:t>linux</a:t>
            </a:r>
            <a:r>
              <a:rPr lang="en-US" sz="1800" dirty="0" smtClean="0"/>
              <a:t> forensics tool.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90B25244-2F9E-4AD3-BE08-44CBEE88AF2D}" type="slidenum">
              <a:rPr lang="en-US"/>
              <a:pPr/>
              <a:t>26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err="1" smtClean="0"/>
              <a:t>Rootkit</a:t>
            </a:r>
            <a:r>
              <a:rPr lang="en-US" sz="4000" dirty="0" smtClean="0"/>
              <a:t> Detection Utilities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sz="2400" dirty="0" err="1" smtClean="0"/>
              <a:t>chkrootkit</a:t>
            </a:r>
            <a:r>
              <a:rPr lang="en-US" sz="2400" dirty="0" smtClean="0"/>
              <a:t> </a:t>
            </a:r>
          </a:p>
          <a:p>
            <a:pPr lvl="1" eaLnBrk="1" hangingPunct="1"/>
            <a:r>
              <a:rPr lang="en-US" sz="2000" dirty="0" smtClean="0"/>
              <a:t>Detects &gt;50 </a:t>
            </a:r>
            <a:r>
              <a:rPr lang="en-US" sz="2000" dirty="0" err="1" smtClean="0"/>
              <a:t>rootkits</a:t>
            </a:r>
            <a:r>
              <a:rPr lang="en-US" sz="2000" dirty="0" smtClean="0"/>
              <a:t> on multiple UNIX types.</a:t>
            </a:r>
          </a:p>
          <a:p>
            <a:pPr lvl="1" eaLnBrk="1" hangingPunct="1"/>
            <a:r>
              <a:rPr lang="en-US" sz="2000" dirty="0" smtClean="0"/>
              <a:t>Checks commonly </a:t>
            </a:r>
            <a:r>
              <a:rPr lang="en-US" sz="2000" dirty="0" err="1" smtClean="0"/>
              <a:t>trojaned</a:t>
            </a:r>
            <a:r>
              <a:rPr lang="en-US" sz="2000" dirty="0" smtClean="0"/>
              <a:t> binaries.</a:t>
            </a:r>
          </a:p>
          <a:p>
            <a:pPr lvl="1" eaLnBrk="1" hangingPunct="1"/>
            <a:r>
              <a:rPr lang="en-US" sz="2000" dirty="0" smtClean="0"/>
              <a:t>Examines log files for modifications.</a:t>
            </a:r>
          </a:p>
          <a:p>
            <a:pPr lvl="1" eaLnBrk="1" hangingPunct="1"/>
            <a:r>
              <a:rPr lang="en-US" sz="2000" dirty="0" smtClean="0"/>
              <a:t>Checks for LKM </a:t>
            </a:r>
            <a:r>
              <a:rPr lang="en-US" sz="2000" dirty="0" err="1" smtClean="0"/>
              <a:t>rootkits</a:t>
            </a:r>
            <a:r>
              <a:rPr lang="en-US" sz="2000" dirty="0" smtClean="0"/>
              <a:t>.</a:t>
            </a:r>
          </a:p>
          <a:p>
            <a:pPr lvl="1" eaLnBrk="1" hangingPunct="1"/>
            <a:r>
              <a:rPr lang="en-US" sz="2000" dirty="0" smtClean="0"/>
              <a:t>Use –p option to use known safe binaries from CDROM.</a:t>
            </a:r>
          </a:p>
          <a:p>
            <a:pPr eaLnBrk="1" hangingPunct="1">
              <a:buFontTx/>
              <a:buNone/>
            </a:pPr>
            <a:r>
              <a:rPr lang="en-US" sz="2400" dirty="0" err="1" smtClean="0"/>
              <a:t>carbonite</a:t>
            </a:r>
            <a:r>
              <a:rPr lang="en-US" sz="2400" dirty="0" smtClean="0"/>
              <a:t> </a:t>
            </a:r>
          </a:p>
          <a:p>
            <a:pPr lvl="1" eaLnBrk="1" hangingPunct="1"/>
            <a:r>
              <a:rPr lang="en-US" sz="2000" dirty="0" smtClean="0"/>
              <a:t>LKM that searches for </a:t>
            </a:r>
            <a:r>
              <a:rPr lang="en-US" sz="2000" dirty="0" err="1" smtClean="0"/>
              <a:t>rootkits</a:t>
            </a:r>
            <a:r>
              <a:rPr lang="en-US" sz="2000" dirty="0" smtClean="0"/>
              <a:t> in kernel.</a:t>
            </a:r>
          </a:p>
          <a:p>
            <a:pPr lvl="1" eaLnBrk="1" hangingPunct="1"/>
            <a:r>
              <a:rPr lang="en-US" sz="2000" dirty="0" smtClean="0"/>
              <a:t>Generates and searches frozen image kernel process structures.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6E085257-74AA-411B-A4A1-A01FB5BCBB33}" type="slidenum">
              <a:rPr lang="en-US"/>
              <a:pPr/>
              <a:t>27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Detection Countermeasures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Hide </a:t>
            </a:r>
            <a:r>
              <a:rPr lang="en-US" sz="2000" dirty="0" err="1" smtClean="0"/>
              <a:t>rootkit</a:t>
            </a:r>
            <a:r>
              <a:rPr lang="en-US" sz="2000" dirty="0" smtClean="0"/>
              <a:t> in unused sectors or in unused fragments of used sectors.</a:t>
            </a:r>
          </a:p>
          <a:p>
            <a:pPr eaLnBrk="1" hangingPunct="1"/>
            <a:r>
              <a:rPr lang="en-US" sz="2000" dirty="0" smtClean="0"/>
              <a:t>Install </a:t>
            </a:r>
            <a:r>
              <a:rPr lang="en-US" sz="2000" dirty="0" err="1" smtClean="0"/>
              <a:t>rootkit</a:t>
            </a:r>
            <a:r>
              <a:rPr lang="en-US" sz="2000" dirty="0" smtClean="0"/>
              <a:t> into flash memory like PC BIOS, ensuring that </a:t>
            </a:r>
            <a:r>
              <a:rPr lang="en-US" sz="2000" dirty="0" err="1" smtClean="0"/>
              <a:t>rootkit</a:t>
            </a:r>
            <a:r>
              <a:rPr lang="en-US" sz="2000" dirty="0" smtClean="0"/>
              <a:t> persists even after disk formatting and OS re-installation.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F039174B-C769-416F-96EE-6080E0F6E834}" type="slidenum">
              <a:rPr lang="en-US"/>
              <a:pPr/>
              <a:t>28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err="1" smtClean="0"/>
              <a:t>Rootkit</a:t>
            </a:r>
            <a:r>
              <a:rPr lang="en-US" sz="4000" dirty="0" smtClean="0"/>
              <a:t> Recovery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Restore compromised programs from backup</a:t>
            </a:r>
          </a:p>
          <a:p>
            <a:pPr lvl="1" eaLnBrk="1" hangingPunct="1"/>
            <a:r>
              <a:rPr lang="en-US" sz="2000" dirty="0" smtClean="0"/>
              <a:t>Lose evidence of intrusion.</a:t>
            </a:r>
          </a:p>
          <a:p>
            <a:pPr lvl="1" eaLnBrk="1" hangingPunct="1"/>
            <a:r>
              <a:rPr lang="en-US" sz="2000" dirty="0" smtClean="0"/>
              <a:t>Did you find all the </a:t>
            </a:r>
            <a:r>
              <a:rPr lang="en-US" sz="2000" dirty="0" err="1" smtClean="0"/>
              <a:t>trojans</a:t>
            </a:r>
            <a:r>
              <a:rPr lang="en-US" sz="2000" dirty="0" smtClean="0"/>
              <a:t>?</a:t>
            </a:r>
          </a:p>
          <a:p>
            <a:pPr eaLnBrk="1" hangingPunct="1"/>
            <a:r>
              <a:rPr lang="en-US" sz="2400" dirty="0" smtClean="0"/>
              <a:t>Backup system, then restore from tape</a:t>
            </a:r>
          </a:p>
          <a:p>
            <a:pPr lvl="1" eaLnBrk="1" hangingPunct="1"/>
            <a:r>
              <a:rPr lang="en-US" sz="2000" dirty="0" smtClean="0"/>
              <a:t>Save image of hard disk for investigation.</a:t>
            </a:r>
          </a:p>
          <a:p>
            <a:pPr lvl="1" eaLnBrk="1" hangingPunct="1"/>
            <a:r>
              <a:rPr lang="en-US" sz="2000" dirty="0" smtClean="0"/>
              <a:t>Restore known safe image to be sure that all </a:t>
            </a:r>
            <a:r>
              <a:rPr lang="en-US" sz="2000" dirty="0" err="1" smtClean="0"/>
              <a:t>trojans</a:t>
            </a:r>
            <a:r>
              <a:rPr lang="en-US" sz="2000" dirty="0" smtClean="0"/>
              <a:t> have been eliminated.</a:t>
            </a:r>
          </a:p>
          <a:p>
            <a:pPr lvl="1" eaLnBrk="1" hangingPunct="1"/>
            <a:r>
              <a:rPr lang="en-US" sz="2000" dirty="0" smtClean="0"/>
              <a:t>Patch system to repair exploited vulnerability.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8DFAF172-2A94-4015-8248-BAA16226AA18}" type="slidenum">
              <a:rPr lang="en-US"/>
              <a:pPr/>
              <a:t>29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Key Points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001000" cy="37147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Backdoors allow intruder into system without using exploit again.</a:t>
            </a:r>
          </a:p>
          <a:p>
            <a:pPr eaLnBrk="1" hangingPunct="1"/>
            <a:r>
              <a:rPr lang="en-US" sz="2400" dirty="0" err="1" smtClean="0"/>
              <a:t>Rootkits</a:t>
            </a:r>
            <a:r>
              <a:rPr lang="en-US" sz="2400" dirty="0" smtClean="0"/>
              <a:t> automatically deeply compromise a system once root access is attained.</a:t>
            </a:r>
          </a:p>
          <a:p>
            <a:pPr eaLnBrk="1" hangingPunct="1"/>
            <a:r>
              <a:rPr lang="en-US" sz="2400" dirty="0" err="1" smtClean="0"/>
              <a:t>Rootkits</a:t>
            </a:r>
            <a:r>
              <a:rPr lang="en-US" sz="2400" dirty="0" smtClean="0"/>
              <a:t> are easy to use, difficult to detect.</a:t>
            </a:r>
          </a:p>
          <a:p>
            <a:pPr eaLnBrk="1" hangingPunct="1"/>
            <a:r>
              <a:rPr lang="en-US" sz="2400" dirty="0" smtClean="0"/>
              <a:t>Don’t trust anything on a compromised system—access disk from a known safe system, like a </a:t>
            </a:r>
            <a:r>
              <a:rPr lang="en-US" sz="2400" dirty="0" err="1" smtClean="0"/>
              <a:t>Knoppix</a:t>
            </a:r>
            <a:r>
              <a:rPr lang="en-US" sz="2400" dirty="0" smtClean="0"/>
              <a:t> CD.</a:t>
            </a:r>
          </a:p>
          <a:p>
            <a:pPr eaLnBrk="1" hangingPunct="1"/>
            <a:r>
              <a:rPr lang="en-US" sz="2400" dirty="0" smtClean="0"/>
              <a:t>Recovery requires a full re-installation of the OS and restoration of files from a known good backup.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Topics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Rootkits</a:t>
            </a:r>
          </a:p>
          <a:p>
            <a:pPr lvl="1" eaLnBrk="1" hangingPunct="1"/>
            <a:r>
              <a:rPr lang="en-US" sz="2400" smtClean="0"/>
              <a:t>User-mode Rootkits</a:t>
            </a:r>
          </a:p>
          <a:p>
            <a:pPr lvl="1" eaLnBrk="1" hangingPunct="1"/>
            <a:r>
              <a:rPr lang="en-US" sz="2400" smtClean="0"/>
              <a:t>Kernel Rootkits</a:t>
            </a:r>
          </a:p>
          <a:p>
            <a:pPr lvl="1" eaLnBrk="1" hangingPunct="1"/>
            <a:r>
              <a:rPr lang="en-US" sz="2400" smtClean="0"/>
              <a:t>Detecting Rootkits</a:t>
            </a:r>
          </a:p>
          <a:p>
            <a:pPr lvl="1" eaLnBrk="1" hangingPunct="1"/>
            <a:r>
              <a:rPr lang="en-US" sz="2400" smtClean="0"/>
              <a:t>Recovery from a Rootkit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7F15C98D-05C9-4108-90C5-43E2A11B0697}" type="slidenum">
              <a:rPr lang="en-US"/>
              <a:pPr/>
              <a:t>30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References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458200" cy="3714750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1200" dirty="0" err="1" smtClean="0"/>
              <a:t>Oktay</a:t>
            </a:r>
            <a:r>
              <a:rPr lang="en-US" sz="1200" dirty="0" smtClean="0"/>
              <a:t> </a:t>
            </a:r>
            <a:r>
              <a:rPr lang="en-US" sz="1200" dirty="0" err="1" smtClean="0"/>
              <a:t>Altunergil</a:t>
            </a:r>
            <a:r>
              <a:rPr lang="en-US" sz="1200" dirty="0" smtClean="0"/>
              <a:t>, “Scanning for </a:t>
            </a:r>
            <a:r>
              <a:rPr lang="en-US" sz="1200" dirty="0" err="1" smtClean="0"/>
              <a:t>Rootkits</a:t>
            </a:r>
            <a:r>
              <a:rPr lang="en-US" sz="1200" dirty="0" smtClean="0"/>
              <a:t>,” </a:t>
            </a:r>
            <a:r>
              <a:rPr lang="en-US" sz="1200" dirty="0" smtClean="0">
                <a:hlinkClick r:id="rId2"/>
              </a:rPr>
              <a:t>http://www.linuxdevcenter.com/pub/a/linux/2002/02/07/rootkits.html</a:t>
            </a:r>
            <a:r>
              <a:rPr lang="en-US" sz="1200" dirty="0" smtClean="0"/>
              <a:t>, 2002.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1200" dirty="0" err="1" smtClean="0"/>
              <a:t>Silvio</a:t>
            </a:r>
            <a:r>
              <a:rPr lang="en-US" sz="1200" dirty="0" smtClean="0"/>
              <a:t> </a:t>
            </a:r>
            <a:r>
              <a:rPr lang="en-US" sz="1200" dirty="0" err="1" smtClean="0"/>
              <a:t>Cesare</a:t>
            </a:r>
            <a:r>
              <a:rPr lang="en-US" sz="1200" dirty="0" smtClean="0"/>
              <a:t>, “Runtime kernel </a:t>
            </a:r>
            <a:r>
              <a:rPr lang="en-US" sz="1200" dirty="0" err="1" smtClean="0"/>
              <a:t>kmem</a:t>
            </a:r>
            <a:r>
              <a:rPr lang="en-US" sz="1200" dirty="0" smtClean="0"/>
              <a:t> patching,” </a:t>
            </a:r>
            <a:r>
              <a:rPr lang="en-US" sz="1200" dirty="0" smtClean="0">
                <a:hlinkClick r:id="rId3"/>
              </a:rPr>
              <a:t>http://vx.netlux.org/lib/vsc07.html</a:t>
            </a:r>
            <a:r>
              <a:rPr lang="en-US" sz="1200" dirty="0" smtClean="0"/>
              <a:t>, 1998.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1200" dirty="0" smtClean="0"/>
              <a:t>William Cheswick, Steven </a:t>
            </a:r>
            <a:r>
              <a:rPr lang="en-US" sz="1200" dirty="0" err="1" smtClean="0"/>
              <a:t>Bellovin</a:t>
            </a:r>
            <a:r>
              <a:rPr lang="en-US" sz="1200" dirty="0" smtClean="0"/>
              <a:t>, and </a:t>
            </a:r>
            <a:r>
              <a:rPr lang="en-US" sz="1200" dirty="0" err="1" smtClean="0"/>
              <a:t>Avriel</a:t>
            </a:r>
            <a:r>
              <a:rPr lang="en-US" sz="1200" dirty="0" smtClean="0"/>
              <a:t> Rubin, </a:t>
            </a:r>
            <a:r>
              <a:rPr lang="en-US" sz="1200" i="1" dirty="0" smtClean="0"/>
              <a:t>Firewalls and Internet Security, 2</a:t>
            </a:r>
            <a:r>
              <a:rPr lang="en-US" sz="1200" i="1" baseline="30000" dirty="0" smtClean="0"/>
              <a:t>nd</a:t>
            </a:r>
            <a:r>
              <a:rPr lang="en-US" sz="1200" i="1" dirty="0" smtClean="0"/>
              <a:t> edition</a:t>
            </a:r>
            <a:r>
              <a:rPr lang="en-US" sz="1200" dirty="0" smtClean="0"/>
              <a:t>, 2003.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1200" dirty="0" smtClean="0"/>
              <a:t>Anton </a:t>
            </a:r>
            <a:r>
              <a:rPr lang="en-US" sz="1200" dirty="0" err="1" smtClean="0"/>
              <a:t>Chuvakin</a:t>
            </a:r>
            <a:r>
              <a:rPr lang="en-US" sz="1200" dirty="0" smtClean="0"/>
              <a:t>, “An Overview of UNIX </a:t>
            </a:r>
            <a:r>
              <a:rPr lang="en-US" sz="1200" dirty="0" err="1" smtClean="0"/>
              <a:t>Rootkits</a:t>
            </a:r>
            <a:r>
              <a:rPr lang="en-US" sz="1200" dirty="0" smtClean="0"/>
              <a:t>,” </a:t>
            </a:r>
            <a:r>
              <a:rPr lang="en-US" sz="1200" dirty="0" err="1" smtClean="0"/>
              <a:t>iDEFENSE</a:t>
            </a:r>
            <a:r>
              <a:rPr lang="en-US" sz="1200" dirty="0" smtClean="0"/>
              <a:t> whitepaper, 2003.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1200" dirty="0" smtClean="0"/>
              <a:t>Dave </a:t>
            </a:r>
            <a:r>
              <a:rPr lang="en-US" sz="1200" dirty="0" err="1" smtClean="0"/>
              <a:t>Dittrich</a:t>
            </a:r>
            <a:r>
              <a:rPr lang="en-US" sz="1200" dirty="0" smtClean="0"/>
              <a:t>, “</a:t>
            </a:r>
            <a:r>
              <a:rPr lang="en-US" sz="1200" dirty="0" err="1" smtClean="0"/>
              <a:t>Rootkits</a:t>
            </a:r>
            <a:r>
              <a:rPr lang="en-US" sz="1200" dirty="0" smtClean="0"/>
              <a:t> FAQ,” </a:t>
            </a:r>
            <a:r>
              <a:rPr lang="en-US" sz="1200" dirty="0" smtClean="0">
                <a:hlinkClick r:id="rId4"/>
              </a:rPr>
              <a:t>http://staff.washington.edu/dittrich/misc/faqs/rootkits.faq</a:t>
            </a:r>
            <a:r>
              <a:rPr lang="en-US" sz="1200" dirty="0" smtClean="0"/>
              <a:t>, 2002.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1200" dirty="0" smtClean="0"/>
              <a:t>Greg </a:t>
            </a:r>
            <a:r>
              <a:rPr lang="en-US" sz="1200" dirty="0" err="1" smtClean="0"/>
              <a:t>Hoglund</a:t>
            </a:r>
            <a:r>
              <a:rPr lang="en-US" sz="1200" dirty="0" smtClean="0"/>
              <a:t> and Gary McGraw, </a:t>
            </a:r>
            <a:r>
              <a:rPr lang="en-US" sz="1200" i="1" dirty="0" smtClean="0"/>
              <a:t>Exploiting Software: How to Break Code</a:t>
            </a:r>
            <a:r>
              <a:rPr lang="en-US" sz="1200" dirty="0" smtClean="0"/>
              <a:t>, Addison-Wesley, 2004.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1200" dirty="0" smtClean="0"/>
              <a:t>Samuel T. King et. al., “</a:t>
            </a:r>
            <a:r>
              <a:rPr lang="en-US" sz="1200" dirty="0" err="1" smtClean="0"/>
              <a:t>SubVirt</a:t>
            </a:r>
            <a:r>
              <a:rPr lang="en-US" sz="1200" dirty="0" smtClean="0"/>
              <a:t>: Implementing malware with virtual machines”, </a:t>
            </a:r>
            <a:r>
              <a:rPr lang="en-US" sz="1200" dirty="0" smtClean="0">
                <a:hlinkClick r:id="rId5"/>
              </a:rPr>
              <a:t>http://www.eecs.umich.edu/virtual/papers/king06.pdf</a:t>
            </a:r>
            <a:r>
              <a:rPr lang="en-US" sz="1200" dirty="0" smtClean="0"/>
              <a:t>, 2006.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1200" dirty="0" smtClean="0"/>
              <a:t>McClure, Stuart, </a:t>
            </a:r>
            <a:r>
              <a:rPr lang="en-US" sz="1200" dirty="0" err="1" smtClean="0"/>
              <a:t>Scambray</a:t>
            </a:r>
            <a:r>
              <a:rPr lang="en-US" sz="1200" dirty="0" smtClean="0"/>
              <a:t>, Joel, Kurtz, George, </a:t>
            </a:r>
            <a:r>
              <a:rPr lang="en-US" sz="1200" i="1" dirty="0" smtClean="0"/>
              <a:t>Hacking Exposed, 3</a:t>
            </a:r>
            <a:r>
              <a:rPr lang="en-US" sz="1200" i="1" baseline="30000" dirty="0" smtClean="0"/>
              <a:t>rd</a:t>
            </a:r>
            <a:r>
              <a:rPr lang="en-US" sz="1200" i="1" dirty="0" smtClean="0"/>
              <a:t> edition</a:t>
            </a:r>
            <a:r>
              <a:rPr lang="en-US" sz="1200" dirty="0" smtClean="0"/>
              <a:t>, McGraw-Hill, 2001.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1200" dirty="0" err="1" smtClean="0"/>
              <a:t>Peikari</a:t>
            </a:r>
            <a:r>
              <a:rPr lang="en-US" sz="1200" dirty="0" smtClean="0"/>
              <a:t>, Cyrus and </a:t>
            </a:r>
            <a:r>
              <a:rPr lang="en-US" sz="1200" dirty="0" err="1" smtClean="0"/>
              <a:t>Chuvakin</a:t>
            </a:r>
            <a:r>
              <a:rPr lang="en-US" sz="1200" dirty="0" smtClean="0"/>
              <a:t>, Anton, </a:t>
            </a:r>
            <a:r>
              <a:rPr lang="en-US" sz="1200" i="1" dirty="0" smtClean="0"/>
              <a:t>Security Warrior</a:t>
            </a:r>
            <a:r>
              <a:rPr lang="en-US" sz="1200" dirty="0" smtClean="0"/>
              <a:t>, O’Reilly &amp; Associates, 2003.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1200" dirty="0" smtClean="0"/>
              <a:t>pragmatic, (nearly) Complete Loadable Linux Kernel Modules, </a:t>
            </a:r>
            <a:r>
              <a:rPr lang="en-US" sz="1200" dirty="0" smtClean="0">
                <a:hlinkClick r:id="rId6"/>
              </a:rPr>
              <a:t>http://www.thc.org/papers/LKM_HACKING.html</a:t>
            </a:r>
            <a:r>
              <a:rPr lang="en-US" sz="1200" dirty="0" smtClean="0"/>
              <a:t>, 1999.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1200" dirty="0" smtClean="0"/>
              <a:t>Marc </a:t>
            </a:r>
            <a:r>
              <a:rPr lang="en-US" sz="1200" dirty="0" err="1" smtClean="0"/>
              <a:t>Russinovich</a:t>
            </a:r>
            <a:r>
              <a:rPr lang="en-US" sz="1200" dirty="0" smtClean="0"/>
              <a:t>, “Sony, </a:t>
            </a:r>
            <a:r>
              <a:rPr lang="en-US" sz="1200" dirty="0" err="1" smtClean="0"/>
              <a:t>Rootkits</a:t>
            </a:r>
            <a:r>
              <a:rPr lang="en-US" sz="1200" dirty="0" smtClean="0"/>
              <a:t> and Digital Rights Management Gone Too Far,”</a:t>
            </a:r>
            <a:r>
              <a:rPr lang="en-US" sz="1200" b="1" dirty="0" smtClean="0"/>
              <a:t> </a:t>
            </a:r>
            <a:r>
              <a:rPr lang="en-US" sz="1200" dirty="0" smtClean="0">
                <a:hlinkClick r:id="rId7"/>
              </a:rPr>
              <a:t>http://blogs.technet.com/markrussinovich/archive/2005/10/31/sony-rootkits-and-digital-rights-management-gone-too-far.aspx</a:t>
            </a:r>
            <a:endParaRPr lang="en-US" sz="1200" dirty="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1200" dirty="0" smtClean="0"/>
              <a:t>Jennifer </a:t>
            </a:r>
            <a:r>
              <a:rPr lang="en-US" sz="1200" dirty="0" err="1" smtClean="0"/>
              <a:t>Rutkowska</a:t>
            </a:r>
            <a:r>
              <a:rPr lang="en-US" sz="1200" dirty="0" smtClean="0"/>
              <a:t>, “Red Pill: or how to detect VMM using (almost) one CPU instruction</a:t>
            </a:r>
            <a:r>
              <a:rPr lang="en-US" sz="1200" b="1" dirty="0" smtClean="0"/>
              <a:t>,” </a:t>
            </a:r>
            <a:r>
              <a:rPr lang="en-US" sz="1200" dirty="0" smtClean="0">
                <a:hlinkClick r:id="rId8"/>
              </a:rPr>
              <a:t>http://www.invisiblethings.org/papers/redpill.html</a:t>
            </a:r>
            <a:r>
              <a:rPr lang="en-US" sz="1200" dirty="0" smtClean="0"/>
              <a:t>, 2004.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1200" dirty="0" smtClean="0"/>
              <a:t>Ed </a:t>
            </a:r>
            <a:r>
              <a:rPr lang="en-US" sz="1200" dirty="0" err="1" smtClean="0"/>
              <a:t>Skoudis</a:t>
            </a:r>
            <a:r>
              <a:rPr lang="en-US" sz="1200" dirty="0" smtClean="0"/>
              <a:t>, </a:t>
            </a:r>
            <a:r>
              <a:rPr lang="en-US" sz="1200" i="1" dirty="0" smtClean="0"/>
              <a:t>Counter Hack Reloaded</a:t>
            </a:r>
            <a:r>
              <a:rPr lang="en-US" sz="1200" dirty="0" smtClean="0"/>
              <a:t>, Prentice Hall, 2006.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1200" dirty="0" smtClean="0"/>
              <a:t>Ed </a:t>
            </a:r>
            <a:r>
              <a:rPr lang="en-US" sz="1200" dirty="0" err="1" smtClean="0"/>
              <a:t>Skoudis</a:t>
            </a:r>
            <a:r>
              <a:rPr lang="en-US" sz="1200" dirty="0" smtClean="0"/>
              <a:t> and Lenny </a:t>
            </a:r>
            <a:r>
              <a:rPr lang="en-US" sz="1200" dirty="0" err="1" smtClean="0"/>
              <a:t>Zeltser</a:t>
            </a:r>
            <a:r>
              <a:rPr lang="en-US" sz="1200" dirty="0" smtClean="0"/>
              <a:t>, </a:t>
            </a:r>
            <a:r>
              <a:rPr lang="en-US" sz="1200" i="1" dirty="0" smtClean="0"/>
              <a:t>Malware: Fighting Malicious Code</a:t>
            </a:r>
            <a:r>
              <a:rPr lang="en-US" sz="1200" dirty="0" smtClean="0"/>
              <a:t>, Prentice Hall, 2003.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1200" dirty="0" err="1" smtClean="0"/>
              <a:t>Ranier</a:t>
            </a:r>
            <a:r>
              <a:rPr lang="en-US" sz="1200" dirty="0" smtClean="0"/>
              <a:t> </a:t>
            </a:r>
            <a:r>
              <a:rPr lang="en-US" sz="1200" dirty="0" err="1" smtClean="0"/>
              <a:t>Wichman</a:t>
            </a:r>
            <a:r>
              <a:rPr lang="en-US" sz="1200" dirty="0" smtClean="0"/>
              <a:t>, “Linux Kernel </a:t>
            </a:r>
            <a:r>
              <a:rPr lang="en-US" sz="1200" dirty="0" err="1" smtClean="0"/>
              <a:t>Rootkits</a:t>
            </a:r>
            <a:r>
              <a:rPr lang="en-US" sz="1200" dirty="0" smtClean="0"/>
              <a:t>,” </a:t>
            </a:r>
            <a:r>
              <a:rPr lang="en-US" sz="1200" dirty="0" smtClean="0">
                <a:hlinkClick r:id="rId9"/>
              </a:rPr>
              <a:t>http://la-samhna.de/library/rootkits/index.html</a:t>
            </a:r>
            <a:r>
              <a:rPr lang="en-US" sz="1200" dirty="0" smtClean="0"/>
              <a:t>, 2002.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3.4.1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914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Rootkit</a:t>
            </a:r>
            <a:r>
              <a:rPr lang="en-US" dirty="0" smtClean="0"/>
              <a:t> Basics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4D8BF07C-7EB2-4398-BBD2-9850170E7F10}" type="slidenum">
              <a:rPr lang="en-US"/>
              <a:pPr/>
              <a:t>5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What is a </a:t>
            </a:r>
            <a:r>
              <a:rPr lang="en-US" sz="4000" dirty="0" err="1" smtClean="0"/>
              <a:t>rootkit</a:t>
            </a:r>
            <a:r>
              <a:rPr lang="en-US" sz="4000" dirty="0" smtClean="0"/>
              <a:t>?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28700"/>
            <a:ext cx="7772400" cy="3246835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400" dirty="0" smtClean="0"/>
              <a:t>	Collection of attacker tools installed after an intruder has gained access</a:t>
            </a:r>
          </a:p>
          <a:p>
            <a:pPr lvl="1" eaLnBrk="1" hangingPunct="1"/>
            <a:r>
              <a:rPr lang="en-US" sz="2000" dirty="0" smtClean="0"/>
              <a:t>Log cleaners</a:t>
            </a:r>
          </a:p>
          <a:p>
            <a:pPr lvl="1" eaLnBrk="1" hangingPunct="1"/>
            <a:r>
              <a:rPr lang="en-US" sz="2000" dirty="0" smtClean="0"/>
              <a:t>File/process/user hiding tools</a:t>
            </a:r>
          </a:p>
          <a:p>
            <a:pPr lvl="1" eaLnBrk="1" hangingPunct="1"/>
            <a:r>
              <a:rPr lang="en-US" sz="2000" dirty="0" smtClean="0"/>
              <a:t>Network sniffers</a:t>
            </a:r>
          </a:p>
          <a:p>
            <a:pPr lvl="1" eaLnBrk="1" hangingPunct="1"/>
            <a:r>
              <a:rPr lang="en-US" sz="2000" dirty="0" smtClean="0"/>
              <a:t>Backdoor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29F6EAFB-E8AE-45A7-A2C6-D954451084A7}" type="slidenum">
              <a:rPr lang="en-US"/>
              <a:pPr/>
              <a:t>6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err="1" smtClean="0"/>
              <a:t>Rootkit</a:t>
            </a:r>
            <a:r>
              <a:rPr lang="en-US" sz="4000" dirty="0" smtClean="0"/>
              <a:t> Goals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 eaLnBrk="1" hangingPunct="1">
              <a:buFontTx/>
              <a:buAutoNum type="arabicPeriod"/>
            </a:pPr>
            <a:r>
              <a:rPr lang="en-US" sz="2400" dirty="0" smtClean="0"/>
              <a:t>Remove evidence of original attack and activity that led to </a:t>
            </a:r>
            <a:r>
              <a:rPr lang="en-US" sz="2400" dirty="0" err="1" smtClean="0"/>
              <a:t>rootkit</a:t>
            </a:r>
            <a:r>
              <a:rPr lang="en-US" sz="2400" dirty="0" smtClean="0"/>
              <a:t> installation.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dirty="0" smtClean="0"/>
              <a:t>Hide future attacker activity (files, network connections, processes) and prevent it from being logged.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dirty="0" smtClean="0"/>
              <a:t>Enable future access to system by attacker.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dirty="0" smtClean="0"/>
              <a:t>Install tools to widen scope of penetration.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dirty="0" smtClean="0"/>
              <a:t>Secure system so other attackers can’t take control of system from original attacker.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305E3D6A-C73D-44DA-BFC9-19B304EB82C3}" type="slidenum">
              <a:rPr lang="en-US"/>
              <a:pPr/>
              <a:t>7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Concealment Techniques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Remove log and audit file entries.</a:t>
            </a:r>
          </a:p>
          <a:p>
            <a:pPr eaLnBrk="1" hangingPunct="1"/>
            <a:r>
              <a:rPr lang="en-US" sz="2400" dirty="0" smtClean="0"/>
              <a:t>Modify system programs to hide attacker files, network connections, and processes.</a:t>
            </a:r>
          </a:p>
          <a:p>
            <a:pPr eaLnBrk="1" hangingPunct="1"/>
            <a:r>
              <a:rPr lang="en-US" sz="2400" dirty="0" smtClean="0"/>
              <a:t>Modify logging system to not log attacker activities.</a:t>
            </a:r>
          </a:p>
          <a:p>
            <a:pPr eaLnBrk="1" hangingPunct="1"/>
            <a:r>
              <a:rPr lang="en-US" sz="2400" dirty="0" smtClean="0"/>
              <a:t>Modify OS kernel system calls to hide attacker activities.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F7B8E8C8-9122-4641-85D9-C874EDB113BE}" type="slidenum">
              <a:rPr lang="en-US"/>
              <a:pPr/>
              <a:t>8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Installation Concealment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Use a subdirectory of a busy system directory like /dev, /etc, /lib, or /</a:t>
            </a:r>
            <a:r>
              <a:rPr lang="en-US" sz="2400" dirty="0" err="1" smtClean="0"/>
              <a:t>usr</a:t>
            </a:r>
            <a:r>
              <a:rPr lang="en-US" sz="2400" dirty="0" smtClean="0"/>
              <a:t>/lib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Use dot files, which aren’t in </a:t>
            </a:r>
            <a:r>
              <a:rPr lang="en-US" sz="2000" dirty="0" err="1" smtClean="0"/>
              <a:t>ls</a:t>
            </a:r>
            <a:r>
              <a:rPr lang="en-US" sz="2400" dirty="0" smtClean="0"/>
              <a:t> output.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Use spaces to make filenames look like expected dot files: “. “ and “.. “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Use filenames that system might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/dev/</a:t>
            </a:r>
            <a:r>
              <a:rPr lang="en-US" sz="2000" dirty="0" err="1" smtClean="0"/>
              <a:t>hdd</a:t>
            </a:r>
            <a:r>
              <a:rPr lang="en-US" sz="2000" dirty="0" smtClean="0"/>
              <a:t> (if no 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IDE disk exists)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/</a:t>
            </a:r>
            <a:r>
              <a:rPr lang="en-US" sz="2000" dirty="0" err="1" smtClean="0"/>
              <a:t>usr</a:t>
            </a:r>
            <a:r>
              <a:rPr lang="en-US" sz="2000" dirty="0" smtClean="0"/>
              <a:t>/lib/</a:t>
            </a:r>
            <a:r>
              <a:rPr lang="en-US" sz="2000" dirty="0" err="1" smtClean="0"/>
              <a:t>libX.a</a:t>
            </a:r>
            <a:r>
              <a:rPr lang="en-US" sz="2000" dirty="0" smtClean="0"/>
              <a:t> (libX11 is real Sun X-Windows)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Delete </a:t>
            </a:r>
            <a:r>
              <a:rPr lang="en-US" sz="2400" dirty="0" err="1" smtClean="0"/>
              <a:t>rootkit</a:t>
            </a:r>
            <a:r>
              <a:rPr lang="en-US" sz="2400" dirty="0" smtClean="0"/>
              <a:t> install directory once installation is complete.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10F6890C-DA7D-413A-B14E-FC97E9C76803}" type="slidenum">
              <a:rPr lang="en-US"/>
              <a:pPr/>
              <a:t>9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Attack Tools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0"/>
            <a:ext cx="8229600" cy="3394472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Network sniffer</a:t>
            </a:r>
          </a:p>
          <a:p>
            <a:pPr lvl="1" eaLnBrk="1" hangingPunct="1"/>
            <a:r>
              <a:rPr lang="en-US" sz="2000" dirty="0" smtClean="0"/>
              <a:t>Including password grabber utility</a:t>
            </a:r>
          </a:p>
          <a:p>
            <a:pPr eaLnBrk="1" hangingPunct="1"/>
            <a:r>
              <a:rPr lang="en-US" sz="2400" dirty="0" smtClean="0"/>
              <a:t>Password cracker</a:t>
            </a:r>
          </a:p>
          <a:p>
            <a:pPr eaLnBrk="1" hangingPunct="1"/>
            <a:r>
              <a:rPr lang="en-US" sz="2400" dirty="0" smtClean="0"/>
              <a:t>Vulnerability scanners</a:t>
            </a:r>
          </a:p>
          <a:p>
            <a:pPr eaLnBrk="1" hangingPunct="1"/>
            <a:r>
              <a:rPr lang="en-US" sz="2400" dirty="0" err="1" smtClean="0"/>
              <a:t>Autorooter</a:t>
            </a:r>
            <a:endParaRPr lang="en-US" sz="2400" dirty="0" smtClean="0"/>
          </a:p>
          <a:p>
            <a:pPr lvl="1" eaLnBrk="1" hangingPunct="1"/>
            <a:r>
              <a:rPr lang="en-US" sz="2000" dirty="0" smtClean="0"/>
              <a:t>Automatically applies exploits to host ranges</a:t>
            </a:r>
          </a:p>
          <a:p>
            <a:pPr eaLnBrk="1" hangingPunct="1"/>
            <a:r>
              <a:rPr lang="en-US" sz="2400" dirty="0" smtClean="0"/>
              <a:t>DDOS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1566</Words>
  <Application>Microsoft Office PowerPoint</Application>
  <PresentationFormat>On-screen Show (16:9)</PresentationFormat>
  <Paragraphs>239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Module 3.4 </vt:lpstr>
      <vt:lpstr>Slide 2</vt:lpstr>
      <vt:lpstr>Topics</vt:lpstr>
      <vt:lpstr>Module 3.4.1 </vt:lpstr>
      <vt:lpstr>What is a rootkit?</vt:lpstr>
      <vt:lpstr>Rootkit Goals</vt:lpstr>
      <vt:lpstr>Concealment Techniques</vt:lpstr>
      <vt:lpstr>Installation Concealment</vt:lpstr>
      <vt:lpstr>Attack Tools</vt:lpstr>
      <vt:lpstr>History of Rootkits</vt:lpstr>
      <vt:lpstr>History of Rootkits</vt:lpstr>
      <vt:lpstr>Module 3.4.2 </vt:lpstr>
      <vt:lpstr>Rootkit Types</vt:lpstr>
      <vt:lpstr>Binary Rootkits</vt:lpstr>
      <vt:lpstr>Linux Root Kit (LRK) v4 Features</vt:lpstr>
      <vt:lpstr>Linux Root Kit (LRK) v4 Trojans</vt:lpstr>
      <vt:lpstr>Binary Rootkit Detection</vt:lpstr>
      <vt:lpstr>Library Rootkits</vt:lpstr>
      <vt:lpstr>Kernel Rootkits</vt:lpstr>
      <vt:lpstr>Types of Kernel Rootkits</vt:lpstr>
      <vt:lpstr>Kernel Rootkit Detection</vt:lpstr>
      <vt:lpstr>Kernel Rootkit Detection</vt:lpstr>
      <vt:lpstr>Knark</vt:lpstr>
      <vt:lpstr>Module 3.4.3 </vt:lpstr>
      <vt:lpstr>Rootkit Detection</vt:lpstr>
      <vt:lpstr>Rootkit Detection Utilities</vt:lpstr>
      <vt:lpstr>Detection Countermeasures</vt:lpstr>
      <vt:lpstr>Rootkit Recovery</vt:lpstr>
      <vt:lpstr>Key Points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Isolation Subversion, Rootkits, and Intrusion</dc:title>
  <dc:creator>cse</dc:creator>
  <cp:lastModifiedBy>Deepak Kumar</cp:lastModifiedBy>
  <cp:revision>16</cp:revision>
  <dcterms:created xsi:type="dcterms:W3CDTF">2016-12-27T07:38:30Z</dcterms:created>
  <dcterms:modified xsi:type="dcterms:W3CDTF">2017-01-26T23:44:45Z</dcterms:modified>
</cp:coreProperties>
</file>