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47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4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94660"/>
  </p:normalViewPr>
  <p:slideViewPr>
    <p:cSldViewPr>
      <p:cViewPr varScale="1">
        <p:scale>
          <a:sx n="147" d="100"/>
          <a:sy n="147" d="100"/>
        </p:scale>
        <p:origin x="-55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6F340-4C07-4AF3-BC75-00467FB491A4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56D40-32AD-469C-A39C-55025A97E7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273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6381CE-79EE-4B91-90B2-53CD43D08136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779056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34C3D-8ADB-42FA-9EE5-4445BAFFAEF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1521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3F880-9B25-4C43-B311-E3259D01B71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51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4.5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 Introduction to Browser Isolation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Security principles</a:t>
            </a:r>
          </a:p>
          <a:p>
            <a:pPr lvl="1"/>
            <a:r>
              <a:rPr lang="en-US" dirty="0" smtClean="0"/>
              <a:t>Isolation</a:t>
            </a:r>
          </a:p>
          <a:p>
            <a:pPr lvl="1"/>
            <a:r>
              <a:rPr lang="en-US" dirty="0" smtClean="0"/>
              <a:t>Principle of Least Privilege</a:t>
            </a:r>
          </a:p>
          <a:p>
            <a:pPr lvl="1"/>
            <a:r>
              <a:rPr lang="en-US" dirty="0" err="1" smtClean="0"/>
              <a:t>Qmail</a:t>
            </a:r>
            <a:r>
              <a:rPr lang="en-US" smtClean="0"/>
              <a:t> example</a:t>
            </a:r>
            <a:endParaRPr lang="en-US" dirty="0" smtClean="0"/>
          </a:p>
          <a:p>
            <a:r>
              <a:rPr lang="en-US" dirty="0" smtClean="0"/>
              <a:t>Access Control Concepts</a:t>
            </a:r>
          </a:p>
          <a:p>
            <a:pPr lvl="1"/>
            <a:r>
              <a:rPr lang="en-US" dirty="0" smtClean="0"/>
              <a:t>Matrix, ACL, Capabilities</a:t>
            </a:r>
          </a:p>
          <a:p>
            <a:r>
              <a:rPr lang="en-US" dirty="0" smtClean="0"/>
              <a:t>OS Mechanisms</a:t>
            </a:r>
          </a:p>
          <a:p>
            <a:pPr lvl="1"/>
            <a:r>
              <a:rPr lang="en-US" dirty="0" smtClean="0"/>
              <a:t>Unix</a:t>
            </a:r>
          </a:p>
          <a:p>
            <a:pPr lvl="2"/>
            <a:r>
              <a:rPr lang="en-US" dirty="0" smtClean="0"/>
              <a:t>File system, </a:t>
            </a:r>
            <a:r>
              <a:rPr lang="en-US" dirty="0" err="1" smtClean="0"/>
              <a:t>Setuid</a:t>
            </a:r>
            <a:endParaRPr lang="en-US" dirty="0" smtClean="0"/>
          </a:p>
          <a:p>
            <a:pPr lvl="1"/>
            <a:r>
              <a:rPr lang="en-US" dirty="0" smtClean="0"/>
              <a:t>Windows</a:t>
            </a:r>
          </a:p>
          <a:p>
            <a:pPr lvl="2"/>
            <a:r>
              <a:rPr lang="en-US" dirty="0" smtClean="0"/>
              <a:t>File system, Tokens, EFS</a:t>
            </a:r>
          </a:p>
          <a:p>
            <a:r>
              <a:rPr lang="en-US" dirty="0" smtClean="0"/>
              <a:t>Browser security architecture</a:t>
            </a:r>
          </a:p>
          <a:p>
            <a:pPr lvl="1"/>
            <a:r>
              <a:rPr lang="en-US" dirty="0" smtClean="0"/>
              <a:t>Isolation and least privilege example</a:t>
            </a:r>
          </a:p>
        </p:txBody>
      </p:sp>
    </p:spTree>
    <p:extLst>
      <p:ext uri="{BB962C8B-B14F-4D97-AF65-F5344CB8AC3E}">
        <p14:creationId xmlns:p14="http://schemas.microsoft.com/office/powerpoint/2010/main" xmlns="" val="39408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Lecture 4: Module-wise 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Total 5 Modules on Secure System Architecture and Access Control</a:t>
            </a:r>
          </a:p>
          <a:p>
            <a:pPr lvl="1"/>
            <a:r>
              <a:rPr lang="en-US" dirty="0" smtClean="0"/>
              <a:t>Module 4.1:  Secure Architecture Principles: Isolation and Least Privilege</a:t>
            </a:r>
          </a:p>
          <a:p>
            <a:pPr lvl="1"/>
            <a:r>
              <a:rPr lang="en-US" dirty="0" smtClean="0"/>
              <a:t>Module 4.2: Access Control Concepts</a:t>
            </a:r>
          </a:p>
          <a:p>
            <a:pPr lvl="1"/>
            <a:r>
              <a:rPr lang="en-US" dirty="0" smtClean="0"/>
              <a:t>Module 4.3: Unix and Windows Access Control Summary</a:t>
            </a:r>
          </a:p>
          <a:p>
            <a:pPr lvl="1"/>
            <a:r>
              <a:rPr lang="en-US" dirty="0" smtClean="0"/>
              <a:t>Module 4.4: Other issues in Access Control </a:t>
            </a:r>
          </a:p>
          <a:p>
            <a:pPr lvl="1"/>
            <a:r>
              <a:rPr lang="en-US" dirty="0" smtClean="0"/>
              <a:t>Module 4.5:  Introduction to Browser Isolation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3"/>
          <p:cNvSpPr>
            <a:spLocks noGrp="1"/>
          </p:cNvSpPr>
          <p:nvPr>
            <p:ph type="title"/>
          </p:nvPr>
        </p:nvSpPr>
        <p:spPr>
          <a:xfrm>
            <a:off x="533400" y="133350"/>
            <a:ext cx="8229600" cy="514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Web browser: an </a:t>
            </a:r>
            <a:r>
              <a:rPr lang="en-US" dirty="0"/>
              <a:t>a</a:t>
            </a:r>
            <a:r>
              <a:rPr lang="en-US" dirty="0" smtClean="0"/>
              <a:t>nalogy</a:t>
            </a:r>
          </a:p>
        </p:txBody>
      </p:sp>
      <p:sp>
        <p:nvSpPr>
          <p:cNvPr id="47107" name="Text Placeholder 6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609600" y="1028701"/>
            <a:ext cx="4040188" cy="479822"/>
          </a:xfrm>
        </p:spPr>
        <p:txBody>
          <a:bodyPr/>
          <a:lstStyle/>
          <a:p>
            <a:pPr eaLnBrk="1" hangingPunct="1"/>
            <a:r>
              <a:rPr lang="en-US" dirty="0" smtClean="0"/>
              <a:t>Operating system</a:t>
            </a:r>
          </a:p>
        </p:txBody>
      </p:sp>
      <p:sp>
        <p:nvSpPr>
          <p:cNvPr id="47108" name="Content Placeholder 4" descr="Rectangle: Click to edit Master text styles&#10;Second level&#10;Third level&#10;Fourth level&#10;Fifth level"/>
          <p:cNvSpPr>
            <a:spLocks noGrp="1"/>
          </p:cNvSpPr>
          <p:nvPr>
            <p:ph sz="half" idx="2"/>
          </p:nvPr>
        </p:nvSpPr>
        <p:spPr>
          <a:xfrm>
            <a:off x="609600" y="1508523"/>
            <a:ext cx="4040188" cy="296346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Subject: Processes</a:t>
            </a:r>
            <a:endParaRPr lang="en-US" dirty="0"/>
          </a:p>
          <a:p>
            <a:pPr lvl="1"/>
            <a:r>
              <a:rPr lang="en-US" dirty="0" smtClean="0"/>
              <a:t>Has User ID (UID, SID)</a:t>
            </a:r>
          </a:p>
          <a:p>
            <a:pPr lvl="1"/>
            <a:r>
              <a:rPr lang="en-US" dirty="0" smtClean="0"/>
              <a:t>Discretionary </a:t>
            </a:r>
            <a:r>
              <a:rPr lang="en-US" dirty="0"/>
              <a:t>access </a:t>
            </a:r>
            <a:r>
              <a:rPr lang="en-US" dirty="0" smtClean="0"/>
              <a:t>control</a:t>
            </a:r>
          </a:p>
          <a:p>
            <a:r>
              <a:rPr lang="en-US" dirty="0" smtClean="0"/>
              <a:t>Objects</a:t>
            </a:r>
          </a:p>
          <a:p>
            <a:pPr lvl="1" eaLnBrk="1" hangingPunct="1"/>
            <a:r>
              <a:rPr lang="en-US" dirty="0" smtClean="0"/>
              <a:t>File</a:t>
            </a:r>
          </a:p>
          <a:p>
            <a:pPr lvl="1" eaLnBrk="1" hangingPunct="1"/>
            <a:r>
              <a:rPr lang="en-US" dirty="0" smtClean="0"/>
              <a:t>Network</a:t>
            </a:r>
            <a:endParaRPr lang="en-US" dirty="0"/>
          </a:p>
          <a:p>
            <a:pPr lvl="1" eaLnBrk="1" hangingPunct="1"/>
            <a:r>
              <a:rPr lang="en-US" dirty="0" smtClean="0"/>
              <a:t>…</a:t>
            </a:r>
          </a:p>
          <a:p>
            <a:pPr eaLnBrk="1" hangingPunct="1"/>
            <a:r>
              <a:rPr lang="en-US" dirty="0" smtClean="0"/>
              <a:t>Vulnerabilities</a:t>
            </a:r>
          </a:p>
          <a:p>
            <a:pPr lvl="1" eaLnBrk="1" hangingPunct="1"/>
            <a:r>
              <a:rPr lang="en-US" dirty="0" smtClean="0"/>
              <a:t>Untrusted programs</a:t>
            </a:r>
          </a:p>
          <a:p>
            <a:pPr lvl="1" eaLnBrk="1" hangingPunct="1"/>
            <a:r>
              <a:rPr lang="en-US" dirty="0" smtClean="0"/>
              <a:t>Buffer overflow</a:t>
            </a:r>
          </a:p>
          <a:p>
            <a:pPr lvl="1" eaLnBrk="1" hangingPunct="1"/>
            <a:r>
              <a:rPr lang="en-US" dirty="0" smtClean="0"/>
              <a:t>…</a:t>
            </a:r>
          </a:p>
        </p:txBody>
      </p:sp>
      <p:sp>
        <p:nvSpPr>
          <p:cNvPr id="47109" name="Text Placeholder 7" descr="Rectangle: Click to edit Master text styles&#10;Second level&#10;Third level&#10;Fourth level&#10;Fifth level"/>
          <p:cNvSpPr>
            <a:spLocks noGrp="1"/>
          </p:cNvSpPr>
          <p:nvPr>
            <p:ph type="body" sz="quarter" idx="3"/>
          </p:nvPr>
        </p:nvSpPr>
        <p:spPr>
          <a:xfrm>
            <a:off x="4797428" y="1028701"/>
            <a:ext cx="4041775" cy="479822"/>
          </a:xfrm>
        </p:spPr>
        <p:txBody>
          <a:bodyPr/>
          <a:lstStyle/>
          <a:p>
            <a:pPr eaLnBrk="1" hangingPunct="1"/>
            <a:r>
              <a:rPr lang="en-US" dirty="0" smtClean="0"/>
              <a:t>Web browser</a:t>
            </a:r>
          </a:p>
        </p:txBody>
      </p:sp>
      <p:sp>
        <p:nvSpPr>
          <p:cNvPr id="47110" name="Content Placeholder 5" descr="Rectangle: Click to edit Master text styles&#10;Second level&#10;Third level&#10;Fourth level&#10;Fifth level"/>
          <p:cNvSpPr>
            <a:spLocks noGrp="1"/>
          </p:cNvSpPr>
          <p:nvPr>
            <p:ph sz="quarter" idx="4"/>
          </p:nvPr>
        </p:nvSpPr>
        <p:spPr>
          <a:xfrm>
            <a:off x="4797428" y="1508523"/>
            <a:ext cx="4041775" cy="296346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Subject: web content (JavaScript)</a:t>
            </a:r>
          </a:p>
          <a:p>
            <a:pPr lvl="1"/>
            <a:r>
              <a:rPr lang="en-US" dirty="0" smtClean="0"/>
              <a:t>Has “Origin”</a:t>
            </a:r>
            <a:endParaRPr lang="en-US" dirty="0"/>
          </a:p>
          <a:p>
            <a:pPr lvl="1"/>
            <a:r>
              <a:rPr lang="en-US" dirty="0" smtClean="0"/>
              <a:t>Mandatory </a:t>
            </a:r>
            <a:r>
              <a:rPr lang="en-US" dirty="0"/>
              <a:t>access control</a:t>
            </a:r>
          </a:p>
          <a:p>
            <a:pPr eaLnBrk="1" hangingPunct="1"/>
            <a:r>
              <a:rPr lang="en-US" dirty="0" smtClean="0"/>
              <a:t>Objects</a:t>
            </a:r>
          </a:p>
          <a:p>
            <a:pPr lvl="1" eaLnBrk="1" hangingPunct="1"/>
            <a:r>
              <a:rPr lang="en-US" dirty="0" smtClean="0"/>
              <a:t>Document object model</a:t>
            </a:r>
          </a:p>
          <a:p>
            <a:pPr lvl="1" eaLnBrk="1" hangingPunct="1"/>
            <a:r>
              <a:rPr lang="en-US" dirty="0" smtClean="0"/>
              <a:t>Frames</a:t>
            </a:r>
          </a:p>
          <a:p>
            <a:pPr lvl="1" eaLnBrk="1" hangingPunct="1"/>
            <a:r>
              <a:rPr lang="en-US" dirty="0" smtClean="0"/>
              <a:t>Cookies / </a:t>
            </a:r>
            <a:r>
              <a:rPr lang="en-US" dirty="0" err="1" smtClean="0"/>
              <a:t>localStorage</a:t>
            </a:r>
            <a:endParaRPr lang="en-US" dirty="0" smtClean="0"/>
          </a:p>
          <a:p>
            <a:pPr eaLnBrk="1" hangingPunct="1"/>
            <a:r>
              <a:rPr lang="en-US" dirty="0" smtClean="0"/>
              <a:t>Vulnerabilities</a:t>
            </a:r>
          </a:p>
          <a:p>
            <a:pPr lvl="1" eaLnBrk="1" hangingPunct="1"/>
            <a:r>
              <a:rPr lang="en-US" dirty="0" smtClean="0"/>
              <a:t>Cross-site scripting</a:t>
            </a:r>
          </a:p>
          <a:p>
            <a:pPr lvl="1" eaLnBrk="1" hangingPunct="1"/>
            <a:r>
              <a:rPr lang="en-US" dirty="0" smtClean="0"/>
              <a:t>Implementation bugs</a:t>
            </a:r>
          </a:p>
          <a:p>
            <a:pPr lvl="1" eaLnBrk="1" hangingPunct="1"/>
            <a:r>
              <a:rPr lang="en-US" dirty="0" smtClean="0"/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0200" y="4440020"/>
            <a:ext cx="5715000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web browser enforces its own internal policy. If the browser implementation is corrupted, this mechanism becomes unreliable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627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Components of security policy</a:t>
            </a:r>
          </a:p>
        </p:txBody>
      </p:sp>
      <p:sp>
        <p:nvSpPr>
          <p:cNvPr id="4813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Frame-Frame relationships</a:t>
            </a:r>
          </a:p>
          <a:p>
            <a:pPr lvl="1" eaLnBrk="1" hangingPunct="1"/>
            <a:r>
              <a:rPr lang="en-US" dirty="0" err="1" smtClean="0"/>
              <a:t>canScript</a:t>
            </a:r>
            <a:r>
              <a:rPr lang="en-US" dirty="0" smtClean="0"/>
              <a:t>(A,B)</a:t>
            </a:r>
          </a:p>
          <a:p>
            <a:pPr lvl="2" eaLnBrk="1" hangingPunct="1"/>
            <a:r>
              <a:rPr lang="en-US" dirty="0" smtClean="0"/>
              <a:t>Can Frame A execute a script that manipulates arbitrary/nontrivial DOM elements of Frame B?</a:t>
            </a:r>
          </a:p>
          <a:p>
            <a:pPr lvl="1" eaLnBrk="1" hangingPunct="1"/>
            <a:r>
              <a:rPr lang="en-US" dirty="0" err="1" smtClean="0"/>
              <a:t>canNavigate</a:t>
            </a:r>
            <a:r>
              <a:rPr lang="en-US" dirty="0" smtClean="0"/>
              <a:t>(A,B)</a:t>
            </a:r>
          </a:p>
          <a:p>
            <a:pPr lvl="2" eaLnBrk="1" hangingPunct="1"/>
            <a:r>
              <a:rPr lang="en-US" dirty="0" smtClean="0"/>
              <a:t>Can Frame A change the origin of content for Frame B?</a:t>
            </a:r>
          </a:p>
          <a:p>
            <a:pPr eaLnBrk="1" hangingPunct="1"/>
            <a:r>
              <a:rPr lang="en-US" dirty="0" smtClean="0"/>
              <a:t>Frame-principal relationships</a:t>
            </a:r>
          </a:p>
          <a:p>
            <a:pPr lvl="1" eaLnBrk="1" hangingPunct="1"/>
            <a:r>
              <a:rPr lang="en-US" dirty="0" err="1" smtClean="0"/>
              <a:t>readCookie</a:t>
            </a:r>
            <a:r>
              <a:rPr lang="en-US" dirty="0" smtClean="0"/>
              <a:t>(A,S), </a:t>
            </a:r>
            <a:r>
              <a:rPr lang="en-US" dirty="0" err="1" smtClean="0"/>
              <a:t>writeCookie</a:t>
            </a:r>
            <a:r>
              <a:rPr lang="en-US" dirty="0" smtClean="0"/>
              <a:t>(A,S)</a:t>
            </a:r>
          </a:p>
          <a:p>
            <a:pPr lvl="2" eaLnBrk="1" hangingPunct="1"/>
            <a:r>
              <a:rPr lang="en-US" dirty="0" smtClean="0"/>
              <a:t>Can Frame A read/write cookies from site S?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6956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Chromium Security Architecture</a:t>
            </a:r>
            <a:endParaRPr lang="en-US" sz="4000" dirty="0"/>
          </a:p>
        </p:txBody>
      </p:sp>
      <p:pic>
        <p:nvPicPr>
          <p:cNvPr id="27652" name="Content Placeholder 7" descr="black-box.pdf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35528" y="942975"/>
            <a:ext cx="4308475" cy="300871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1" descr="about_backgroun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31970" y="3925135"/>
            <a:ext cx="482346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200150"/>
            <a:ext cx="5257800" cy="34861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Browser ("kernel")</a:t>
            </a:r>
          </a:p>
          <a:p>
            <a:pPr lvl="1"/>
            <a:r>
              <a:rPr lang="en-US" dirty="0" smtClean="0"/>
              <a:t>Full privileges (file system, networking)</a:t>
            </a:r>
          </a:p>
          <a:p>
            <a:r>
              <a:rPr lang="en-US" dirty="0" smtClean="0"/>
              <a:t>Rendering engine</a:t>
            </a:r>
          </a:p>
          <a:p>
            <a:pPr lvl="1"/>
            <a:r>
              <a:rPr lang="en-US" dirty="0" smtClean="0"/>
              <a:t>Up to 20 processes </a:t>
            </a:r>
          </a:p>
          <a:p>
            <a:pPr lvl="1"/>
            <a:r>
              <a:rPr lang="en-US" dirty="0" smtClean="0"/>
              <a:t>Sandboxed</a:t>
            </a:r>
          </a:p>
          <a:p>
            <a:r>
              <a:rPr lang="en-US" dirty="0" smtClean="0"/>
              <a:t>One process per plugin</a:t>
            </a:r>
          </a:p>
          <a:p>
            <a:pPr lvl="1"/>
            <a:r>
              <a:rPr lang="en-US" dirty="0" smtClean="0"/>
              <a:t>Full privileges of browser	</a:t>
            </a:r>
          </a:p>
        </p:txBody>
      </p:sp>
    </p:spTree>
    <p:extLst>
      <p:ext uri="{BB962C8B-B14F-4D97-AF65-F5344CB8AC3E}">
        <p14:creationId xmlns:p14="http://schemas.microsoft.com/office/powerpoint/2010/main" xmlns="" val="25166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Chromium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00150"/>
            <a:ext cx="3810000" cy="34861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Communicating sandboxed components</a:t>
            </a:r>
            <a:endParaRPr lang="en-US" dirty="0"/>
          </a:p>
        </p:txBody>
      </p:sp>
      <p:pic>
        <p:nvPicPr>
          <p:cNvPr id="1026" name="Picture 2" descr="https://6541078575799853287-a-chromium-org-s-sites.googlegroups.com/a/chromium.org/dev/developers/design-documents/sandbox/sbox_top_diagram.PNG?attachauth=ANoY7cozhk4Ovy50BDJLB7pcLHjmQ83bMvh9mBW-vLXL0sT9lGBtDa3Hjgi45xCSUNRzbLi99I1ibqugk2XEksSm0Y6Y4a-uz53Hc4X3vk-jojT7KzGaEplXboBeMAWLZd6BQemAxUayBG-3eQ133QSLZyckv7tYLsRWFjtQb7WKjDa9jA0d7VxC6lWzs9-ZdG97NV6SUUHVi_rpRPcs8OYZnPjsKEAPmU8JQ2poLCGwwB8Lnc-t01Okik7FAHfACNwYvBAjm3Rc&amp;attredirects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14302"/>
            <a:ext cx="4724400" cy="49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2109" y="4809351"/>
            <a:ext cx="688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buNone/>
              <a:defRPr sz="18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See: http://dev.chromium.org/developers/design-documents/sandbox/</a:t>
            </a:r>
          </a:p>
        </p:txBody>
      </p:sp>
    </p:spTree>
    <p:extLst>
      <p:ext uri="{BB962C8B-B14F-4D97-AF65-F5344CB8AC3E}">
        <p14:creationId xmlns:p14="http://schemas.microsoft.com/office/powerpoint/2010/main" xmlns="" val="238377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Decisions</a:t>
            </a:r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Compatibility</a:t>
            </a:r>
          </a:p>
          <a:p>
            <a:pPr lvl="1"/>
            <a:r>
              <a:rPr lang="en-US" dirty="0" smtClean="0"/>
              <a:t>Sites rely on the existing browser security policy</a:t>
            </a:r>
          </a:p>
          <a:p>
            <a:pPr lvl="1"/>
            <a:r>
              <a:rPr lang="en-US" dirty="0" smtClean="0"/>
              <a:t>Browser is only as useful as the sites it can render</a:t>
            </a:r>
          </a:p>
          <a:p>
            <a:pPr lvl="1"/>
            <a:r>
              <a:rPr lang="en-US" dirty="0" smtClean="0"/>
              <a:t>Rules out more “clean slate” approaches</a:t>
            </a:r>
          </a:p>
          <a:p>
            <a:r>
              <a:rPr lang="en-US" dirty="0" smtClean="0"/>
              <a:t>Black Box </a:t>
            </a:r>
          </a:p>
          <a:p>
            <a:pPr lvl="1"/>
            <a:r>
              <a:rPr lang="en-US" dirty="0" smtClean="0"/>
              <a:t>Only renderer may parse HTML, JavaScript, etc.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ernel enforces coarse-grained security policy</a:t>
            </a:r>
          </a:p>
          <a:p>
            <a:pPr lvl="1"/>
            <a:r>
              <a:rPr lang="en-US" dirty="0" smtClean="0"/>
              <a:t>Renderer to enforces finer-grained policy decisions</a:t>
            </a:r>
          </a:p>
          <a:p>
            <a:r>
              <a:rPr lang="en-US" dirty="0" smtClean="0"/>
              <a:t>Minimize User Decisions</a:t>
            </a:r>
          </a:p>
        </p:txBody>
      </p:sp>
    </p:spTree>
    <p:extLst>
      <p:ext uri="{BB962C8B-B14F-4D97-AF65-F5344CB8AC3E}">
        <p14:creationId xmlns:p14="http://schemas.microsoft.com/office/powerpoint/2010/main" xmlns="" val="239655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Allocation</a:t>
            </a:r>
          </a:p>
        </p:txBody>
      </p:sp>
      <p:pic>
        <p:nvPicPr>
          <p:cNvPr id="33795" name="Content Placeholder 7" descr="Picture 15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575361" y="1200150"/>
            <a:ext cx="5993283" cy="3486150"/>
          </a:xfrm>
        </p:spPr>
      </p:pic>
    </p:spTree>
    <p:extLst>
      <p:ext uri="{BB962C8B-B14F-4D97-AF65-F5344CB8AC3E}">
        <p14:creationId xmlns:p14="http://schemas.microsoft.com/office/powerpoint/2010/main" xmlns="" val="248841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OS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9575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Sandbox based on four OS mechanisms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restricted token</a:t>
            </a:r>
          </a:p>
          <a:p>
            <a:pPr lvl="1"/>
            <a:r>
              <a:rPr lang="en-US" sz="2000" dirty="0"/>
              <a:t>The Windows </a:t>
            </a:r>
            <a:r>
              <a:rPr lang="en-US" sz="2000" i="1" dirty="0"/>
              <a:t>job</a:t>
            </a:r>
            <a:r>
              <a:rPr lang="en-US" sz="2000" dirty="0"/>
              <a:t> object</a:t>
            </a:r>
          </a:p>
          <a:p>
            <a:pPr lvl="1"/>
            <a:r>
              <a:rPr lang="en-US" sz="2000" dirty="0"/>
              <a:t>The Windows </a:t>
            </a:r>
            <a:r>
              <a:rPr lang="en-US" sz="2000" i="1" dirty="0"/>
              <a:t>desktop</a:t>
            </a:r>
            <a:r>
              <a:rPr lang="en-US" sz="2000" dirty="0"/>
              <a:t> object</a:t>
            </a:r>
          </a:p>
          <a:p>
            <a:pPr lvl="1"/>
            <a:r>
              <a:rPr lang="en-US" sz="2000" dirty="0"/>
              <a:t>Windows Vista only: </a:t>
            </a:r>
            <a:r>
              <a:rPr lang="en-US" sz="2000" dirty="0" smtClean="0"/>
              <a:t>integrity levels</a:t>
            </a:r>
          </a:p>
          <a:p>
            <a:r>
              <a:rPr lang="en-US" sz="2400" dirty="0" smtClean="0"/>
              <a:t>Specifically, the </a:t>
            </a:r>
            <a:r>
              <a:rPr lang="en-US" sz="2400" dirty="0"/>
              <a:t>rendering engine </a:t>
            </a:r>
            <a:endParaRPr lang="en-US" sz="2400" dirty="0" smtClean="0"/>
          </a:p>
          <a:p>
            <a:pPr lvl="1"/>
            <a:r>
              <a:rPr lang="en-US" sz="2000" dirty="0" smtClean="0"/>
              <a:t>adjusts </a:t>
            </a:r>
            <a:r>
              <a:rPr lang="en-US" sz="2000" dirty="0"/>
              <a:t>security token </a:t>
            </a:r>
            <a:r>
              <a:rPr lang="en-US" sz="2000" dirty="0" smtClean="0"/>
              <a:t>by </a:t>
            </a:r>
            <a:r>
              <a:rPr lang="en-US" sz="2000" dirty="0"/>
              <a:t>converting </a:t>
            </a:r>
            <a:r>
              <a:rPr lang="en-US" sz="2000" dirty="0" smtClean="0"/>
              <a:t>SIDS to DENY_ONLY, </a:t>
            </a:r>
            <a:r>
              <a:rPr lang="en-US" sz="2000" dirty="0"/>
              <a:t>adding </a:t>
            </a:r>
            <a:r>
              <a:rPr lang="en-US" sz="2000" dirty="0" smtClean="0"/>
              <a:t>restricted SID</a:t>
            </a:r>
            <a:r>
              <a:rPr lang="en-US" sz="2000" dirty="0"/>
              <a:t>, and </a:t>
            </a:r>
            <a:r>
              <a:rPr lang="en-US" sz="2000" dirty="0" smtClean="0"/>
              <a:t>calling </a:t>
            </a:r>
            <a:r>
              <a:rPr lang="en-US" sz="2000" dirty="0" err="1" smtClean="0"/>
              <a:t>AdjustTokenPrivileges</a:t>
            </a:r>
            <a:endParaRPr lang="en-US" sz="2000" dirty="0" smtClean="0"/>
          </a:p>
          <a:p>
            <a:pPr lvl="1"/>
            <a:r>
              <a:rPr lang="en-US" sz="2000" dirty="0"/>
              <a:t>runs in a Windows Job Object, restricting ability to create new processes, read or write clipboard, ..</a:t>
            </a:r>
          </a:p>
          <a:p>
            <a:pPr lvl="1"/>
            <a:r>
              <a:rPr lang="en-US" sz="2000" dirty="0" smtClean="0"/>
              <a:t>runs </a:t>
            </a:r>
            <a:r>
              <a:rPr lang="en-US" sz="2000" dirty="0"/>
              <a:t>on a separate desktop, </a:t>
            </a:r>
            <a:r>
              <a:rPr lang="en-US" sz="2000" dirty="0" smtClean="0"/>
              <a:t>mitigating lax </a:t>
            </a:r>
            <a:r>
              <a:rPr lang="en-US" sz="2000" dirty="0"/>
              <a:t>security checking of some Windows </a:t>
            </a:r>
            <a:r>
              <a:rPr lang="en-US" sz="2000" dirty="0" smtClean="0"/>
              <a:t>APIs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7896" y="4781550"/>
            <a:ext cx="688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See: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http://dev.chromium.org/developers/design-documents/sandbox/</a:t>
            </a:r>
          </a:p>
        </p:txBody>
      </p:sp>
    </p:spTree>
    <p:extLst>
      <p:ext uri="{BB962C8B-B14F-4D97-AF65-F5344CB8AC3E}">
        <p14:creationId xmlns:p14="http://schemas.microsoft.com/office/powerpoint/2010/main" xmlns="" val="183402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Content Placeholder 3" descr="Picture 1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61612"/>
            <a:ext cx="8229600" cy="143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10" descr="Picture 2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0573" y="3790950"/>
            <a:ext cx="7735253" cy="113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Evaluation: CVE count</a:t>
            </a:r>
          </a:p>
        </p:txBody>
      </p:sp>
      <p:sp>
        <p:nvSpPr>
          <p:cNvPr id="36869" name="Content Placeholder 7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28575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Total CVEs: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Arbitrary code execution vulnerabilities: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7921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20888</TotalTime>
  <Words>368</Words>
  <Application>Microsoft Office PowerPoint</Application>
  <PresentationFormat>On-screen Show (16:9)</PresentationFormat>
  <Paragraphs>102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Module 4.5 </vt:lpstr>
      <vt:lpstr>Web browser: an analogy</vt:lpstr>
      <vt:lpstr>Components of security policy</vt:lpstr>
      <vt:lpstr>Chromium Security Architecture</vt:lpstr>
      <vt:lpstr>Chromium</vt:lpstr>
      <vt:lpstr>Design Decisions</vt:lpstr>
      <vt:lpstr>Task Allocation</vt:lpstr>
      <vt:lpstr>Leverage OS Isolation</vt:lpstr>
      <vt:lpstr>Evaluation: CVE count</vt:lpstr>
      <vt:lpstr>Summary</vt:lpstr>
      <vt:lpstr>Lecture 4: Module-wise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Lecture4: Secure System Architecture</dc:title>
  <dc:creator>cse</dc:creator>
  <cp:lastModifiedBy>Deepak Kumar</cp:lastModifiedBy>
  <cp:revision>123</cp:revision>
  <dcterms:created xsi:type="dcterms:W3CDTF">2016-02-01T11:15:45Z</dcterms:created>
  <dcterms:modified xsi:type="dcterms:W3CDTF">2017-02-02T02:23:27Z</dcterms:modified>
</cp:coreProperties>
</file>