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5" r:id="rId2"/>
    <p:sldId id="333" r:id="rId3"/>
    <p:sldId id="346" r:id="rId4"/>
    <p:sldId id="347" r:id="rId5"/>
    <p:sldId id="348" r:id="rId6"/>
    <p:sldId id="258" r:id="rId7"/>
    <p:sldId id="349" r:id="rId8"/>
    <p:sldId id="350" r:id="rId9"/>
    <p:sldId id="259" r:id="rId10"/>
    <p:sldId id="260" r:id="rId11"/>
    <p:sldId id="261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1" autoAdjust="0"/>
  </p:normalViewPr>
  <p:slideViewPr>
    <p:cSldViewPr>
      <p:cViewPr varScale="1">
        <p:scale>
          <a:sx n="121" d="100"/>
          <a:sy n="121" d="100"/>
        </p:scale>
        <p:origin x="-13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A702-4E9C-49E4-9816-25CFB30CD1DE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B03C-B53A-491D-9FF0-F78B921FB4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22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64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0B03C-B53A-491D-9FF0-F78B921FB4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944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82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1482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1482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1482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1482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BB7810A-5045-442B-95AC-96A1A1E744B7}" type="slidenum">
              <a:rPr lang="en-US" sz="1200" smtClean="0">
                <a:latin typeface="Times New Roman" pitchFamily="18" charset="0"/>
                <a:ea typeface="ヒラギノ角ゴ ProN W3"/>
                <a:cs typeface="ヒラギノ角ゴ ProN W3"/>
              </a:rPr>
              <a:pPr/>
              <a:t>9</a:t>
            </a:fld>
            <a:endParaRPr lang="en-US" sz="1200" dirty="0" smtClean="0">
              <a:latin typeface="Times New Roman" pitchFamily="18" charset="0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00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study the security of embedded web servers used in consumer electronic devices, such as security cameras and photo frames, and for IT infrastructure, such as wireless access points and lights-out management systems. All the devices we examine turn out to be vulnerable to a variety of web attacks, including cross site scripting (XSS) and cross site request forgery (CSRF). In addition, we show that consumer electronics are particularly vulnerable to a nasty form of persistent XSS where a non-web channel such as NFS or SNMP is used to inject a malicious script. This script is later used to attack an unsuspecting user who connects to the device's web server. We refer to web attacks which are mounted through a non-web channel as cross channel script-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(XCS)</a:t>
            </a: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983"/>
            <a:fld id="{1DD2A54E-7F4A-4F8D-A2BF-E3597AA6488F}" type="slidenum">
              <a:rPr lang="en-US" smtClean="0">
                <a:ea typeface="ヒラギノ角ゴ ProN W3"/>
                <a:cs typeface="ヒラギノ角ゴ ProN W3"/>
              </a:rPr>
              <a:pPr defTabSz="912983"/>
              <a:t>10</a:t>
            </a:fld>
            <a:endParaRPr lang="en-US" dirty="0" smtClean="0"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19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85"/>
            <a:fld id="{87D655A4-9836-418D-A32F-B201A5C1FF76}" type="slidenum">
              <a:rPr lang="en-US" smtClean="0"/>
              <a:pPr defTabSz="914485"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2206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ACDF-D01D-4119-B70E-10460E7599F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868-0892-4752-B6F6-ABA2A60C9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5430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5: Modules 5.1-5.6</a:t>
            </a:r>
            <a:br>
              <a:rPr lang="en-US" dirty="0" smtClean="0"/>
            </a:br>
            <a:r>
              <a:rPr lang="en-US" dirty="0" smtClean="0"/>
              <a:t>Web Client Security</a:t>
            </a:r>
            <a:br>
              <a:rPr lang="en-US" dirty="0" smtClean="0"/>
            </a:br>
            <a:r>
              <a:rPr lang="en-US" dirty="0" smtClean="0"/>
              <a:t> CSE 628/628A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515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/>
              <a:t>Sandeep K. Shukla</a:t>
            </a:r>
          </a:p>
          <a:p>
            <a:r>
              <a:rPr lang="en-US" dirty="0" smtClean="0"/>
              <a:t>Indian Institute of Technology Kanpur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1435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Reported Web Vulnerabilities "In the Wild"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25500" y="4457701"/>
            <a:ext cx="8089900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latin typeface="Arial" pitchFamily="34" charset="0"/>
              </a:rPr>
              <a:t>Data from aggregator and validator of  NVD-reported vulnerabilities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885826"/>
            <a:ext cx="8235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9506" name="Picture 2" descr="http://securityintelligence.com/wp-content/uploads/2013/09/Figure-6-Web-Application-Vulnerabilities-by-Attack-Technique-2009-2013-H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136" y="399553"/>
            <a:ext cx="8348664" cy="45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159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Web application vulnerabilities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324"/>
          <a:stretch/>
        </p:blipFill>
        <p:spPr bwMode="auto">
          <a:xfrm>
            <a:off x="284207" y="1028701"/>
            <a:ext cx="4992645" cy="347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920" t="14063" r="20681" b="15299"/>
          <a:stretch/>
        </p:blipFill>
        <p:spPr bwMode="auto">
          <a:xfrm>
            <a:off x="4361938" y="914401"/>
            <a:ext cx="4401065" cy="346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40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C. Edward Chow 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Hodigere</a:t>
            </a:r>
            <a:endParaRPr lang="en-US" dirty="0" smtClean="0"/>
          </a:p>
          <a:p>
            <a:r>
              <a:rPr lang="en-US" dirty="0" smtClean="0"/>
              <a:t>Web Resources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5: Web Client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Total 6 Modules on Web Client Security</a:t>
            </a:r>
          </a:p>
          <a:p>
            <a:pPr lvl="1"/>
            <a:r>
              <a:rPr lang="en-US" dirty="0" smtClean="0"/>
              <a:t>Module 5.1: </a:t>
            </a:r>
            <a:r>
              <a:rPr lang="en-US" dirty="0"/>
              <a:t>Web Security Landscape </a:t>
            </a:r>
            <a:endParaRPr lang="en-US" dirty="0" smtClean="0"/>
          </a:p>
          <a:p>
            <a:pPr lvl="1"/>
            <a:r>
              <a:rPr lang="en-US" dirty="0" smtClean="0"/>
              <a:t>Module 5.2: </a:t>
            </a:r>
            <a:r>
              <a:rPr lang="en-US" dirty="0"/>
              <a:t>Web Security Definitions, Goals and </a:t>
            </a:r>
            <a:r>
              <a:rPr lang="en-US" dirty="0" smtClean="0"/>
              <a:t>			        Threat </a:t>
            </a:r>
            <a:r>
              <a:rPr lang="en-US" dirty="0"/>
              <a:t>Models </a:t>
            </a:r>
            <a:endParaRPr lang="en-US" dirty="0" smtClean="0"/>
          </a:p>
          <a:p>
            <a:pPr lvl="1"/>
            <a:r>
              <a:rPr lang="en-US" dirty="0" smtClean="0"/>
              <a:t>Module 5.3: </a:t>
            </a:r>
            <a:r>
              <a:rPr lang="en-US" dirty="0"/>
              <a:t>HTTP &amp; Content Rendering</a:t>
            </a:r>
            <a:endParaRPr lang="en-US" dirty="0" smtClean="0"/>
          </a:p>
          <a:p>
            <a:pPr lvl="1"/>
            <a:r>
              <a:rPr lang="en-US" dirty="0" smtClean="0"/>
              <a:t>Module 5.4: Browser Isolation</a:t>
            </a:r>
          </a:p>
          <a:p>
            <a:pPr lvl="1"/>
            <a:r>
              <a:rPr lang="en-US" dirty="0" smtClean="0"/>
              <a:t>Module 5.5:  Security Interface</a:t>
            </a:r>
          </a:p>
          <a:p>
            <a:pPr lvl="1"/>
            <a:r>
              <a:rPr lang="en-US" dirty="0" smtClean="0"/>
              <a:t>Module 5.6:  Cookies, Frames and Frame Busting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5.1: Web Security Landscape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What are the trends?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840" y="285750"/>
            <a:ext cx="871339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021843" cy="428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37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021"/>
            <a:ext cx="8092996" cy="513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12" y="438150"/>
            <a:ext cx="900717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85850"/>
            <a:ext cx="8743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vs System vulnerabilities</a:t>
            </a:r>
          </a:p>
        </p:txBody>
      </p:sp>
      <p:sp>
        <p:nvSpPr>
          <p:cNvPr id="22532" name="Content Placeholder 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4000500"/>
            <a:ext cx="7772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Decline in % web vulns since 2009</a:t>
            </a:r>
          </a:p>
          <a:p>
            <a:pPr lvl="1"/>
            <a:r>
              <a:rPr lang="en-US" smtClean="0"/>
              <a:t>49% in 2010 -&gt; 37% in 2011.</a:t>
            </a:r>
          </a:p>
          <a:p>
            <a:pPr lvl="1"/>
            <a:r>
              <a:rPr lang="en-US" smtClean="0"/>
              <a:t>Big decline in SQL Injection vulnerabilities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3862388" y="1508522"/>
            <a:ext cx="1782762" cy="39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XSS peak</a:t>
            </a:r>
          </a:p>
        </p:txBody>
      </p:sp>
      <p:cxnSp>
        <p:nvCxnSpPr>
          <p:cNvPr id="22534" name="Straight Arrow Connector 7"/>
          <p:cNvCxnSpPr>
            <a:cxnSpLocks noChangeShapeType="1"/>
          </p:cNvCxnSpPr>
          <p:nvPr/>
        </p:nvCxnSpPr>
        <p:spPr bwMode="auto">
          <a:xfrm rot="10800000">
            <a:off x="3451228" y="1663305"/>
            <a:ext cx="411163" cy="1190"/>
          </a:xfrm>
          <a:prstGeom prst="straightConnector1">
            <a:avLst/>
          </a:prstGeom>
          <a:noFill/>
          <a:ln w="31750" algn="ctr">
            <a:solidFill>
              <a:srgbClr val="000000"/>
            </a:solidFill>
            <a:round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2819400" y="1085850"/>
            <a:ext cx="4038600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84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19226</TotalTime>
  <Words>282</Words>
  <Application>Microsoft Office PowerPoint</Application>
  <PresentationFormat>On-screen Show (16:9)</PresentationFormat>
  <Paragraphs>36</Paragraphs>
  <Slides>12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5: Modules 5.1-5.6 Web Client Security  CSE 628/628A</vt:lpstr>
      <vt:lpstr>Acknowledgements</vt:lpstr>
      <vt:lpstr>Lecture 5: Web Client Security</vt:lpstr>
      <vt:lpstr>Module 5.1: Web Security Landscape  </vt:lpstr>
      <vt:lpstr>Slide 5</vt:lpstr>
      <vt:lpstr>Slide 6</vt:lpstr>
      <vt:lpstr>Slide 7</vt:lpstr>
      <vt:lpstr>Slide 8</vt:lpstr>
      <vt:lpstr>Web vs System vulnerabilities</vt:lpstr>
      <vt:lpstr>Reported Web Vulnerabilities "In the Wild"</vt:lpstr>
      <vt:lpstr>Slide 11</vt:lpstr>
      <vt:lpstr>Web application vulnerabilities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Web Client Security</dc:title>
  <dc:creator>cse</dc:creator>
  <cp:lastModifiedBy>Deepak Kumar</cp:lastModifiedBy>
  <cp:revision>85</cp:revision>
  <dcterms:created xsi:type="dcterms:W3CDTF">2016-02-22T11:19:45Z</dcterms:created>
  <dcterms:modified xsi:type="dcterms:W3CDTF">2017-02-09T03:38:55Z</dcterms:modified>
</cp:coreProperties>
</file>