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D8F60AA1-4A90-48DC-BEF0-CB42F8058452}" type="slidenum">
              <a:rPr lang="en-US" smtClean="0"/>
              <a:pPr defTabSz="912983"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0970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6C6A965A-ACD5-4A3F-ADC5-CAF86F6BCB51}" type="slidenum">
              <a:rPr lang="en-US" smtClean="0"/>
              <a:pPr defTabSz="912983"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6032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Module 5.2: Web Security Definitions, Goals and Threat Models 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What makes web a dangerous place?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Security User Interface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Browser security model</a:t>
            </a:r>
          </a:p>
          <a:p>
            <a:pPr lvl="1"/>
            <a:r>
              <a:rPr lang="en-US" sz="3800" dirty="0" smtClean="0"/>
              <a:t>The browser as an OS and execution platform</a:t>
            </a:r>
          </a:p>
          <a:p>
            <a:pPr lvl="1"/>
            <a:r>
              <a:rPr lang="en-US" sz="3800" dirty="0" smtClean="0"/>
              <a:t>Protocols, isolation, communication, …</a:t>
            </a:r>
          </a:p>
          <a:p>
            <a:r>
              <a:rPr lang="en-US" sz="3800" dirty="0" smtClean="0"/>
              <a:t>Web application security</a:t>
            </a:r>
          </a:p>
          <a:p>
            <a:pPr lvl="1"/>
            <a:r>
              <a:rPr lang="en-US" sz="3800" dirty="0" smtClean="0"/>
              <a:t>Application pitfalls and defenses</a:t>
            </a:r>
          </a:p>
          <a:p>
            <a:r>
              <a:rPr lang="en-US" sz="3800" dirty="0"/>
              <a:t>Content security policies</a:t>
            </a:r>
          </a:p>
          <a:p>
            <a:pPr lvl="1"/>
            <a:r>
              <a:rPr lang="en-US" sz="3800" dirty="0"/>
              <a:t>Additional mechanisms for sandboxing and </a:t>
            </a:r>
            <a:r>
              <a:rPr lang="en-US" sz="3800" dirty="0" smtClean="0"/>
              <a:t>security</a:t>
            </a:r>
          </a:p>
          <a:p>
            <a:r>
              <a:rPr lang="en-US" sz="3800" dirty="0"/>
              <a:t>Authentication and session management</a:t>
            </a:r>
          </a:p>
          <a:p>
            <a:pPr lvl="1"/>
            <a:r>
              <a:rPr lang="en-US" sz="3800" dirty="0"/>
              <a:t>How users authenticate to web sites</a:t>
            </a:r>
          </a:p>
          <a:p>
            <a:pPr lvl="1"/>
            <a:r>
              <a:rPr lang="en-US" sz="3800" dirty="0"/>
              <a:t>Browser-server mechanisms for managing </a:t>
            </a:r>
            <a:r>
              <a:rPr lang="en-US" sz="3800" dirty="0" smtClean="0"/>
              <a:t>state</a:t>
            </a:r>
          </a:p>
          <a:p>
            <a:r>
              <a:rPr lang="en-US" sz="3800" dirty="0" smtClean="0"/>
              <a:t>HTTPS</a:t>
            </a:r>
            <a:r>
              <a:rPr lang="en-US" sz="3800" dirty="0"/>
              <a:t>: goals and pitfalls</a:t>
            </a:r>
          </a:p>
          <a:p>
            <a:pPr lvl="1"/>
            <a:r>
              <a:rPr lang="en-US" sz="3800" dirty="0"/>
              <a:t>Network issues and browser protocol </a:t>
            </a:r>
            <a:r>
              <a:rPr lang="en-US" sz="3800" dirty="0" smtClean="0"/>
              <a:t>handling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 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Familiar with basic html?</a:t>
            </a:r>
          </a:p>
          <a:p>
            <a:r>
              <a:rPr lang="en-US" dirty="0" smtClean="0"/>
              <a:t>Developed a web application using:</a:t>
            </a:r>
          </a:p>
          <a:p>
            <a:pPr lvl="1"/>
            <a:r>
              <a:rPr lang="en-US" dirty="0" smtClean="0"/>
              <a:t>Apache?                  PHP?                Ruby?        </a:t>
            </a:r>
          </a:p>
          <a:p>
            <a:pPr lvl="1"/>
            <a:r>
              <a:rPr lang="en-US" dirty="0" smtClean="0"/>
              <a:t>Python?                   SQL?</a:t>
            </a:r>
          </a:p>
          <a:p>
            <a:pPr lvl="1"/>
            <a:r>
              <a:rPr lang="en-US" dirty="0" smtClean="0"/>
              <a:t>JavaScript?              CSS?</a:t>
            </a:r>
          </a:p>
          <a:p>
            <a:pPr lvl="1"/>
            <a:r>
              <a:rPr lang="en-US" dirty="0" smtClean="0"/>
              <a:t>JSON?</a:t>
            </a:r>
          </a:p>
          <a:p>
            <a:r>
              <a:rPr lang="en-US" dirty="0" smtClean="0"/>
              <a:t>Know about: </a:t>
            </a:r>
          </a:p>
          <a:p>
            <a:pPr lvl="1"/>
            <a:r>
              <a:rPr lang="en-US" dirty="0" err="1" smtClean="0"/>
              <a:t>postMessage</a:t>
            </a:r>
            <a:r>
              <a:rPr lang="en-US" dirty="0" smtClean="0"/>
              <a:t>?      </a:t>
            </a:r>
            <a:r>
              <a:rPr lang="en-US" dirty="0" err="1" smtClean="0"/>
              <a:t>NaCL</a:t>
            </a:r>
            <a:r>
              <a:rPr lang="en-US" dirty="0" smtClean="0"/>
              <a:t>?    </a:t>
            </a:r>
            <a:r>
              <a:rPr lang="en-US" dirty="0" err="1" smtClean="0"/>
              <a:t>Webworkers</a:t>
            </a:r>
            <a:r>
              <a:rPr lang="en-US" dirty="0" smtClean="0"/>
              <a:t>?    CSP?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400" dirty="0" smtClean="0"/>
              <a:t>Resource: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http://www.w3schools.com/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Safely browse the web</a:t>
            </a:r>
          </a:p>
          <a:p>
            <a:pPr lvl="1"/>
            <a:r>
              <a:rPr lang="en-US" dirty="0" smtClean="0"/>
              <a:t>Users should be able to visit a variety of web sites, without incurring harm:</a:t>
            </a:r>
          </a:p>
          <a:p>
            <a:pPr lvl="2"/>
            <a:r>
              <a:rPr lang="en-US" dirty="0" smtClean="0"/>
              <a:t>No stolen information</a:t>
            </a:r>
          </a:p>
          <a:p>
            <a:pPr lvl="2"/>
            <a:r>
              <a:rPr lang="en-US" dirty="0" smtClean="0"/>
              <a:t>Site A cannot compromise session at Site B</a:t>
            </a:r>
          </a:p>
          <a:p>
            <a:r>
              <a:rPr lang="en-US" dirty="0" smtClean="0"/>
              <a:t>Support secure web applications</a:t>
            </a:r>
          </a:p>
          <a:p>
            <a:pPr lvl="1"/>
            <a:r>
              <a:rPr lang="en-US" dirty="0" smtClean="0"/>
              <a:t>Applications delivered over the web should be able to achieve the same security properties as stand-alone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3" y="1428751"/>
            <a:ext cx="8753475" cy="3641171"/>
            <a:chOff x="228600" y="1905000"/>
            <a:chExt cx="8753475" cy="4854894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339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0" name="Rectangle 5"/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2000250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341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3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4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TextBox 11"/>
            <p:cNvSpPr txBox="1">
              <a:spLocks noChangeArrowheads="1"/>
            </p:cNvSpPr>
            <p:nvPr/>
          </p:nvSpPr>
          <p:spPr bwMode="auto">
            <a:xfrm>
              <a:off x="6705600" y="4286251"/>
              <a:ext cx="2276475" cy="196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Web Attacker</a:t>
              </a:r>
            </a:p>
            <a:p>
              <a:pPr algn="ctr"/>
              <a:endParaRPr lang="en-US"/>
            </a:p>
            <a:p>
              <a:pPr algn="ctr"/>
              <a:r>
                <a:rPr lang="en-US"/>
                <a:t>Sets up malicious site visited by victim; no control of network</a:t>
              </a:r>
            </a:p>
          </p:txBody>
        </p:sp>
        <p:sp>
          <p:nvSpPr>
            <p:cNvPr id="14344" name="TextBox 13"/>
            <p:cNvSpPr txBox="1">
              <a:spLocks noChangeArrowheads="1"/>
            </p:cNvSpPr>
            <p:nvPr/>
          </p:nvSpPr>
          <p:spPr bwMode="auto">
            <a:xfrm>
              <a:off x="533400" y="6267451"/>
              <a:ext cx="63671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4345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6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8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349" name="Picture 11" descr="CompaqAlphaServerES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2228850"/>
              <a:ext cx="1155700" cy="142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0" name="TextBox 28"/>
            <p:cNvSpPr txBox="1">
              <a:spLocks noChangeArrowheads="1"/>
            </p:cNvSpPr>
            <p:nvPr/>
          </p:nvSpPr>
          <p:spPr bwMode="auto">
            <a:xfrm>
              <a:off x="3184525" y="2619375"/>
              <a:ext cx="85113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sp>
          <p:nvSpPr>
            <p:cNvPr id="30" name="Cloud Callout 29"/>
            <p:cNvSpPr/>
            <p:nvPr/>
          </p:nvSpPr>
          <p:spPr bwMode="auto">
            <a:xfrm>
              <a:off x="4648200" y="3981450"/>
              <a:ext cx="1155700" cy="1276350"/>
            </a:xfrm>
            <a:prstGeom prst="cloudCallout">
              <a:avLst>
                <a:gd name="adj1" fmla="val -186846"/>
                <a:gd name="adj2" fmla="val 43949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52" name="Straight Connector 33"/>
            <p:cNvCxnSpPr>
              <a:cxnSpLocks noChangeShapeType="1"/>
              <a:stCxn id="30" idx="3"/>
            </p:cNvCxnSpPr>
            <p:nvPr/>
          </p:nvCxnSpPr>
          <p:spPr bwMode="auto">
            <a:xfrm rot="16200000" flipV="1">
              <a:off x="4919662" y="3748088"/>
              <a:ext cx="492125" cy="120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53" name="Straight Connector 35"/>
            <p:cNvCxnSpPr>
              <a:cxnSpLocks noChangeShapeType="1"/>
            </p:cNvCxnSpPr>
            <p:nvPr/>
          </p:nvCxnSpPr>
          <p:spPr bwMode="auto">
            <a:xfrm flipV="1">
              <a:off x="4256088" y="4743450"/>
              <a:ext cx="457200" cy="17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4354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itle 15"/>
          <p:cNvSpPr txBox="1">
            <a:spLocks/>
          </p:cNvSpPr>
          <p:nvPr/>
        </p:nvSpPr>
        <p:spPr>
          <a:xfrm>
            <a:off x="609600" y="228600"/>
            <a:ext cx="7772400" cy="6858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threat model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428751"/>
            <a:ext cx="8839200" cy="3641171"/>
            <a:chOff x="228600" y="1905000"/>
            <a:chExt cx="8839200" cy="4854894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5638800" y="1976438"/>
              <a:ext cx="533400" cy="2157412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3317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3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4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TextBox 11"/>
            <p:cNvSpPr txBox="1">
              <a:spLocks noChangeArrowheads="1"/>
            </p:cNvSpPr>
            <p:nvPr/>
          </p:nvSpPr>
          <p:spPr bwMode="auto">
            <a:xfrm>
              <a:off x="6927850" y="4286251"/>
              <a:ext cx="2139950" cy="196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Network Attacker</a:t>
              </a:r>
            </a:p>
            <a:p>
              <a:endParaRPr lang="en-US"/>
            </a:p>
            <a:p>
              <a:r>
                <a:rPr lang="en-US"/>
                <a:t>Intercepts and controls network communication</a:t>
              </a:r>
            </a:p>
          </p:txBody>
        </p:sp>
        <p:sp>
          <p:nvSpPr>
            <p:cNvPr id="13320" name="TextBox 13"/>
            <p:cNvSpPr txBox="1">
              <a:spLocks noChangeArrowheads="1"/>
            </p:cNvSpPr>
            <p:nvPr/>
          </p:nvSpPr>
          <p:spPr bwMode="auto">
            <a:xfrm>
              <a:off x="533400" y="6267451"/>
              <a:ext cx="63671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3321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3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4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3325" name="Picture 11" descr="CompaqAlphaServerES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6600" y="2255838"/>
              <a:ext cx="1155700" cy="142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TextBox 28"/>
            <p:cNvSpPr txBox="1">
              <a:spLocks noChangeArrowheads="1"/>
            </p:cNvSpPr>
            <p:nvPr/>
          </p:nvSpPr>
          <p:spPr bwMode="auto">
            <a:xfrm>
              <a:off x="4954588" y="4743450"/>
              <a:ext cx="85113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cxnSp>
          <p:nvCxnSpPr>
            <p:cNvPr id="13327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4432300" y="2967038"/>
              <a:ext cx="488950" cy="3032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28" name="Straight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4242594" y="3899694"/>
              <a:ext cx="1028700" cy="1001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" name="Cloud Callout 21"/>
            <p:cNvSpPr/>
            <p:nvPr/>
          </p:nvSpPr>
          <p:spPr bwMode="auto">
            <a:xfrm>
              <a:off x="4800600" y="2778125"/>
              <a:ext cx="1155700" cy="1276350"/>
            </a:xfrm>
            <a:prstGeom prst="cloudCallout">
              <a:avLst>
                <a:gd name="adj1" fmla="val -200975"/>
                <a:gd name="adj2" fmla="val 175085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3330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itle 15"/>
          <p:cNvSpPr txBox="1">
            <a:spLocks/>
          </p:cNvSpPr>
          <p:nvPr/>
        </p:nvSpPr>
        <p:spPr>
          <a:xfrm>
            <a:off x="609600" y="228600"/>
            <a:ext cx="7772400" cy="6858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threat model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57150"/>
            <a:ext cx="8861426" cy="2815711"/>
            <a:chOff x="228600" y="1905000"/>
            <a:chExt cx="8753475" cy="5021055"/>
          </a:xfrm>
        </p:grpSpPr>
        <p:sp>
          <p:nvSpPr>
            <p:cNvPr id="4" name="Rectangle 3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2000250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2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3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6705600" y="4286251"/>
              <a:ext cx="2276475" cy="1152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Web Attacker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33400" y="6267452"/>
              <a:ext cx="628956" cy="658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11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" name="Picture 11" descr="CompaqAlphaServerES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228850"/>
              <a:ext cx="1155700" cy="142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184525" y="2619375"/>
              <a:ext cx="840761" cy="658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sp>
          <p:nvSpPr>
            <p:cNvPr id="17" name="Cloud Callout 16"/>
            <p:cNvSpPr/>
            <p:nvPr/>
          </p:nvSpPr>
          <p:spPr bwMode="auto">
            <a:xfrm>
              <a:off x="4648200" y="3981450"/>
              <a:ext cx="1155700" cy="1276350"/>
            </a:xfrm>
            <a:prstGeom prst="cloudCallout">
              <a:avLst>
                <a:gd name="adj1" fmla="val -186846"/>
                <a:gd name="adj2" fmla="val 43949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" name="Straight Connector 33"/>
            <p:cNvCxnSpPr>
              <a:cxnSpLocks noChangeShapeType="1"/>
              <a:stCxn id="17" idx="3"/>
            </p:cNvCxnSpPr>
            <p:nvPr/>
          </p:nvCxnSpPr>
          <p:spPr bwMode="auto">
            <a:xfrm rot="16200000" flipV="1">
              <a:off x="4919662" y="3748088"/>
              <a:ext cx="492125" cy="120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35"/>
            <p:cNvCxnSpPr>
              <a:cxnSpLocks noChangeShapeType="1"/>
            </p:cNvCxnSpPr>
            <p:nvPr/>
          </p:nvCxnSpPr>
          <p:spPr bwMode="auto">
            <a:xfrm flipV="1">
              <a:off x="4256088" y="4743450"/>
              <a:ext cx="457200" cy="17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20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/>
          <p:nvPr/>
        </p:nvGrpSpPr>
        <p:grpSpPr>
          <a:xfrm>
            <a:off x="228602" y="2537604"/>
            <a:ext cx="8861425" cy="2735152"/>
            <a:chOff x="228600" y="1905000"/>
            <a:chExt cx="8839200" cy="504347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895600" y="1976438"/>
              <a:ext cx="3276600" cy="39100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895600" y="3981450"/>
              <a:ext cx="533400" cy="1905000"/>
            </a:xfrm>
            <a:prstGeom prst="rect">
              <a:avLst/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638800" y="1976438"/>
              <a:ext cx="533400" cy="2157412"/>
            </a:xfrm>
            <a:prstGeom prst="rect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5" name="Picture 4" descr="http://indarktrees.com/pics/villian%2520copy.jpg"/>
            <p:cNvPicPr>
              <a:picLocks noChangeAspect="1" noChangeArrowheads="1"/>
            </p:cNvPicPr>
            <p:nvPr/>
          </p:nvPicPr>
          <p:blipFill>
            <a:blip r:embed="rId2" cstate="print"/>
            <a:srcRect l="14191" t="2339" r="11314" b="20322"/>
            <a:stretch>
              <a:fillRect/>
            </a:stretch>
          </p:blipFill>
          <p:spPr bwMode="auto">
            <a:xfrm>
              <a:off x="7162800" y="1905000"/>
              <a:ext cx="1703388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8" descr="Alice _8885 by Disney-Grandpa."/>
            <p:cNvPicPr>
              <a:picLocks noChangeAspect="1" noChangeArrowheads="1"/>
            </p:cNvPicPr>
            <p:nvPr/>
          </p:nvPicPr>
          <p:blipFill>
            <a:blip r:embed="rId3" cstate="print"/>
            <a:srcRect l="7903" t="10526" r="9120" b="7895"/>
            <a:stretch>
              <a:fillRect/>
            </a:stretch>
          </p:blipFill>
          <p:spPr bwMode="auto">
            <a:xfrm>
              <a:off x="228600" y="38862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>
              <a:off x="6927850" y="4286251"/>
              <a:ext cx="2139950" cy="1191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Network Attacker</a:t>
              </a:r>
            </a:p>
            <a:p>
              <a:endParaRPr lang="en-US" dirty="0"/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533400" y="6267449"/>
              <a:ext cx="635116" cy="68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Alice</a:t>
              </a:r>
            </a:p>
          </p:txBody>
        </p:sp>
        <p:sp>
          <p:nvSpPr>
            <p:cNvPr id="29" name="Right Arrow 14"/>
            <p:cNvSpPr>
              <a:spLocks noChangeArrowheads="1"/>
            </p:cNvSpPr>
            <p:nvPr/>
          </p:nvSpPr>
          <p:spPr bwMode="auto">
            <a:xfrm>
              <a:off x="2057400" y="43434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ight Arrow 15"/>
            <p:cNvSpPr>
              <a:spLocks noChangeArrowheads="1"/>
            </p:cNvSpPr>
            <p:nvPr/>
          </p:nvSpPr>
          <p:spPr bwMode="auto">
            <a:xfrm flipH="1">
              <a:off x="2057400" y="52578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99FF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Right Arrow 16"/>
            <p:cNvSpPr>
              <a:spLocks noChangeArrowheads="1"/>
            </p:cNvSpPr>
            <p:nvPr/>
          </p:nvSpPr>
          <p:spPr bwMode="auto">
            <a:xfrm>
              <a:off x="6324600" y="23622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Right Arrow 17"/>
            <p:cNvSpPr>
              <a:spLocks noChangeArrowheads="1"/>
            </p:cNvSpPr>
            <p:nvPr/>
          </p:nvSpPr>
          <p:spPr bwMode="auto">
            <a:xfrm flipH="1">
              <a:off x="6324600" y="3276600"/>
              <a:ext cx="6858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33" name="Picture 11" descr="CompaqAlphaServerES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255838"/>
              <a:ext cx="1155700" cy="142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28"/>
            <p:cNvSpPr txBox="1">
              <a:spLocks noChangeArrowheads="1"/>
            </p:cNvSpPr>
            <p:nvPr/>
          </p:nvSpPr>
          <p:spPr bwMode="auto">
            <a:xfrm>
              <a:off x="4954588" y="4743450"/>
              <a:ext cx="848995" cy="68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</a:t>
              </a:r>
            </a:p>
          </p:txBody>
        </p:sp>
        <p:cxnSp>
          <p:nvCxnSpPr>
            <p:cNvPr id="35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4432300" y="2967038"/>
              <a:ext cx="488950" cy="3032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4242594" y="3899694"/>
              <a:ext cx="1028700" cy="1001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7" name="Cloud Callout 36"/>
            <p:cNvSpPr/>
            <p:nvPr/>
          </p:nvSpPr>
          <p:spPr bwMode="auto">
            <a:xfrm>
              <a:off x="4800600" y="2778125"/>
              <a:ext cx="1155700" cy="1276350"/>
            </a:xfrm>
            <a:prstGeom prst="cloudCallout">
              <a:avLst>
                <a:gd name="adj1" fmla="val -200975"/>
                <a:gd name="adj2" fmla="val 175085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8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4252913"/>
              <a:ext cx="1436688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2685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Threat Models</a:t>
            </a:r>
            <a:endParaRPr lang="en-US" altLang="ko-KR"/>
          </a:p>
        </p:txBody>
      </p:sp>
      <p:sp>
        <p:nvSpPr>
          <p:cNvPr id="145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7772400" cy="37147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Web attacker</a:t>
            </a:r>
          </a:p>
          <a:p>
            <a:pPr lvl="1"/>
            <a:r>
              <a:rPr lang="en-US" dirty="0" smtClean="0"/>
              <a:t>Control attacker.com</a:t>
            </a:r>
          </a:p>
          <a:p>
            <a:pPr lvl="1"/>
            <a:r>
              <a:rPr lang="en-US" dirty="0" smtClean="0"/>
              <a:t>Can obtain SSL/TLS certificate for attacker.com</a:t>
            </a:r>
          </a:p>
          <a:p>
            <a:pPr lvl="1"/>
            <a:r>
              <a:rPr lang="en-US" dirty="0" smtClean="0"/>
              <a:t>User visits attacker.com</a:t>
            </a:r>
          </a:p>
          <a:p>
            <a:pPr lvl="2"/>
            <a:r>
              <a:rPr lang="en-US" dirty="0" smtClean="0"/>
              <a:t>Or: runs attacker’s Facebook app, etc.</a:t>
            </a:r>
          </a:p>
          <a:p>
            <a:r>
              <a:rPr lang="en-US" dirty="0" smtClean="0"/>
              <a:t>Network attacker</a:t>
            </a:r>
          </a:p>
          <a:p>
            <a:pPr lvl="1"/>
            <a:r>
              <a:rPr lang="en-US" dirty="0" smtClean="0"/>
              <a:t>Passive: Wireless eavesdropper</a:t>
            </a:r>
          </a:p>
          <a:p>
            <a:pPr lvl="1"/>
            <a:r>
              <a:rPr lang="en-US" dirty="0" smtClean="0"/>
              <a:t>Active: Evil router, DNS poisoning</a:t>
            </a:r>
          </a:p>
          <a:p>
            <a:r>
              <a:rPr lang="en-US" dirty="0" smtClean="0"/>
              <a:t>Malware attacker</a:t>
            </a:r>
          </a:p>
          <a:p>
            <a:pPr lvl="1"/>
            <a:r>
              <a:rPr lang="en-US" dirty="0" smtClean="0"/>
              <a:t>Attacker escapes browser isolation mechanisms and run separately under control of OS</a:t>
            </a:r>
            <a:endParaRPr lang="en-US" dirty="0"/>
          </a:p>
        </p:txBody>
      </p:sp>
      <p:sp>
        <p:nvSpPr>
          <p:cNvPr id="1451012" name="Line 4"/>
          <p:cNvSpPr>
            <a:spLocks noChangeShapeType="1"/>
          </p:cNvSpPr>
          <p:nvPr/>
        </p:nvSpPr>
        <p:spPr bwMode="auto">
          <a:xfrm>
            <a:off x="609600" y="1200150"/>
            <a:ext cx="0" cy="360045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attacker</a:t>
            </a:r>
            <a:endParaRPr lang="en-US" dirty="0"/>
          </a:p>
        </p:txBody>
      </p:sp>
      <p:sp>
        <p:nvSpPr>
          <p:cNvPr id="143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Browsers may contain exploitable bugs</a:t>
            </a:r>
          </a:p>
          <a:p>
            <a:pPr lvl="1"/>
            <a:r>
              <a:rPr lang="en-US" dirty="0" smtClean="0"/>
              <a:t>Often enable remote code execution by web sites</a:t>
            </a:r>
          </a:p>
          <a:p>
            <a:pPr lvl="1"/>
            <a:r>
              <a:rPr lang="en-US" dirty="0" smtClean="0"/>
              <a:t>Google study:     [the ghost in the browser 2007]</a:t>
            </a:r>
          </a:p>
          <a:p>
            <a:pPr lvl="2"/>
            <a:r>
              <a:rPr lang="en-US" dirty="0" smtClean="0"/>
              <a:t>Found Trojans on 300,000 web pages (URLs)</a:t>
            </a:r>
          </a:p>
          <a:p>
            <a:pPr lvl="2"/>
            <a:r>
              <a:rPr lang="en-US" dirty="0" smtClean="0"/>
              <a:t>Found adware on 18,000 web pages (URLs)</a:t>
            </a:r>
          </a:p>
          <a:p>
            <a:endParaRPr lang="en-US" dirty="0" smtClean="0"/>
          </a:p>
          <a:p>
            <a:r>
              <a:rPr lang="en-US" dirty="0" smtClean="0"/>
              <a:t>Even if browsers were bug-free, still lots of vulnerabilities on the web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 of the vulnerabilities on previous graph: XSS, </a:t>
            </a:r>
            <a:r>
              <a:rPr lang="en-US" dirty="0" err="1" smtClean="0"/>
              <a:t>SQLi</a:t>
            </a:r>
            <a:r>
              <a:rPr lang="en-US" dirty="0" smtClean="0"/>
              <a:t>, CSRF, …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723544" y="2843167"/>
            <a:ext cx="41355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 OUR FOCUS IN THIS PART OF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381</Words>
  <Application>Microsoft Office PowerPoint</Application>
  <PresentationFormat>On-screen Show (16:9)</PresentationFormat>
  <Paragraphs>87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 5.2: Web Security Definitions, Goals and Threat Models </vt:lpstr>
      <vt:lpstr> Web security</vt:lpstr>
      <vt:lpstr>Web programming poll</vt:lpstr>
      <vt:lpstr>Goals of web security</vt:lpstr>
      <vt:lpstr>Slide 5</vt:lpstr>
      <vt:lpstr>Slide 6</vt:lpstr>
      <vt:lpstr>Slide 7</vt:lpstr>
      <vt:lpstr>Web Threat Models</vt:lpstr>
      <vt:lpstr>Malware attacker</vt:lpstr>
      <vt:lpstr>Web Security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86</cp:revision>
  <dcterms:created xsi:type="dcterms:W3CDTF">2016-02-22T11:19:45Z</dcterms:created>
  <dcterms:modified xsi:type="dcterms:W3CDTF">2017-02-09T03:39:17Z</dcterms:modified>
</cp:coreProperties>
</file>