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53" r:id="rId2"/>
    <p:sldId id="291" r:id="rId3"/>
    <p:sldId id="292" r:id="rId4"/>
    <p:sldId id="293" r:id="rId5"/>
    <p:sldId id="294" r:id="rId6"/>
    <p:sldId id="295" r:id="rId7"/>
    <p:sldId id="296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621" autoAdjust="0"/>
  </p:normalViewPr>
  <p:slideViewPr>
    <p:cSldViewPr>
      <p:cViewPr varScale="1">
        <p:scale>
          <a:sx n="121" d="100"/>
          <a:sy n="121" d="100"/>
        </p:scale>
        <p:origin x="-130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3A702-4E9C-49E4-9816-25CFB30CD1DE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0B03C-B53A-491D-9FF0-F78B921FB4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9227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4485"/>
            <a:fld id="{53FFE947-B96B-4BD9-9503-1AFDA9018BFF}" type="slidenum">
              <a:rPr lang="en-US" smtClean="0"/>
              <a:pPr defTabSz="914485"/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798981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6381CE-79EE-4B91-90B2-53CD43D08136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812050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0B03C-B53A-491D-9FF0-F78B921FB46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2259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846BF2-BDC9-4A46-8C6B-5725797173F9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7362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4889" y="8685578"/>
            <a:ext cx="2971598" cy="456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2" tIns="45711" rIns="91422" bIns="45711" anchor="b"/>
          <a:lstStyle/>
          <a:p>
            <a:pPr algn="r"/>
            <a:fld id="{EB7EED29-BC83-4F7A-BF0D-F9A0B1D3E2CF}" type="slidenum">
              <a:rPr lang="en-US" sz="1200"/>
              <a:pPr algn="r"/>
              <a:t>25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4151530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 txBox="1">
            <a:spLocks noGrp="1"/>
          </p:cNvSpPr>
          <p:nvPr/>
        </p:nvSpPr>
        <p:spPr bwMode="auto">
          <a:xfrm>
            <a:off x="3884889" y="8685578"/>
            <a:ext cx="2971598" cy="456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2" tIns="45711" rIns="91422" bIns="45711" anchor="b"/>
          <a:lstStyle/>
          <a:p>
            <a:pPr algn="r"/>
            <a:fld id="{5DCFB259-B646-486A-8557-3CA54B84E6E7}" type="slidenum">
              <a:rPr lang="en-US" sz="1200"/>
              <a:pPr algn="r"/>
              <a:t>26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482880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4889" y="8685578"/>
            <a:ext cx="2971598" cy="456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2" tIns="45711" rIns="91422" bIns="45711" anchor="b"/>
          <a:lstStyle/>
          <a:p>
            <a:pPr algn="r"/>
            <a:fld id="{EB7EED29-BC83-4F7A-BF0D-F9A0B1D3E2CF}" type="slidenum">
              <a:rPr lang="en-US" sz="1200"/>
              <a:pPr algn="r"/>
              <a:t>27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406041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26.png"/><Relationship Id="rId9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26.png"/><Relationship Id="rId9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7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browsersec/wiki/Part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google.com/p/browsersec/wiki/Part2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Module 5.4: Browser Isolation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Security Relevant Features of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846" y="1428750"/>
            <a:ext cx="822960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Dynamic, runtime code interpretation with no strict code caching rules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Any code snippets located in-line with HTML tags would be interpreted and executed, </a:t>
            </a:r>
          </a:p>
          <a:p>
            <a:pPr lvl="1"/>
            <a:r>
              <a:rPr lang="en-US" dirty="0" smtClean="0"/>
              <a:t> JavaScript itself has a possibility to either directly evaluate strings as JavaScript code (</a:t>
            </a:r>
            <a:r>
              <a:rPr lang="en-US" dirty="0" err="1" smtClean="0"/>
              <a:t>eval</a:t>
            </a:r>
            <a:r>
              <a:rPr lang="en-US" dirty="0" smtClean="0"/>
              <a:t>(...)), or </a:t>
            </a:r>
          </a:p>
          <a:p>
            <a:pPr lvl="1"/>
            <a:r>
              <a:rPr lang="en-US" dirty="0" smtClean="0"/>
              <a:t>to produce new HTML that in turn may contain more JavaScript (.</a:t>
            </a:r>
            <a:r>
              <a:rPr lang="en-US" dirty="0" err="1" smtClean="0"/>
              <a:t>innerHTML</a:t>
            </a:r>
            <a:r>
              <a:rPr lang="en-US" dirty="0" smtClean="0"/>
              <a:t> and .</a:t>
            </a:r>
            <a:r>
              <a:rPr lang="en-US" dirty="0" err="1" smtClean="0"/>
              <a:t>outerHTML</a:t>
            </a:r>
            <a:r>
              <a:rPr lang="en-US" dirty="0" smtClean="0"/>
              <a:t>  properties, </a:t>
            </a:r>
            <a:r>
              <a:rPr lang="en-US" dirty="0" err="1" smtClean="0"/>
              <a:t>document.write</a:t>
            </a:r>
            <a:r>
              <a:rPr lang="en-US" dirty="0" smtClean="0"/>
              <a:t>(), event handlers).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Security Relevant features of Java Script (2)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Somewhat inconsistent exception support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when interacting with DOM structures. Depending on the circumstances, some DOM operations may fail silently (with writes or reads ignored), return various magic responses (undefined, null, object inaccessible), throw a non-standardized exception, or even abort execution unconditionally.</a:t>
            </a:r>
          </a:p>
          <a:p>
            <a:r>
              <a:rPr lang="en-US" b="1" dirty="0" smtClean="0"/>
              <a:t>Typically synchronous execution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Within a single document, browser-side JavaScript usually executes synchronously and in a single thread, and asynchronous timer events are not permitted to fire until the scripting engine enters idle state. </a:t>
            </a:r>
          </a:p>
          <a:p>
            <a:pPr lvl="1"/>
            <a:r>
              <a:rPr lang="en-US" dirty="0" smtClean="0"/>
              <a:t>No strict guarantees of synchronous execution exist, however, and multi-process rendering of Chrome or MSIE8 may permit cross-domain access to occur more asynchronously.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Style Sheets (CSS)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Cascading Style Sheets is a simple concept  that provides a much more uniform and featured set of tools to alter the visual appearance of any portion of the document, far surpassing the original set of </a:t>
            </a:r>
            <a:r>
              <a:rPr lang="en-US" dirty="0" err="1" smtClean="0"/>
              <a:t>kludgy</a:t>
            </a:r>
            <a:r>
              <a:rPr lang="en-US" dirty="0" smtClean="0"/>
              <a:t> HTML tag attributes.</a:t>
            </a:r>
          </a:p>
          <a:p>
            <a:r>
              <a:rPr lang="en-US" dirty="0" smtClean="0"/>
              <a:t> A </a:t>
            </a:r>
            <a:r>
              <a:rPr lang="en-US" dirty="0" err="1" smtClean="0"/>
              <a:t>stylesheet</a:t>
            </a:r>
            <a:r>
              <a:rPr lang="en-US" dirty="0" smtClean="0"/>
              <a:t> outlines visual rendering rules for various functional types of document elements, such as lists, tables, links, or quotations, using a separate block of data with a relatively simple syntax.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distinct ways to place CSS directives in HTML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use of an inline STYLE="..." parameter attached to HTML tags of any type; attributes specified this way apply to this and nested tags only  </a:t>
            </a:r>
          </a:p>
          <a:p>
            <a:r>
              <a:rPr lang="en-US" dirty="0" smtClean="0"/>
              <a:t>Introduction of a block of CSS code with &lt;STYLE&gt;...&lt;/STYLE&gt; in any portion of the document. This block may change the default appearance of any tag, or define named rule sets that may be explicitly applied to specific tags with a CLASS="..." parameter,</a:t>
            </a:r>
          </a:p>
          <a:p>
            <a:r>
              <a:rPr lang="en-US" dirty="0" smtClean="0"/>
              <a:t>Inclusion of a remote style sheet with a LINK REL="</a:t>
            </a:r>
            <a:r>
              <a:rPr lang="en-US" dirty="0" err="1" smtClean="0"/>
              <a:t>stylesheet</a:t>
            </a:r>
            <a:r>
              <a:rPr lang="en-US" dirty="0" smtClean="0"/>
              <a:t>" HREF="..."&gt;, with the same global effect as a &lt;STYLE&gt; block.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Security consequences of attacker controlled style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The risk of Java</a:t>
            </a:r>
            <a:r>
              <a:rPr lang="en-US" dirty="0" smtClean="0"/>
              <a:t>Script execution</a:t>
            </a:r>
            <a:r>
              <a:rPr lang="en-US" b="1" dirty="0" smtClean="0"/>
              <a:t>. As a little-known feature, some CSS implementations permit Java</a:t>
            </a:r>
            <a:r>
              <a:rPr lang="en-US" dirty="0" smtClean="0"/>
              <a:t>Script code to be embedded in </a:t>
            </a:r>
            <a:r>
              <a:rPr lang="en-US" dirty="0" err="1" smtClean="0"/>
              <a:t>stylesheets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There are at least three ways to achieve this goal: by using the expression(...) directive, which gives the ability to evaluate arbitrary JavaScript statements and use their value as a CSS parameter; by using the </a:t>
            </a:r>
            <a:r>
              <a:rPr lang="en-US" dirty="0" err="1" smtClean="0"/>
              <a:t>url</a:t>
            </a:r>
            <a:r>
              <a:rPr lang="en-US" dirty="0" smtClean="0"/>
              <a:t>('</a:t>
            </a:r>
            <a:r>
              <a:rPr lang="en-US" dirty="0" err="1" smtClean="0"/>
              <a:t>javascript</a:t>
            </a:r>
            <a:r>
              <a:rPr lang="en-US" dirty="0" smtClean="0"/>
              <a:t>:...')directive on properties that support it; or by invoking browser-specific features such as the -</a:t>
            </a:r>
            <a:r>
              <a:rPr lang="en-US" dirty="0" err="1" smtClean="0"/>
              <a:t>moz</a:t>
            </a:r>
            <a:r>
              <a:rPr lang="en-US" dirty="0" smtClean="0"/>
              <a:t>-binding mechanism of Firefox.</a:t>
            </a:r>
          </a:p>
          <a:p>
            <a:endParaRPr lang="en-US" dirty="0" smtClean="0"/>
          </a:p>
          <a:p>
            <a:r>
              <a:rPr lang="en-US" b="1" dirty="0" smtClean="0"/>
              <a:t>The ability to reuse trusted classes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If user-controlled CLASS="..." attributes are permitted in HTML syntax, the attacker may have luck "borrowing" a class used to render elements of the trusted UI and impersonate them.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import excluded from SOP</a:t>
            </a:r>
          </a:p>
        </p:txBody>
      </p:sp>
      <p:sp>
        <p:nvSpPr>
          <p:cNvPr id="3481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09600" y="1085850"/>
            <a:ext cx="7772400" cy="30861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sz="2200" dirty="0" smtClean="0">
                <a:latin typeface="Consolas" pitchFamily="49" charset="0"/>
              </a:rPr>
              <a:t>&lt;script </a:t>
            </a:r>
            <a:r>
              <a:rPr lang="en-US" sz="2200" b="1" dirty="0" err="1" smtClean="0">
                <a:latin typeface="Consolas" pitchFamily="49" charset="0"/>
              </a:rPr>
              <a:t>src</a:t>
            </a:r>
            <a:r>
              <a:rPr lang="en-US" sz="2200" b="1" dirty="0" smtClean="0">
                <a:latin typeface="Consolas" pitchFamily="49" charset="0"/>
              </a:rPr>
              <a:t>=https://seal.verisign.com/getseal?host_name=a.com&gt;&lt;/</a:t>
            </a:r>
            <a:r>
              <a:rPr lang="en-US" sz="2200" dirty="0" smtClean="0">
                <a:latin typeface="Consolas" pitchFamily="49" charset="0"/>
              </a:rPr>
              <a:t>script&gt;</a:t>
            </a:r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300" dirty="0" smtClean="0"/>
              <a:t>Script has privileges of imported page, NOT source server.</a:t>
            </a:r>
          </a:p>
          <a:p>
            <a:pPr>
              <a:buFont typeface="Arial" pitchFamily="34" charset="0"/>
              <a:buChar char="•"/>
            </a:pPr>
            <a:r>
              <a:rPr lang="en-US" sz="2300" dirty="0" smtClean="0"/>
              <a:t>Can script other pages in this origin, load more scripts</a:t>
            </a:r>
          </a:p>
          <a:p>
            <a:pPr>
              <a:buFont typeface="Arial" pitchFamily="34" charset="0"/>
              <a:buChar char="•"/>
            </a:pPr>
            <a:r>
              <a:rPr lang="en-US" sz="2300" dirty="0" smtClean="0"/>
              <a:t>Other forms of importing</a:t>
            </a:r>
          </a:p>
          <a:p>
            <a:pPr>
              <a:buFont typeface="Wingdings" pitchFamily="2" charset="2"/>
              <a:buNone/>
            </a:pPr>
            <a:endParaRPr lang="en-US" sz="2600" dirty="0" smtClean="0"/>
          </a:p>
          <a:p>
            <a:pPr>
              <a:buFont typeface="Wingdings" pitchFamily="2" charset="2"/>
              <a:buNone/>
            </a:pPr>
            <a:endParaRPr lang="en-US" sz="2600" dirty="0" smtClean="0"/>
          </a:p>
          <a:p>
            <a:pPr>
              <a:buFont typeface="Wingdings" pitchFamily="2" charset="2"/>
              <a:buNone/>
            </a:pPr>
            <a:endParaRPr lang="en-US" sz="2200" dirty="0" smtClean="0"/>
          </a:p>
          <a:p>
            <a:pPr>
              <a:buFont typeface="Wingdings" pitchFamily="2" charset="2"/>
              <a:buNone/>
            </a:pPr>
            <a:endParaRPr lang="en-US" sz="2200" dirty="0" smtClean="0"/>
          </a:p>
          <a:p>
            <a:pPr>
              <a:buFont typeface="Wingdings" pitchFamily="2" charset="2"/>
              <a:buNone/>
            </a:pPr>
            <a:endParaRPr lang="en-US" sz="2200" dirty="0" smtClean="0"/>
          </a:p>
          <a:p>
            <a:pPr>
              <a:buFont typeface="Wingdings" pitchFamily="2" charset="2"/>
              <a:buNone/>
            </a:pPr>
            <a:endParaRPr lang="en-US" sz="2200" dirty="0" smtClean="0"/>
          </a:p>
          <a:p>
            <a:pPr>
              <a:buFont typeface="Wingdings" pitchFamily="2" charset="2"/>
              <a:buNone/>
            </a:pPr>
            <a:endParaRPr lang="en-US" sz="2200" dirty="0" smtClean="0"/>
          </a:p>
          <a:p>
            <a:pPr>
              <a:buFont typeface="Wingdings" pitchFamily="2" charset="2"/>
              <a:buNone/>
            </a:pPr>
            <a:endParaRPr lang="en-US" sz="2200" dirty="0" smtClean="0"/>
          </a:p>
          <a:p>
            <a:pPr>
              <a:buFont typeface="Wingdings" pitchFamily="2" charset="2"/>
              <a:buNone/>
            </a:pPr>
            <a:endParaRPr lang="en-US" sz="2200" dirty="0" smtClean="0">
              <a:cs typeface="Tahoma" pitchFamily="34" charset="0"/>
            </a:endParaRPr>
          </a:p>
          <a:p>
            <a:pPr>
              <a:buFont typeface="Wingdings" pitchFamily="2" charset="2"/>
              <a:buNone/>
            </a:pPr>
            <a:endParaRPr lang="en-US" sz="2200" dirty="0" smtClean="0">
              <a:cs typeface="Tahoma" pitchFamily="34" charset="0"/>
            </a:endParaRPr>
          </a:p>
        </p:txBody>
      </p:sp>
      <p:pic>
        <p:nvPicPr>
          <p:cNvPr id="34820" name="Picture 4" descr="a.co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8527" y="1493043"/>
            <a:ext cx="3029652" cy="142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2750" y="2519362"/>
            <a:ext cx="107950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6"/>
          <p:cNvSpPr>
            <a:spLocks/>
          </p:cNvSpPr>
          <p:nvPr/>
        </p:nvSpPr>
        <p:spPr bwMode="auto">
          <a:xfrm>
            <a:off x="6838951" y="2596040"/>
            <a:ext cx="115397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Helvetica Neue Light" charset="0"/>
                <a:sym typeface="Helvetica Neue Light" charset="0"/>
              </a:rPr>
              <a:t>VeriSign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rot="10800000" flipH="1" flipV="1">
            <a:off x="5302250" y="2849166"/>
            <a:ext cx="1739900" cy="236934"/>
          </a:xfrm>
          <a:prstGeom prst="line">
            <a:avLst/>
          </a:prstGeom>
          <a:noFill/>
          <a:ln w="50800">
            <a:solidFill>
              <a:srgbClr val="65AFFB"/>
            </a:solidFill>
            <a:round/>
            <a:headEnd type="stealth" w="med" len="med"/>
            <a:tailEnd/>
          </a:ln>
          <a:effectLst>
            <a:outerShdw dist="25399" dir="54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22950" y="2689622"/>
            <a:ext cx="8128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algn="ctr" rotWithShape="0">
              <a:srgbClr val="FFFFFF">
                <a:alpha val="50000"/>
              </a:srgbClr>
            </a:outerShdw>
          </a:effec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8950" y="2889649"/>
            <a:ext cx="1041400" cy="4869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4826" name="Picture 10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15200" y="4335067"/>
            <a:ext cx="1041400" cy="702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7" name="Picture 20" descr="flashjava"/>
          <p:cNvPicPr>
            <a:picLocks noChangeAspect="1" noChangeArrowheads="1"/>
          </p:cNvPicPr>
          <p:nvPr/>
        </p:nvPicPr>
        <p:blipFill>
          <a:blip r:embed="rId7" cstate="print"/>
          <a:srcRect r="52881"/>
          <a:stretch>
            <a:fillRect/>
          </a:stretch>
        </p:blipFill>
        <p:spPr bwMode="auto">
          <a:xfrm>
            <a:off x="5638803" y="4335067"/>
            <a:ext cx="858837" cy="702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9" name="Picture 13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53203" y="4400551"/>
            <a:ext cx="715963" cy="598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Helvetica Neue Light" charset="0"/>
              </a:rPr>
              <a:t>Domain Relaxation</a:t>
            </a:r>
          </a:p>
        </p:txBody>
      </p:sp>
      <p:sp>
        <p:nvSpPr>
          <p:cNvPr id="36867" name="Content Placeholder 24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09600" y="1371600"/>
            <a:ext cx="7772400" cy="3086100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Origin: scheme, host, (port), </a:t>
            </a:r>
            <a:r>
              <a:rPr lang="en-US" sz="2800" dirty="0" err="1" smtClean="0"/>
              <a:t>hasSetDomain</a:t>
            </a:r>
            <a:endParaRPr lang="en-US" sz="2800" dirty="0" smtClean="0"/>
          </a:p>
          <a:p>
            <a:r>
              <a:rPr lang="en-US" sz="2800" dirty="0" smtClean="0"/>
              <a:t>Try </a:t>
            </a:r>
            <a:r>
              <a:rPr lang="en-US" sz="2800" dirty="0" err="1" smtClean="0">
                <a:latin typeface="Consolas" pitchFamily="49" charset="0"/>
              </a:rPr>
              <a:t>document.domain</a:t>
            </a:r>
            <a:r>
              <a:rPr lang="en-US" sz="2800" dirty="0" smtClean="0">
                <a:latin typeface="Consolas" pitchFamily="49" charset="0"/>
              </a:rPr>
              <a:t> = </a:t>
            </a:r>
            <a:r>
              <a:rPr lang="en-US" sz="2800" dirty="0" err="1" smtClean="0">
                <a:latin typeface="Consolas" pitchFamily="49" charset="0"/>
              </a:rPr>
              <a:t>document.domain</a:t>
            </a:r>
            <a:endParaRPr lang="en-US" sz="2800" dirty="0" smtClean="0">
              <a:latin typeface="Consolas" pitchFamily="49" charset="0"/>
            </a:endParaRPr>
          </a:p>
        </p:txBody>
      </p:sp>
      <p:sp>
        <p:nvSpPr>
          <p:cNvPr id="166916" name="AutoShape 4"/>
          <p:cNvSpPr>
            <a:spLocks/>
          </p:cNvSpPr>
          <p:nvPr/>
        </p:nvSpPr>
        <p:spPr bwMode="auto">
          <a:xfrm>
            <a:off x="2895600" y="2057401"/>
            <a:ext cx="2819400" cy="1291829"/>
          </a:xfrm>
          <a:prstGeom prst="roundRect">
            <a:avLst>
              <a:gd name="adj" fmla="val 12093"/>
            </a:avLst>
          </a:prstGeom>
          <a:gradFill rotWithShape="0">
            <a:gsLst>
              <a:gs pos="0">
                <a:srgbClr val="0082E5">
                  <a:alpha val="87000"/>
                </a:srgbClr>
              </a:gs>
              <a:gs pos="100000">
                <a:srgbClr val="0057E5">
                  <a:alpha val="59000"/>
                </a:srgbClr>
              </a:gs>
            </a:gsLst>
            <a:lin ang="5400000" scaled="1"/>
          </a:gradFill>
          <a:ln w="12700">
            <a:noFill/>
            <a:round/>
            <a:headEnd/>
            <a:tailEnd/>
          </a:ln>
          <a:effectLst>
            <a:outerShdw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>
              <a:latin typeface="Calibri" pitchFamily="34" charset="0"/>
              <a:sym typeface="Helvetica Neue Light" charset="0"/>
            </a:endParaRPr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0378" y="1470422"/>
            <a:ext cx="9366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6325" y="2232422"/>
            <a:ext cx="1143000" cy="857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66919" name="AutoShape 7"/>
          <p:cNvSpPr>
            <a:spLocks/>
          </p:cNvSpPr>
          <p:nvPr/>
        </p:nvSpPr>
        <p:spPr bwMode="auto">
          <a:xfrm rot="3242714">
            <a:off x="2692798" y="1930004"/>
            <a:ext cx="1112044" cy="366712"/>
          </a:xfrm>
          <a:prstGeom prst="leftRightArrow">
            <a:avLst>
              <a:gd name="adj1" fmla="val 33361"/>
              <a:gd name="adj2" fmla="val 37719"/>
            </a:avLst>
          </a:prstGeom>
          <a:solidFill>
            <a:srgbClr val="CCCCCC">
              <a:alpha val="74901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>
              <a:latin typeface="Calibri" pitchFamily="34" charset="0"/>
              <a:sym typeface="Helvetica Neue Light" charset="0"/>
            </a:endParaRPr>
          </a:p>
        </p:txBody>
      </p:sp>
      <p:sp>
        <p:nvSpPr>
          <p:cNvPr id="36872" name="Rectangle 16"/>
          <p:cNvSpPr>
            <a:spLocks/>
          </p:cNvSpPr>
          <p:nvPr/>
        </p:nvSpPr>
        <p:spPr bwMode="auto">
          <a:xfrm>
            <a:off x="914400" y="1143983"/>
            <a:ext cx="243220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200" i="1">
                <a:latin typeface="Helvetica Neue Light" charset="0"/>
                <a:sym typeface="Helvetica Neue Light" charset="0"/>
              </a:rPr>
              <a:t>www.facebook.com</a:t>
            </a:r>
          </a:p>
        </p:txBody>
      </p:sp>
      <p:sp>
        <p:nvSpPr>
          <p:cNvPr id="36873" name="Rectangle 17"/>
          <p:cNvSpPr>
            <a:spLocks/>
          </p:cNvSpPr>
          <p:nvPr/>
        </p:nvSpPr>
        <p:spPr bwMode="auto">
          <a:xfrm>
            <a:off x="3065464" y="3003143"/>
            <a:ext cx="243220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200" i="1">
                <a:latin typeface="Helvetica Neue Light" charset="0"/>
                <a:sym typeface="Helvetica Neue Light" charset="0"/>
              </a:rPr>
              <a:t>www.facebook.com</a:t>
            </a:r>
          </a:p>
        </p:txBody>
      </p:sp>
      <p:sp>
        <p:nvSpPr>
          <p:cNvPr id="166930" name="AutoShape 18"/>
          <p:cNvSpPr>
            <a:spLocks/>
          </p:cNvSpPr>
          <p:nvPr/>
        </p:nvSpPr>
        <p:spPr bwMode="auto">
          <a:xfrm>
            <a:off x="609600" y="2603898"/>
            <a:ext cx="2057400" cy="862013"/>
          </a:xfrm>
          <a:prstGeom prst="roundRect">
            <a:avLst>
              <a:gd name="adj" fmla="val 12093"/>
            </a:avLst>
          </a:prstGeom>
          <a:gradFill rotWithShape="0">
            <a:gsLst>
              <a:gs pos="0">
                <a:srgbClr val="0082E5">
                  <a:alpha val="87000"/>
                </a:srgbClr>
              </a:gs>
              <a:gs pos="100000">
                <a:srgbClr val="0057E5">
                  <a:alpha val="59000"/>
                </a:srgbClr>
              </a:gs>
            </a:gsLst>
            <a:lin ang="5400000" scaled="1"/>
          </a:gradFill>
          <a:ln w="12700">
            <a:noFill/>
            <a:round/>
            <a:headEnd/>
            <a:tailEnd/>
          </a:ln>
          <a:effectLst>
            <a:outerShdw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>
              <a:latin typeface="Calibri" pitchFamily="34" charset="0"/>
              <a:sym typeface="Helvetica Neue Light" charset="0"/>
            </a:endParaRPr>
          </a:p>
        </p:txBody>
      </p:sp>
      <p:pic>
        <p:nvPicPr>
          <p:cNvPr id="36875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686050"/>
            <a:ext cx="7620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6876" name="Rectangle 20"/>
          <p:cNvSpPr>
            <a:spLocks/>
          </p:cNvSpPr>
          <p:nvPr/>
        </p:nvSpPr>
        <p:spPr bwMode="auto">
          <a:xfrm>
            <a:off x="698502" y="3199331"/>
            <a:ext cx="1766381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600" i="1">
                <a:latin typeface="Helvetica Neue Light" charset="0"/>
                <a:sym typeface="Helvetica Neue Light" charset="0"/>
              </a:rPr>
              <a:t>www.facebook.com</a:t>
            </a:r>
          </a:p>
        </p:txBody>
      </p:sp>
      <p:sp>
        <p:nvSpPr>
          <p:cNvPr id="36877" name="Line 21"/>
          <p:cNvSpPr>
            <a:spLocks noChangeShapeType="1"/>
          </p:cNvSpPr>
          <p:nvPr/>
        </p:nvSpPr>
        <p:spPr bwMode="auto">
          <a:xfrm flipV="1">
            <a:off x="2392363" y="2686050"/>
            <a:ext cx="1223962" cy="22860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 type="triangle" w="med" len="med"/>
            <a:tailEnd type="triangle" w="med" len="med"/>
          </a:ln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26" name="AutoShape 18"/>
          <p:cNvSpPr>
            <a:spLocks/>
          </p:cNvSpPr>
          <p:nvPr/>
        </p:nvSpPr>
        <p:spPr bwMode="auto">
          <a:xfrm>
            <a:off x="5867400" y="2553892"/>
            <a:ext cx="2286000" cy="860822"/>
          </a:xfrm>
          <a:prstGeom prst="roundRect">
            <a:avLst>
              <a:gd name="adj" fmla="val 12093"/>
            </a:avLst>
          </a:prstGeom>
          <a:gradFill rotWithShape="1">
            <a:gsLst>
              <a:gs pos="0">
                <a:srgbClr val="F8DD6C"/>
              </a:gs>
              <a:gs pos="20000">
                <a:srgbClr val="F4DB6E"/>
              </a:gs>
              <a:gs pos="100000">
                <a:srgbClr val="BBA753"/>
              </a:gs>
            </a:gsLst>
            <a:lin ang="5400000"/>
          </a:gradFill>
          <a:ln w="9525">
            <a:solidFill>
              <a:srgbClr val="E9D57C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/>
          <a:lstStyle/>
          <a:p>
            <a:endParaRPr lang="en-US">
              <a:solidFill>
                <a:srgbClr val="FFFFFF"/>
              </a:solidFill>
              <a:latin typeface="Calibri" pitchFamily="34" charset="0"/>
              <a:sym typeface="Helvetica Neue Light" charset="0"/>
            </a:endParaRPr>
          </a:p>
        </p:txBody>
      </p:sp>
      <p:sp>
        <p:nvSpPr>
          <p:cNvPr id="36879" name="Rectangle 26"/>
          <p:cNvSpPr>
            <a:spLocks noChangeArrowheads="1"/>
          </p:cNvSpPr>
          <p:nvPr/>
        </p:nvSpPr>
        <p:spPr bwMode="auto">
          <a:xfrm>
            <a:off x="6032503" y="3171825"/>
            <a:ext cx="19078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>
                <a:latin typeface="Helvetica Neue Light" charset="0"/>
                <a:sym typeface="Helvetica Neue Light" charset="0"/>
              </a:rPr>
              <a:t>chat.facebook.com</a:t>
            </a:r>
          </a:p>
        </p:txBody>
      </p:sp>
      <p:pic>
        <p:nvPicPr>
          <p:cNvPr id="36880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2603897"/>
            <a:ext cx="7620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68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30978" y="1554956"/>
            <a:ext cx="9366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6882" name="Rectangle 16"/>
          <p:cNvSpPr>
            <a:spLocks/>
          </p:cNvSpPr>
          <p:nvPr/>
        </p:nvSpPr>
        <p:spPr bwMode="auto">
          <a:xfrm>
            <a:off x="5943600" y="1214825"/>
            <a:ext cx="237084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200" i="1">
                <a:latin typeface="Helvetica Neue Light" charset="0"/>
                <a:sym typeface="Helvetica Neue Light" charset="0"/>
              </a:rPr>
              <a:t>chat.facebook.com</a:t>
            </a:r>
          </a:p>
        </p:txBody>
      </p:sp>
      <p:sp>
        <p:nvSpPr>
          <p:cNvPr id="31" name="AutoShape 7"/>
          <p:cNvSpPr>
            <a:spLocks/>
          </p:cNvSpPr>
          <p:nvPr/>
        </p:nvSpPr>
        <p:spPr bwMode="auto">
          <a:xfrm rot="5400000">
            <a:off x="6642895" y="2023667"/>
            <a:ext cx="795338" cy="365125"/>
          </a:xfrm>
          <a:prstGeom prst="leftRightArrow">
            <a:avLst>
              <a:gd name="adj1" fmla="val 33361"/>
              <a:gd name="adj2" fmla="val 37730"/>
            </a:avLst>
          </a:prstGeom>
          <a:solidFill>
            <a:srgbClr val="CCCCCC">
              <a:alpha val="74901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>
              <a:latin typeface="Calibri" pitchFamily="34" charset="0"/>
              <a:sym typeface="Helvetica Neue Light" charset="0"/>
            </a:endParaRPr>
          </a:p>
        </p:txBody>
      </p:sp>
      <p:sp>
        <p:nvSpPr>
          <p:cNvPr id="32" name="AutoShape 7"/>
          <p:cNvSpPr>
            <a:spLocks/>
          </p:cNvSpPr>
          <p:nvPr/>
        </p:nvSpPr>
        <p:spPr bwMode="auto">
          <a:xfrm rot="5400000">
            <a:off x="1994695" y="2023667"/>
            <a:ext cx="795338" cy="365125"/>
          </a:xfrm>
          <a:prstGeom prst="leftRightArrow">
            <a:avLst>
              <a:gd name="adj1" fmla="val 33361"/>
              <a:gd name="adj2" fmla="val 37730"/>
            </a:avLst>
          </a:prstGeom>
          <a:solidFill>
            <a:srgbClr val="CCCCCC">
              <a:alpha val="74901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>
              <a:latin typeface="Calibri" pitchFamily="34" charset="0"/>
              <a:sym typeface="Helvetica Neue Light" charset="0"/>
            </a:endParaRPr>
          </a:p>
        </p:txBody>
      </p:sp>
      <p:sp>
        <p:nvSpPr>
          <p:cNvPr id="33" name="Line 21"/>
          <p:cNvSpPr>
            <a:spLocks noChangeShapeType="1"/>
          </p:cNvSpPr>
          <p:nvPr/>
        </p:nvSpPr>
        <p:spPr bwMode="auto">
          <a:xfrm>
            <a:off x="4705350" y="2743201"/>
            <a:ext cx="1309688" cy="245269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 type="triangle" w="med" len="med"/>
            <a:tailEnd type="triangle" w="med" len="med"/>
          </a:ln>
        </p:spPr>
        <p:txBody>
          <a:bodyPr lIns="82296" tIns="41148" rIns="82296" bIns="41148"/>
          <a:lstStyle/>
          <a:p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665416" y="2594373"/>
            <a:ext cx="655637" cy="451247"/>
            <a:chOff x="5608626" y="1600199"/>
            <a:chExt cx="655015" cy="602082"/>
          </a:xfrm>
        </p:grpSpPr>
        <p:cxnSp>
          <p:nvCxnSpPr>
            <p:cNvPr id="36889" name="Straight Connector 34"/>
            <p:cNvCxnSpPr>
              <a:cxnSpLocks noChangeShapeType="1"/>
            </p:cNvCxnSpPr>
            <p:nvPr/>
          </p:nvCxnSpPr>
          <p:spPr bwMode="auto">
            <a:xfrm>
              <a:off x="5608626" y="1600200"/>
              <a:ext cx="655014" cy="602081"/>
            </a:xfrm>
            <a:prstGeom prst="line">
              <a:avLst/>
            </a:prstGeom>
            <a:noFill/>
            <a:ln w="127000" cap="rnd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36890" name="Straight Connector 35"/>
            <p:cNvCxnSpPr>
              <a:cxnSpLocks noChangeShapeType="1"/>
            </p:cNvCxnSpPr>
            <p:nvPr/>
          </p:nvCxnSpPr>
          <p:spPr bwMode="auto">
            <a:xfrm rot="10800000" flipV="1">
              <a:off x="5608628" y="1600199"/>
              <a:ext cx="655013" cy="602081"/>
            </a:xfrm>
            <a:prstGeom prst="line">
              <a:avLst/>
            </a:prstGeom>
            <a:noFill/>
            <a:ln w="127000" cap="rnd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096000" y="3157538"/>
            <a:ext cx="1792288" cy="271463"/>
          </a:xfrm>
          <a:prstGeom prst="rect">
            <a:avLst/>
          </a:prstGeom>
          <a:solidFill>
            <a:schemeClr val="accent1"/>
          </a:solidFill>
          <a:ln w="12700">
            <a:noFill/>
            <a:round/>
            <a:headEnd/>
            <a:tailEnd type="triangle" w="lg" len="med"/>
          </a:ln>
        </p:spPr>
        <p:txBody>
          <a:bodyPr wrap="none"/>
          <a:lstStyle/>
          <a:p>
            <a:pPr algn="ctr"/>
            <a:r>
              <a:rPr lang="en-US"/>
              <a:t>facebook.com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065466" y="3045619"/>
            <a:ext cx="2497137" cy="27146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none"/>
          <a:lstStyle/>
          <a:p>
            <a:pPr algn="ctr"/>
            <a:r>
              <a:rPr lang="en-US"/>
              <a:t>facebook.com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5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title"/>
          </p:nvPr>
        </p:nvSpPr>
        <p:spPr>
          <a:xfrm>
            <a:off x="-228600" y="228600"/>
            <a:ext cx="8229600" cy="85725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itchFamily="34" charset="-128"/>
                <a:sym typeface="Helvetica Neue Light" charset="0"/>
              </a:rPr>
              <a:t>Additional mechanisms</a:t>
            </a:r>
            <a:endParaRPr lang="en-US" dirty="0" smtClean="0">
              <a:sym typeface="Helvetica Neue Light" charset="0"/>
            </a:endParaRP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549278" y="1559720"/>
            <a:ext cx="8069263" cy="37552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4290" tIns="34290" rIns="34290" bIns="34290" anchor="ctr"/>
          <a:lstStyle/>
          <a:p>
            <a:pPr marL="296863" lvl="1" indent="-296863">
              <a:spcBef>
                <a:spcPts val="1713"/>
              </a:spcBef>
              <a:buSzPct val="46000"/>
              <a:buFontTx/>
              <a:buBlip>
                <a:blip r:embed="rId2"/>
              </a:buBlip>
            </a:pPr>
            <a:endParaRPr lang="en-US" altLang="ko-KR" sz="1600" dirty="0" smtClean="0">
              <a:latin typeface="Calibri" pitchFamily="34" charset="0"/>
              <a:ea typeface="굴림" pitchFamily="34" charset="-128"/>
              <a:sym typeface="Helvetica Neue Light" charset="0"/>
            </a:endParaRPr>
          </a:p>
          <a:p>
            <a:pPr marL="296863" lvl="1" indent="-296863">
              <a:spcBef>
                <a:spcPts val="1713"/>
              </a:spcBef>
              <a:buSzPct val="46000"/>
              <a:buFontTx/>
              <a:buBlip>
                <a:blip r:embed="rId2"/>
              </a:buBlip>
            </a:pPr>
            <a:r>
              <a:rPr lang="en-US" altLang="ko-KR" sz="1600" dirty="0" smtClean="0">
                <a:latin typeface="Calibri" pitchFamily="34" charset="0"/>
                <a:ea typeface="굴림" pitchFamily="34" charset="-128"/>
                <a:sym typeface="Helvetica Neue Light" charset="0"/>
              </a:rPr>
              <a:t>Cross-origin </a:t>
            </a:r>
            <a:r>
              <a:rPr lang="en-US" altLang="ko-KR" sz="1600" dirty="0">
                <a:latin typeface="Calibri" pitchFamily="34" charset="0"/>
                <a:ea typeface="굴림" pitchFamily="34" charset="-128"/>
                <a:sym typeface="Helvetica Neue Light" charset="0"/>
              </a:rPr>
              <a:t>network requests</a:t>
            </a:r>
          </a:p>
          <a:p>
            <a:pPr marL="754063" lvl="2" indent="-296863">
              <a:spcBef>
                <a:spcPts val="1713"/>
              </a:spcBef>
              <a:buSzPct val="46000"/>
              <a:buFontTx/>
              <a:buBlip>
                <a:blip r:embed="rId2"/>
              </a:buBlip>
            </a:pPr>
            <a:r>
              <a:rPr lang="en-US" altLang="ko-KR" sz="1600" dirty="0">
                <a:latin typeface="Calibri" pitchFamily="34" charset="0"/>
                <a:ea typeface="굴림" pitchFamily="34" charset="-128"/>
                <a:sym typeface="Helvetica Neue Light" charset="0"/>
              </a:rPr>
              <a:t>Access-Control-Allow-Origin: &lt;list of domains&gt;</a:t>
            </a:r>
          </a:p>
          <a:p>
            <a:pPr marL="754063" lvl="2" indent="-296863">
              <a:spcBef>
                <a:spcPts val="1713"/>
              </a:spcBef>
              <a:buSzPct val="46000"/>
              <a:buFontTx/>
              <a:buBlip>
                <a:blip r:embed="rId2"/>
              </a:buBlip>
            </a:pPr>
            <a:r>
              <a:rPr lang="en-US" altLang="ko-KR" sz="1600" dirty="0">
                <a:latin typeface="Calibri" pitchFamily="34" charset="0"/>
                <a:ea typeface="굴림" pitchFamily="34" charset="-128"/>
                <a:sym typeface="Helvetica Neue Light" charset="0"/>
              </a:rPr>
              <a:t>Access-Control-Allow-Origin: *</a:t>
            </a:r>
          </a:p>
          <a:p>
            <a:pPr marL="296863" lvl="1" indent="-296863">
              <a:spcBef>
                <a:spcPts val="1713"/>
              </a:spcBef>
              <a:buSzPct val="46000"/>
              <a:buFontTx/>
              <a:buBlip>
                <a:blip r:embed="rId2"/>
              </a:buBlip>
            </a:pPr>
            <a:r>
              <a:rPr lang="en-US" altLang="ko-KR" sz="1600" dirty="0">
                <a:latin typeface="Calibri" pitchFamily="34" charset="0"/>
                <a:ea typeface="굴림" pitchFamily="34" charset="-128"/>
                <a:sym typeface="Helvetica Neue Light" charset="0"/>
              </a:rPr>
              <a:t>Cross-origin client side communication</a:t>
            </a:r>
          </a:p>
          <a:p>
            <a:pPr marL="754063" lvl="2" indent="-296863">
              <a:spcBef>
                <a:spcPts val="1713"/>
              </a:spcBef>
              <a:buSzPct val="46000"/>
              <a:buFontTx/>
              <a:buBlip>
                <a:blip r:embed="rId2"/>
              </a:buBlip>
            </a:pPr>
            <a:r>
              <a:rPr lang="en-US" altLang="ko-KR" sz="1600" dirty="0">
                <a:latin typeface="Calibri" pitchFamily="34" charset="0"/>
                <a:ea typeface="굴림" pitchFamily="34" charset="-128"/>
                <a:sym typeface="Helvetica Neue Light" charset="0"/>
              </a:rPr>
              <a:t>Client-side messaging via navigation (</a:t>
            </a:r>
            <a:r>
              <a:rPr lang="en-US" altLang="ko-KR" sz="1600" dirty="0" smtClean="0">
                <a:latin typeface="Calibri" pitchFamily="34" charset="0"/>
                <a:ea typeface="굴림" pitchFamily="34" charset="-128"/>
                <a:sym typeface="Helvetica Neue Light" charset="0"/>
              </a:rPr>
              <a:t>old </a:t>
            </a:r>
            <a:r>
              <a:rPr lang="en-US" altLang="ko-KR" sz="1600" dirty="0">
                <a:latin typeface="Calibri" pitchFamily="34" charset="0"/>
                <a:ea typeface="굴림" pitchFamily="34" charset="-128"/>
                <a:sym typeface="Helvetica Neue Light" charset="0"/>
              </a:rPr>
              <a:t>browsers)</a:t>
            </a:r>
          </a:p>
          <a:p>
            <a:pPr marL="754063" lvl="2" indent="-296863">
              <a:spcBef>
                <a:spcPts val="1713"/>
              </a:spcBef>
              <a:buSzPct val="46000"/>
              <a:buFontTx/>
              <a:buBlip>
                <a:blip r:embed="rId2"/>
              </a:buBlip>
            </a:pPr>
            <a:r>
              <a:rPr lang="en-US" altLang="ko-KR" sz="1600" dirty="0" err="1">
                <a:latin typeface="Calibri" pitchFamily="34" charset="0"/>
                <a:ea typeface="굴림" pitchFamily="34" charset="-128"/>
                <a:sym typeface="Helvetica Neue Light" charset="0"/>
              </a:rPr>
              <a:t>postMessage</a:t>
            </a:r>
            <a:r>
              <a:rPr lang="en-US" altLang="ko-KR" sz="1600" dirty="0">
                <a:latin typeface="Calibri" pitchFamily="34" charset="0"/>
                <a:ea typeface="굴림" pitchFamily="34" charset="-128"/>
                <a:sym typeface="Helvetica Neue Light" charset="0"/>
              </a:rPr>
              <a:t> </a:t>
            </a:r>
            <a:r>
              <a:rPr lang="en-US" altLang="ko-KR" sz="1600" dirty="0" smtClean="0">
                <a:latin typeface="Calibri" pitchFamily="34" charset="0"/>
                <a:ea typeface="굴림" pitchFamily="34" charset="-128"/>
                <a:sym typeface="Helvetica Neue Light" charset="0"/>
              </a:rPr>
              <a:t>(modern browsers</a:t>
            </a:r>
            <a:r>
              <a:rPr lang="en-US" altLang="ko-KR" sz="1600" dirty="0">
                <a:latin typeface="Calibri" pitchFamily="34" charset="0"/>
                <a:ea typeface="굴림" pitchFamily="34" charset="-128"/>
                <a:sym typeface="Helvetica Neue Light" charset="0"/>
              </a:rPr>
              <a:t>)</a:t>
            </a:r>
          </a:p>
        </p:txBody>
      </p:sp>
      <p:sp>
        <p:nvSpPr>
          <p:cNvPr id="167941" name="AutoShape 5"/>
          <p:cNvSpPr>
            <a:spLocks/>
          </p:cNvSpPr>
          <p:nvPr/>
        </p:nvSpPr>
        <p:spPr bwMode="auto">
          <a:xfrm>
            <a:off x="5943603" y="1285876"/>
            <a:ext cx="1439863" cy="873919"/>
          </a:xfrm>
          <a:prstGeom prst="roundRect">
            <a:avLst>
              <a:gd name="adj" fmla="val 12093"/>
            </a:avLst>
          </a:prstGeom>
          <a:gradFill rotWithShape="0">
            <a:gsLst>
              <a:gs pos="0">
                <a:srgbClr val="0082E5">
                  <a:alpha val="87000"/>
                </a:srgbClr>
              </a:gs>
              <a:gs pos="100000">
                <a:srgbClr val="0057E5">
                  <a:alpha val="59000"/>
                </a:srgbClr>
              </a:gs>
            </a:gsLst>
            <a:lin ang="5400000" scaled="1"/>
          </a:gradFill>
          <a:ln w="12700">
            <a:noFill/>
            <a:round/>
            <a:headEnd/>
            <a:tailEnd/>
          </a:ln>
          <a:effectLst>
            <a:outerShdw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>
              <a:latin typeface="Calibri" pitchFamily="34" charset="0"/>
              <a:sym typeface="Helvetica Neue Light" charset="0"/>
            </a:endParaRPr>
          </a:p>
        </p:txBody>
      </p:sp>
      <p:pic>
        <p:nvPicPr>
          <p:cNvPr id="3789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03" y="359570"/>
            <a:ext cx="936625" cy="439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789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9263" y="334567"/>
            <a:ext cx="938212" cy="436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7895" name="Rectangle 8"/>
          <p:cNvSpPr>
            <a:spLocks/>
          </p:cNvSpPr>
          <p:nvPr/>
        </p:nvSpPr>
        <p:spPr bwMode="auto">
          <a:xfrm>
            <a:off x="8164516" y="75398"/>
            <a:ext cx="75180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200" i="1">
                <a:latin typeface="Helvetica Neue Light" charset="0"/>
                <a:sym typeface="Helvetica Neue Light" charset="0"/>
              </a:rPr>
              <a:t>Site B</a:t>
            </a:r>
          </a:p>
        </p:txBody>
      </p:sp>
      <p:sp>
        <p:nvSpPr>
          <p:cNvPr id="37896" name="Rectangle 9"/>
          <p:cNvSpPr>
            <a:spLocks/>
          </p:cNvSpPr>
          <p:nvPr/>
        </p:nvSpPr>
        <p:spPr bwMode="auto">
          <a:xfrm>
            <a:off x="6380165" y="109925"/>
            <a:ext cx="74135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200" i="1">
                <a:latin typeface="Helvetica Neue Light" charset="0"/>
                <a:sym typeface="Helvetica Neue Light" charset="0"/>
              </a:rPr>
              <a:t>Site A</a:t>
            </a:r>
          </a:p>
        </p:txBody>
      </p:sp>
      <p:sp>
        <p:nvSpPr>
          <p:cNvPr id="167946" name="AutoShape 10"/>
          <p:cNvSpPr>
            <a:spLocks/>
          </p:cNvSpPr>
          <p:nvPr/>
        </p:nvSpPr>
        <p:spPr bwMode="auto">
          <a:xfrm>
            <a:off x="7658100" y="1285876"/>
            <a:ext cx="1371600" cy="862013"/>
          </a:xfrm>
          <a:prstGeom prst="roundRect">
            <a:avLst>
              <a:gd name="adj" fmla="val 12093"/>
            </a:avLst>
          </a:prstGeom>
          <a:gradFill rotWithShape="0">
            <a:gsLst>
              <a:gs pos="0">
                <a:srgbClr val="0082E5">
                  <a:alpha val="87000"/>
                </a:srgbClr>
              </a:gs>
              <a:gs pos="100000">
                <a:srgbClr val="0057E5">
                  <a:alpha val="59000"/>
                </a:srgbClr>
              </a:gs>
            </a:gsLst>
            <a:lin ang="5400000" scaled="1"/>
          </a:gradFill>
          <a:ln w="12700">
            <a:noFill/>
            <a:round/>
            <a:headEnd/>
            <a:tailEnd/>
          </a:ln>
          <a:effectLst>
            <a:outerShdw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>
              <a:latin typeface="Calibri" pitchFamily="34" charset="0"/>
              <a:sym typeface="Helvetica Neue Light" charset="0"/>
            </a:endParaRPr>
          </a:p>
        </p:txBody>
      </p:sp>
      <p:pic>
        <p:nvPicPr>
          <p:cNvPr id="37898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6500" y="1337072"/>
            <a:ext cx="7620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7899" name="Rectangle 12"/>
          <p:cNvSpPr>
            <a:spLocks/>
          </p:cNvSpPr>
          <p:nvPr/>
        </p:nvSpPr>
        <p:spPr bwMode="auto">
          <a:xfrm>
            <a:off x="6011864" y="1924172"/>
            <a:ext cx="125111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600" i="1">
                <a:latin typeface="Helvetica Neue Light" charset="0"/>
                <a:sym typeface="Helvetica Neue Light" charset="0"/>
              </a:rPr>
              <a:t>Site A</a:t>
            </a:r>
            <a:r>
              <a:rPr lang="en-US" altLang="ko-KR" sz="1600" i="1">
                <a:latin typeface="Helvetica Neue Light" charset="0"/>
                <a:ea typeface="굴림" pitchFamily="34" charset="-128"/>
                <a:sym typeface="Helvetica Neue Light" charset="0"/>
              </a:rPr>
              <a:t> context</a:t>
            </a:r>
            <a:endParaRPr lang="en-US" sz="1600" i="1">
              <a:latin typeface="Helvetica Neue Light" charset="0"/>
              <a:ea typeface="굴림" pitchFamily="34" charset="-128"/>
              <a:sym typeface="Helvetica Neue Light" charset="0"/>
            </a:endParaRPr>
          </a:p>
        </p:txBody>
      </p:sp>
      <p:sp>
        <p:nvSpPr>
          <p:cNvPr id="37900" name="Line 13"/>
          <p:cNvSpPr>
            <a:spLocks noChangeShapeType="1"/>
          </p:cNvSpPr>
          <p:nvPr/>
        </p:nvSpPr>
        <p:spPr bwMode="auto">
          <a:xfrm flipV="1">
            <a:off x="6972303" y="616744"/>
            <a:ext cx="1096963" cy="653654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 type="triangle" w="med" len="med"/>
            <a:tailEnd type="triangle" w="med" len="med"/>
          </a:ln>
        </p:spPr>
        <p:txBody>
          <a:bodyPr lIns="82296" tIns="41148" rIns="82296" bIns="41148"/>
          <a:lstStyle/>
          <a:p>
            <a:endParaRPr lang="en-US"/>
          </a:p>
        </p:txBody>
      </p:sp>
      <p:pic>
        <p:nvPicPr>
          <p:cNvPr id="37901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2738" y="1285875"/>
            <a:ext cx="7620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7902" name="Rectangle 15"/>
          <p:cNvSpPr>
            <a:spLocks/>
          </p:cNvSpPr>
          <p:nvPr/>
        </p:nvSpPr>
        <p:spPr bwMode="auto">
          <a:xfrm>
            <a:off x="7693025" y="1924172"/>
            <a:ext cx="126637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600" i="1">
                <a:latin typeface="Helvetica Neue Light" charset="0"/>
                <a:sym typeface="Helvetica Neue Light" charset="0"/>
              </a:rPr>
              <a:t>Site </a:t>
            </a:r>
            <a:r>
              <a:rPr lang="en-US" altLang="ko-KR" sz="1600" i="1">
                <a:latin typeface="Helvetica Neue Light" charset="0"/>
                <a:ea typeface="굴림" pitchFamily="34" charset="-128"/>
                <a:sym typeface="Helvetica Neue Light" charset="0"/>
              </a:rPr>
              <a:t>B context</a:t>
            </a:r>
            <a:endParaRPr lang="en-US" sz="1600" i="1">
              <a:latin typeface="Helvetica Neue Light" charset="0"/>
              <a:ea typeface="굴림" pitchFamily="34" charset="-128"/>
              <a:sym typeface="Helvetica Neue Light" charset="0"/>
            </a:endParaRPr>
          </a:p>
        </p:txBody>
      </p:sp>
      <p:sp>
        <p:nvSpPr>
          <p:cNvPr id="37903" name="Line 16"/>
          <p:cNvSpPr>
            <a:spLocks noChangeShapeType="1"/>
          </p:cNvSpPr>
          <p:nvPr/>
        </p:nvSpPr>
        <p:spPr bwMode="auto">
          <a:xfrm flipH="1" flipV="1">
            <a:off x="7178675" y="616744"/>
            <a:ext cx="1028700" cy="653654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 type="triangle" w="med" len="med"/>
            <a:tailEnd type="triangle" w="med" len="med"/>
          </a:ln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37904" name="Line 17"/>
          <p:cNvSpPr>
            <a:spLocks noChangeShapeType="1"/>
          </p:cNvSpPr>
          <p:nvPr/>
        </p:nvSpPr>
        <p:spPr bwMode="auto">
          <a:xfrm flipV="1">
            <a:off x="8412163" y="616745"/>
            <a:ext cx="0" cy="617935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 type="triangle" w="med" len="med"/>
            <a:tailEnd type="triangle" w="med" len="med"/>
          </a:ln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37905" name="Line 18"/>
          <p:cNvSpPr>
            <a:spLocks noChangeShapeType="1"/>
          </p:cNvSpPr>
          <p:nvPr/>
        </p:nvSpPr>
        <p:spPr bwMode="auto">
          <a:xfrm flipV="1">
            <a:off x="6697663" y="616745"/>
            <a:ext cx="0" cy="617935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 type="triangle" w="med" len="med"/>
            <a:tailEnd type="triangle" w="med" len="med"/>
          </a:ln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167955" name="Line 19"/>
          <p:cNvSpPr>
            <a:spLocks noChangeShapeType="1"/>
          </p:cNvSpPr>
          <p:nvPr/>
        </p:nvSpPr>
        <p:spPr bwMode="auto">
          <a:xfrm rot="10800000" flipV="1">
            <a:off x="7246941" y="1543050"/>
            <a:ext cx="547687" cy="0"/>
          </a:xfrm>
          <a:prstGeom prst="line">
            <a:avLst/>
          </a:prstGeom>
          <a:noFill/>
          <a:ln w="50800">
            <a:solidFill>
              <a:srgbClr val="65AFFB"/>
            </a:solidFill>
            <a:round/>
            <a:headEnd type="stealth" w="med" len="med"/>
            <a:tailEnd/>
          </a:ln>
          <a:effectLst>
            <a:outerShdw dist="25399" dir="5400000" algn="ctr" rotWithShape="0">
              <a:schemeClr val="bg2">
                <a:alpha val="50000"/>
              </a:schemeClr>
            </a:outerShdw>
          </a:effec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167956" name="Line 20"/>
          <p:cNvSpPr>
            <a:spLocks noChangeShapeType="1"/>
          </p:cNvSpPr>
          <p:nvPr/>
        </p:nvSpPr>
        <p:spPr bwMode="auto">
          <a:xfrm rot="10800000" flipH="1" flipV="1">
            <a:off x="7246941" y="1749029"/>
            <a:ext cx="547687" cy="0"/>
          </a:xfrm>
          <a:prstGeom prst="line">
            <a:avLst/>
          </a:prstGeom>
          <a:noFill/>
          <a:ln w="50800">
            <a:solidFill>
              <a:srgbClr val="65AFFB"/>
            </a:solidFill>
            <a:round/>
            <a:headEnd type="stealth" w="med" len="med"/>
            <a:tailEnd/>
          </a:ln>
          <a:effectLst>
            <a:outerShdw dist="25399" dir="5400000" algn="ctr" rotWithShape="0">
              <a:schemeClr val="bg2">
                <a:alpha val="50000"/>
              </a:schemeClr>
            </a:outerShdw>
          </a:effectLst>
        </p:spPr>
        <p:txBody>
          <a:bodyPr lIns="82296" tIns="41148" rIns="82296" bIns="41148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eaLnBrk="1" hangingPunct="1"/>
            <a:r>
              <a:rPr lang="en-US" smtClean="0"/>
              <a:t>window.postMessage</a:t>
            </a:r>
          </a:p>
        </p:txBody>
      </p:sp>
      <p:sp>
        <p:nvSpPr>
          <p:cNvPr id="38915" name="Content Placeholder 4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 eaLnBrk="1" hangingPunct="1"/>
            <a:r>
              <a:rPr lang="en-US" dirty="0" smtClean="0"/>
              <a:t>API for inter-frame communication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>
                <a:ea typeface="ＭＳ Ｐゴシック" pitchFamily="-80" charset="-128"/>
              </a:rPr>
              <a:t>Supported in standard browsers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ko-KR" dirty="0" smtClean="0">
              <a:ea typeface="ＭＳ Ｐゴシック" pitchFamily="-80" charset="-128"/>
            </a:endParaRPr>
          </a:p>
          <a:p>
            <a:pPr lvl="1" eaLnBrk="1" hangingPunct="1"/>
            <a:endParaRPr lang="en-US" altLang="ko-KR" dirty="0" smtClean="0">
              <a:ea typeface="ＭＳ Ｐゴシック" pitchFamily="-80" charset="-128"/>
            </a:endParaRPr>
          </a:p>
          <a:p>
            <a:pPr lvl="1" eaLnBrk="1" hangingPunct="1"/>
            <a:r>
              <a:rPr lang="en-US" altLang="ko-KR" dirty="0" smtClean="0">
                <a:ea typeface="ＭＳ Ｐゴシック" pitchFamily="-80" charset="-128"/>
              </a:rPr>
              <a:t>A network-like channel between frames</a:t>
            </a:r>
          </a:p>
        </p:txBody>
      </p:sp>
      <p:pic>
        <p:nvPicPr>
          <p:cNvPr id="38916" name="Picture 62" descr="safar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2114550"/>
            <a:ext cx="533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64" descr="firef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114551"/>
            <a:ext cx="533400" cy="384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8" name="Picture 65" descr="oper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2114550"/>
            <a:ext cx="533400" cy="35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9" name="Picture 130" descr="ie-6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7400" y="2114550"/>
            <a:ext cx="533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0" name="Picture 10" descr="chrome-logo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03928" y="2114550"/>
            <a:ext cx="549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1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94387" y="3200401"/>
            <a:ext cx="1676400" cy="1502569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</p:pic>
      <p:sp>
        <p:nvSpPr>
          <p:cNvPr id="38922" name="Right Arrow 5"/>
          <p:cNvSpPr>
            <a:spLocks noChangeArrowheads="1"/>
          </p:cNvSpPr>
          <p:nvPr/>
        </p:nvSpPr>
        <p:spPr bwMode="auto">
          <a:xfrm>
            <a:off x="3989387" y="3543301"/>
            <a:ext cx="1905000" cy="576263"/>
          </a:xfrm>
          <a:prstGeom prst="rightArrow">
            <a:avLst>
              <a:gd name="adj1" fmla="val 50000"/>
              <a:gd name="adj2" fmla="val 49989"/>
            </a:avLst>
          </a:prstGeom>
          <a:noFill/>
          <a:ln w="38100">
            <a:solidFill>
              <a:srgbClr val="009900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9900"/>
                </a:solidFill>
              </a:rPr>
              <a:t>Add a contact</a:t>
            </a:r>
          </a:p>
        </p:txBody>
      </p:sp>
      <p:sp>
        <p:nvSpPr>
          <p:cNvPr id="38923" name="Right Arrow 6"/>
          <p:cNvSpPr>
            <a:spLocks noChangeArrowheads="1"/>
          </p:cNvSpPr>
          <p:nvPr/>
        </p:nvSpPr>
        <p:spPr bwMode="auto">
          <a:xfrm flipH="1">
            <a:off x="3989387" y="4158853"/>
            <a:ext cx="1828800" cy="528638"/>
          </a:xfrm>
          <a:prstGeom prst="rightArrow">
            <a:avLst>
              <a:gd name="adj1" fmla="val 50000"/>
              <a:gd name="adj2" fmla="val 49946"/>
            </a:avLst>
          </a:prstGeom>
          <a:noFill/>
          <a:ln w="38100">
            <a:solidFill>
              <a:srgbClr val="009900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9900"/>
                </a:solidFill>
              </a:rPr>
              <a:t>Share contacts</a:t>
            </a:r>
          </a:p>
        </p:txBody>
      </p:sp>
      <p:sp>
        <p:nvSpPr>
          <p:cNvPr id="38924" name="Rectangle 8"/>
          <p:cNvSpPr>
            <a:spLocks noChangeArrowheads="1"/>
          </p:cNvSpPr>
          <p:nvPr/>
        </p:nvSpPr>
        <p:spPr bwMode="auto">
          <a:xfrm>
            <a:off x="914403" y="3143250"/>
            <a:ext cx="6961187" cy="1714500"/>
          </a:xfrm>
          <a:prstGeom prst="rect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38925" name="Picture 28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03387" y="3912395"/>
            <a:ext cx="1752600" cy="494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Frame and iFrame</a:t>
            </a:r>
          </a:p>
        </p:txBody>
      </p:sp>
      <p:sp>
        <p:nvSpPr>
          <p:cNvPr id="58371" name="Content Placeholder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Window may contain frames from different sources</a:t>
            </a:r>
          </a:p>
          <a:p>
            <a:pPr lvl="1"/>
            <a:r>
              <a:rPr lang="en-US" sz="2000" dirty="0" smtClean="0"/>
              <a:t>Frame: rigid division as part of frameset</a:t>
            </a:r>
          </a:p>
          <a:p>
            <a:pPr lvl="1"/>
            <a:r>
              <a:rPr lang="en-US" sz="2000" dirty="0" err="1" smtClean="0"/>
              <a:t>iFrame</a:t>
            </a:r>
            <a:r>
              <a:rPr lang="en-US" sz="2000" dirty="0" smtClean="0"/>
              <a:t>: floating inline frame</a:t>
            </a:r>
          </a:p>
          <a:p>
            <a:r>
              <a:rPr lang="en-US" sz="2400" dirty="0" err="1" smtClean="0"/>
              <a:t>iFrame</a:t>
            </a:r>
            <a:r>
              <a:rPr lang="en-US" sz="2400" dirty="0" smtClean="0"/>
              <a:t> example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Why use frames?</a:t>
            </a:r>
          </a:p>
          <a:p>
            <a:pPr lvl="1"/>
            <a:r>
              <a:rPr lang="en-US" sz="2000" dirty="0" smtClean="0"/>
              <a:t>Delegate screen area to content from another source</a:t>
            </a:r>
          </a:p>
          <a:p>
            <a:pPr lvl="1"/>
            <a:r>
              <a:rPr lang="en-US" sz="2000" dirty="0" smtClean="0"/>
              <a:t>Browser provides isolation based on frames</a:t>
            </a:r>
          </a:p>
          <a:p>
            <a:pPr lvl="1"/>
            <a:r>
              <a:rPr lang="en-US" sz="2000" dirty="0" smtClean="0"/>
              <a:t>Parent may work even if frame is broken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990600" y="2343150"/>
            <a:ext cx="6858000" cy="8001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Aft>
                <a:spcPts val="300"/>
              </a:spcAft>
              <a:defRPr/>
            </a:pPr>
            <a:r>
              <a:rPr lang="en-US" sz="1800" dirty="0"/>
              <a:t>&lt;</a:t>
            </a:r>
            <a:r>
              <a:rPr lang="en-US" sz="1800" dirty="0" err="1"/>
              <a:t>iframe</a:t>
            </a:r>
            <a:r>
              <a:rPr lang="en-US" sz="1800" dirty="0"/>
              <a:t> </a:t>
            </a:r>
            <a:r>
              <a:rPr lang="en-US" sz="1800" dirty="0" err="1"/>
              <a:t>src</a:t>
            </a:r>
            <a:r>
              <a:rPr lang="en-US" sz="1800" dirty="0"/>
              <a:t>="hello.html" width=450 height=100&gt; </a:t>
            </a:r>
          </a:p>
          <a:p>
            <a:pPr eaLnBrk="0" hangingPunct="0">
              <a:spcAft>
                <a:spcPts val="300"/>
              </a:spcAft>
              <a:defRPr/>
            </a:pPr>
            <a:r>
              <a:rPr lang="en-US" sz="1800" dirty="0"/>
              <a:t>If you can see this, your browser doesn't understand IFRAME. </a:t>
            </a:r>
          </a:p>
          <a:p>
            <a:pPr eaLnBrk="0" hangingPunct="0">
              <a:spcAft>
                <a:spcPts val="300"/>
              </a:spcAft>
              <a:defRPr/>
            </a:pPr>
            <a:r>
              <a:rPr lang="en-US" sz="1800" dirty="0"/>
              <a:t>&lt;/</a:t>
            </a:r>
            <a:r>
              <a:rPr lang="en-US" sz="1800" dirty="0" err="1"/>
              <a:t>iframe</a:t>
            </a:r>
            <a:r>
              <a:rPr lang="en-US" sz="1800" dirty="0"/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474345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http://www.w3schools.com/tags/tryit.asp?filename=tryhtml_iframe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ChangeArrowheads="1"/>
          </p:cNvSpPr>
          <p:nvPr/>
        </p:nvSpPr>
        <p:spPr bwMode="auto">
          <a:xfrm>
            <a:off x="990600" y="2400300"/>
            <a:ext cx="7772400" cy="12001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Rectangle 7"/>
          <p:cNvSpPr>
            <a:spLocks noChangeArrowheads="1"/>
          </p:cNvSpPr>
          <p:nvPr/>
        </p:nvSpPr>
        <p:spPr bwMode="auto">
          <a:xfrm>
            <a:off x="990600" y="1440656"/>
            <a:ext cx="7772400" cy="6286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Title 1"/>
          <p:cNvSpPr>
            <a:spLocks noGrp="1"/>
          </p:cNvSpPr>
          <p:nvPr>
            <p:ph type="title"/>
          </p:nvPr>
        </p:nvSpPr>
        <p:spPr>
          <a:xfrm>
            <a:off x="457200" y="47627"/>
            <a:ext cx="8229600" cy="857250"/>
          </a:xfrm>
        </p:spPr>
        <p:txBody>
          <a:bodyPr/>
          <a:lstStyle/>
          <a:p>
            <a:r>
              <a:rPr lang="en-US" smtClean="0"/>
              <a:t>postMessage syntax</a:t>
            </a:r>
          </a:p>
        </p:txBody>
      </p:sp>
      <p:sp>
        <p:nvSpPr>
          <p:cNvPr id="3994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47700" y="691753"/>
            <a:ext cx="8229600" cy="3394472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endParaRPr lang="en-US" sz="2000" dirty="0" smtClean="0">
              <a:latin typeface="Consolas" pitchFamily="49" charset="0"/>
              <a:ea typeface="ＭＳ Ｐゴシック" pitchFamily="-80" charset="-128"/>
            </a:endParaRPr>
          </a:p>
          <a:p>
            <a:pPr lvl="1">
              <a:buFont typeface="Wingdings" pitchFamily="2" charset="2"/>
              <a:buNone/>
            </a:pPr>
            <a:r>
              <a:rPr lang="en-US" sz="2000" dirty="0" smtClean="0">
                <a:latin typeface="Consolas" pitchFamily="49" charset="0"/>
                <a:ea typeface="ＭＳ Ｐゴシック" pitchFamily="-80" charset="-128"/>
              </a:rPr>
              <a:t>frames[0].</a:t>
            </a:r>
            <a:r>
              <a:rPr lang="en-US" sz="2000" dirty="0" err="1" smtClean="0">
                <a:latin typeface="Consolas" pitchFamily="49" charset="0"/>
                <a:ea typeface="ＭＳ Ｐゴシック" pitchFamily="-80" charset="-128"/>
              </a:rPr>
              <a:t>postMessage</a:t>
            </a:r>
            <a:r>
              <a:rPr lang="en-US" sz="2000" dirty="0" smtClean="0">
                <a:latin typeface="Consolas" pitchFamily="49" charset="0"/>
                <a:ea typeface="ＭＳ Ｐゴシック" pitchFamily="-80" charset="-128"/>
              </a:rPr>
              <a:t>("Attack at dawn!",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>
                <a:latin typeface="Consolas" pitchFamily="49" charset="0"/>
                <a:ea typeface="ＭＳ Ｐゴシック" pitchFamily="-80" charset="-128"/>
              </a:rPr>
              <a:t>                      "http://b.com/");</a:t>
            </a:r>
          </a:p>
          <a:p>
            <a:pPr lvl="1"/>
            <a:endParaRPr lang="en-US" dirty="0" smtClean="0">
              <a:ea typeface="ＭＳ Ｐゴシック" pitchFamily="-80" charset="-128"/>
            </a:endParaRPr>
          </a:p>
          <a:p>
            <a:pPr lvl="1">
              <a:buFont typeface="Wingdings" pitchFamily="2" charset="2"/>
              <a:buNone/>
            </a:pPr>
            <a:r>
              <a:rPr lang="en-US" sz="2000" dirty="0" err="1" smtClean="0">
                <a:latin typeface="Consolas" pitchFamily="49" charset="0"/>
                <a:ea typeface="ＭＳ Ｐゴシック" pitchFamily="-80" charset="-128"/>
              </a:rPr>
              <a:t>window.addEventListener</a:t>
            </a:r>
            <a:r>
              <a:rPr lang="en-US" sz="2000" dirty="0" smtClean="0">
                <a:latin typeface="Consolas" pitchFamily="49" charset="0"/>
                <a:ea typeface="ＭＳ Ｐゴシック" pitchFamily="-80" charset="-128"/>
              </a:rPr>
              <a:t>("message", function (e) {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>
                <a:latin typeface="Consolas" pitchFamily="49" charset="0"/>
                <a:ea typeface="ＭＳ Ｐゴシック" pitchFamily="-80" charset="-128"/>
              </a:rPr>
              <a:t>  if (</a:t>
            </a:r>
            <a:r>
              <a:rPr lang="en-US" sz="2000" dirty="0" err="1" smtClean="0">
                <a:latin typeface="Consolas" pitchFamily="49" charset="0"/>
                <a:ea typeface="ＭＳ Ｐゴシック" pitchFamily="-80" charset="-128"/>
              </a:rPr>
              <a:t>e.origin</a:t>
            </a:r>
            <a:r>
              <a:rPr lang="en-US" sz="2000" dirty="0" smtClean="0">
                <a:latin typeface="Consolas" pitchFamily="49" charset="0"/>
                <a:ea typeface="ＭＳ Ｐゴシック" pitchFamily="-80" charset="-128"/>
              </a:rPr>
              <a:t> == "http://a.com") {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>
                <a:latin typeface="Consolas" pitchFamily="49" charset="0"/>
                <a:ea typeface="ＭＳ Ｐゴシック" pitchFamily="-80" charset="-128"/>
              </a:rPr>
              <a:t>    ... </a:t>
            </a:r>
            <a:r>
              <a:rPr lang="en-US" sz="2000" dirty="0" err="1" smtClean="0">
                <a:latin typeface="Consolas" pitchFamily="49" charset="0"/>
                <a:ea typeface="ＭＳ Ｐゴシック" pitchFamily="-80" charset="-128"/>
              </a:rPr>
              <a:t>e.data</a:t>
            </a:r>
            <a:r>
              <a:rPr lang="en-US" sz="2000" dirty="0" smtClean="0">
                <a:latin typeface="Consolas" pitchFamily="49" charset="0"/>
                <a:ea typeface="ＭＳ Ｐゴシック" pitchFamily="-80" charset="-128"/>
              </a:rPr>
              <a:t> ... }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>
                <a:latin typeface="Consolas" pitchFamily="49" charset="0"/>
                <a:ea typeface="ＭＳ Ｐゴシック" pitchFamily="-80" charset="-128"/>
              </a:rPr>
              <a:t>}, false);</a:t>
            </a:r>
          </a:p>
          <a:p>
            <a:endParaRPr lang="en-US" dirty="0" smtClean="0"/>
          </a:p>
        </p:txBody>
      </p:sp>
      <p:sp>
        <p:nvSpPr>
          <p:cNvPr id="12" name="10-Point Star 11"/>
          <p:cNvSpPr/>
          <p:nvPr/>
        </p:nvSpPr>
        <p:spPr bwMode="auto">
          <a:xfrm>
            <a:off x="228600" y="4572000"/>
            <a:ext cx="762000" cy="571500"/>
          </a:xfrm>
          <a:prstGeom prst="star10">
            <a:avLst/>
          </a:prstGeom>
          <a:solidFill>
            <a:srgbClr val="FF9900"/>
          </a:solidFill>
          <a:ln>
            <a:noFill/>
            <a:headEnd type="none" w="med" len="med"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100">
                <a:solidFill>
                  <a:srgbClr val="172252"/>
                </a:solidFill>
                <a:ea typeface="ＭＳ Ｐゴシック" pitchFamily="-80" charset="-128"/>
              </a:rPr>
              <a:t>Facebook</a:t>
            </a:r>
          </a:p>
          <a:p>
            <a:pPr algn="ctr"/>
            <a:r>
              <a:rPr lang="en-US" sz="1100">
                <a:solidFill>
                  <a:srgbClr val="172252"/>
                </a:solidFill>
                <a:ea typeface="ＭＳ Ｐゴシック" pitchFamily="-80" charset="-128"/>
              </a:rPr>
              <a:t>Anecdote</a:t>
            </a:r>
          </a:p>
        </p:txBody>
      </p:sp>
      <p:pic>
        <p:nvPicPr>
          <p:cNvPr id="39945" name="Picture 12" descr="a.co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723086"/>
            <a:ext cx="2616200" cy="1229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6" name="Picture 13" descr="b.com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0400" y="3723086"/>
            <a:ext cx="2616200" cy="1229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947" name="Straight Arrow Connector 14"/>
          <p:cNvCxnSpPr>
            <a:cxnSpLocks noChangeShapeType="1"/>
          </p:cNvCxnSpPr>
          <p:nvPr/>
        </p:nvCxnSpPr>
        <p:spPr bwMode="auto">
          <a:xfrm>
            <a:off x="3505200" y="4313635"/>
            <a:ext cx="2514600" cy="11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9948" name="TextBox 15"/>
          <p:cNvSpPr txBox="1">
            <a:spLocks noChangeArrowheads="1"/>
          </p:cNvSpPr>
          <p:nvPr/>
        </p:nvSpPr>
        <p:spPr bwMode="auto">
          <a:xfrm>
            <a:off x="3871916" y="4013597"/>
            <a:ext cx="1995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Attack at dawn!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ChangeArrowheads="1"/>
          </p:cNvSpPr>
          <p:nvPr/>
        </p:nvSpPr>
        <p:spPr bwMode="auto">
          <a:xfrm>
            <a:off x="990600" y="1612107"/>
            <a:ext cx="6019800" cy="388144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include “targetOrigin”?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goes wrong?</a:t>
            </a:r>
          </a:p>
          <a:p>
            <a:pPr marL="342900" lvl="1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dirty="0" smtClean="0">
                <a:latin typeface="Consolas" pitchFamily="49" charset="0"/>
                <a:ea typeface="ＭＳ Ｐゴシック" pitchFamily="-80" charset="-128"/>
              </a:rPr>
              <a:t>	frames[0].</a:t>
            </a:r>
            <a:r>
              <a:rPr lang="en-US" sz="2000" dirty="0" err="1" smtClean="0">
                <a:latin typeface="Consolas" pitchFamily="49" charset="0"/>
                <a:ea typeface="ＭＳ Ｐゴシック" pitchFamily="-80" charset="-128"/>
              </a:rPr>
              <a:t>postMessage</a:t>
            </a:r>
            <a:r>
              <a:rPr lang="en-US" sz="2000" dirty="0" smtClean="0">
                <a:latin typeface="Consolas" pitchFamily="49" charset="0"/>
                <a:ea typeface="ＭＳ Ｐゴシック" pitchFamily="-80" charset="-128"/>
              </a:rPr>
              <a:t>("Attack at dawn!");</a:t>
            </a:r>
            <a:endParaRPr lang="en-US" dirty="0" smtClean="0"/>
          </a:p>
          <a:p>
            <a:pPr eaLnBrk="1" hangingPunct="1"/>
            <a:r>
              <a:rPr lang="en-US" dirty="0" smtClean="0"/>
              <a:t>Messages sent to </a:t>
            </a:r>
            <a:r>
              <a:rPr lang="en-US" i="1" dirty="0" smtClean="0"/>
              <a:t>frames</a:t>
            </a:r>
            <a:r>
              <a:rPr lang="en-US" dirty="0" smtClean="0"/>
              <a:t>, not principals</a:t>
            </a:r>
          </a:p>
          <a:p>
            <a:pPr marL="342900" lvl="1" indent="-342900" eaLnBrk="1" hangingPunct="1"/>
            <a:r>
              <a:rPr lang="en-US" dirty="0" smtClean="0">
                <a:ea typeface="ＭＳ Ｐゴシック" pitchFamily="-80" charset="-128"/>
              </a:rPr>
              <a:t>When would this happen?</a:t>
            </a:r>
          </a:p>
        </p:txBody>
      </p:sp>
      <p:sp>
        <p:nvSpPr>
          <p:cNvPr id="4915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4800600"/>
            <a:ext cx="1905000" cy="342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BEAD8062-BFDB-4E21-95A4-C8B019B16442}" type="slidenum">
              <a:rPr lang="en-GB"/>
              <a:pPr/>
              <a:t>21</a:t>
            </a:fld>
            <a:endParaRPr lang="en-GB"/>
          </a:p>
        </p:txBody>
      </p:sp>
      <p:pic>
        <p:nvPicPr>
          <p:cNvPr id="6" name="Picture 4" descr="reply-attack-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292078"/>
            <a:ext cx="2971800" cy="139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reply-attack-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3292078"/>
            <a:ext cx="2971800" cy="139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Navigation</a:t>
            </a:r>
          </a:p>
        </p:txBody>
      </p:sp>
      <p:sp>
        <p:nvSpPr>
          <p:cNvPr id="4096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0962" name="Rectangle 1095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239000" y="4686300"/>
            <a:ext cx="1905000" cy="342900"/>
          </a:xfrm>
          <a:prstGeom prst="rect">
            <a:avLst/>
          </a:prstGeom>
          <a:noFill/>
        </p:spPr>
        <p:txBody>
          <a:bodyPr/>
          <a:lstStyle/>
          <a:p>
            <a:fld id="{721E4E98-6C54-4011-A044-49C2C5501BA0}" type="slidenum">
              <a:rPr lang="en-GB"/>
              <a:pPr/>
              <a:t>22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dirty="0" err="1" smtClean="0"/>
              <a:t>Guninski</a:t>
            </a:r>
            <a:r>
              <a:rPr lang="en-US" dirty="0" smtClean="0"/>
              <a:t> Attack</a:t>
            </a:r>
          </a:p>
        </p:txBody>
      </p:sp>
      <p:pic>
        <p:nvPicPr>
          <p:cNvPr id="41988" name="Picture 3" descr="adsen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314451"/>
            <a:ext cx="6858000" cy="297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588000" y="3086101"/>
            <a:ext cx="2133600" cy="1152525"/>
            <a:chOff x="4656" y="1440"/>
            <a:chExt cx="864" cy="768"/>
          </a:xfrm>
        </p:grpSpPr>
        <p:pic>
          <p:nvPicPr>
            <p:cNvPr id="41994" name="Picture 7" descr="transparent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56" y="1440"/>
              <a:ext cx="864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995" name="Rectangle 8"/>
            <p:cNvSpPr>
              <a:spLocks noChangeArrowheads="1"/>
            </p:cNvSpPr>
            <p:nvPr/>
          </p:nvSpPr>
          <p:spPr bwMode="auto">
            <a:xfrm>
              <a:off x="4663" y="1440"/>
              <a:ext cx="844" cy="768"/>
            </a:xfrm>
            <a:prstGeom prst="rect">
              <a:avLst/>
            </a:prstGeom>
            <a:noFill/>
            <a:ln w="57150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Arial" pitchFamily="34" charset="0"/>
              </a:endParaRPr>
            </a:p>
          </p:txBody>
        </p:sp>
      </p:grpSp>
      <p:sp>
        <p:nvSpPr>
          <p:cNvPr id="1356809" name="Text Box 9"/>
          <p:cNvSpPr txBox="1">
            <a:spLocks noChangeArrowheads="1"/>
          </p:cNvSpPr>
          <p:nvPr/>
        </p:nvSpPr>
        <p:spPr bwMode="auto">
          <a:xfrm>
            <a:off x="6057900" y="2811066"/>
            <a:ext cx="1197764" cy="369332"/>
          </a:xfrm>
          <a:prstGeom prst="rect">
            <a:avLst/>
          </a:prstGeom>
          <a:solidFill>
            <a:srgbClr val="6699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nsolas" pitchFamily="49" charset="0"/>
              </a:rPr>
              <a:t>awglogin</a:t>
            </a:r>
          </a:p>
        </p:txBody>
      </p:sp>
      <p:pic>
        <p:nvPicPr>
          <p:cNvPr id="10" name="Picture 12" descr="MCj0349121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096000" y="3086101"/>
            <a:ext cx="1646238" cy="112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990600" y="3771900"/>
            <a:ext cx="5638800" cy="342900"/>
          </a:xfrm>
          <a:prstGeom prst="wedgeRectCallout">
            <a:avLst>
              <a:gd name="adj1" fmla="val -44227"/>
              <a:gd name="adj2" fmla="val 94699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400" dirty="0" err="1">
                <a:latin typeface="Consolas" pitchFamily="49" charset="0"/>
              </a:rPr>
              <a:t>window.open</a:t>
            </a:r>
            <a:r>
              <a:rPr lang="en-US" sz="1400">
                <a:latin typeface="Consolas" pitchFamily="49" charset="0"/>
              </a:rPr>
              <a:t>("https://attacker.com/", "</a:t>
            </a:r>
            <a:r>
              <a:rPr lang="en-US" sz="1400" dirty="0" err="1">
                <a:latin typeface="Consolas" pitchFamily="49" charset="0"/>
              </a:rPr>
              <a:t>awglogin</a:t>
            </a:r>
            <a:r>
              <a:rPr lang="en-US" sz="1400" dirty="0">
                <a:latin typeface="Consolas" pitchFamily="49" charset="0"/>
              </a:rPr>
              <a:t>");</a:t>
            </a:r>
          </a:p>
        </p:txBody>
      </p:sp>
      <p:pic>
        <p:nvPicPr>
          <p:cNvPr id="12" name="Picture 12" descr="MCj0349121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6200" y="3886201"/>
            <a:ext cx="1646238" cy="112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6809" grpId="0" animBg="1" autoUpdateAnimBg="0"/>
      <p:bldP spid="11" grpId="0" animBg="1" autoUpdateAnimBg="0"/>
      <p:bldP spid="11" grpId="1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should the policy be?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4800600"/>
            <a:ext cx="1905000" cy="342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6005A46-79CA-40A0-B97E-2AB30C506EA8}" type="slidenum">
              <a:rPr lang="en-GB"/>
              <a:pPr/>
              <a:t>24</a:t>
            </a:fld>
            <a:endParaRPr lang="en-GB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971552"/>
            <a:ext cx="6686550" cy="3793331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</p:pic>
      <p:sp>
        <p:nvSpPr>
          <p:cNvPr id="43013" name="Rectangle 10"/>
          <p:cNvSpPr>
            <a:spLocks noChangeArrowheads="1"/>
          </p:cNvSpPr>
          <p:nvPr/>
        </p:nvSpPr>
        <p:spPr bwMode="auto">
          <a:xfrm>
            <a:off x="1219203" y="1577580"/>
            <a:ext cx="6537325" cy="3153965"/>
          </a:xfrm>
          <a:prstGeom prst="rect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3014" name="Rectangle 11"/>
          <p:cNvSpPr>
            <a:spLocks noChangeArrowheads="1"/>
          </p:cNvSpPr>
          <p:nvPr/>
        </p:nvSpPr>
        <p:spPr bwMode="auto">
          <a:xfrm>
            <a:off x="5791200" y="2171700"/>
            <a:ext cx="1819275" cy="2400300"/>
          </a:xfrm>
          <a:prstGeom prst="rect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3015" name="Rectangle 12"/>
          <p:cNvSpPr>
            <a:spLocks noChangeArrowheads="1"/>
          </p:cNvSpPr>
          <p:nvPr/>
        </p:nvSpPr>
        <p:spPr bwMode="auto">
          <a:xfrm>
            <a:off x="1362075" y="2171700"/>
            <a:ext cx="2133600" cy="2400300"/>
          </a:xfrm>
          <a:prstGeom prst="rect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514475" y="3486150"/>
            <a:ext cx="1828800" cy="971550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none"/>
          <a:lstStyle/>
          <a:p>
            <a:endParaRPr lang="en-US"/>
          </a:p>
        </p:txBody>
      </p: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 rot="5400000">
            <a:off x="2047875" y="3324225"/>
            <a:ext cx="1085850" cy="152400"/>
          </a:xfrm>
          <a:prstGeom prst="straightConnector1">
            <a:avLst/>
          </a:prstGeom>
          <a:noFill/>
          <a:ln w="38100">
            <a:solidFill>
              <a:srgbClr val="0070C0"/>
            </a:solidFill>
            <a:round/>
            <a:headEnd/>
            <a:tailEnd type="arrow" w="med" len="med"/>
          </a:ln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>
            <a:off x="3200400" y="2743200"/>
            <a:ext cx="3429000" cy="457200"/>
          </a:xfrm>
          <a:prstGeom prst="straightConnector1">
            <a:avLst/>
          </a:prstGeom>
          <a:noFill/>
          <a:ln w="38100">
            <a:solidFill>
              <a:srgbClr val="0070C0"/>
            </a:solidFill>
            <a:round/>
            <a:headEnd/>
            <a:tailEnd type="arrow" w="med" len="med"/>
          </a:ln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rot="5400000">
            <a:off x="3019425" y="2200275"/>
            <a:ext cx="1885950" cy="182880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21" name="Straight Arrow Connector 20"/>
          <p:cNvCxnSpPr/>
          <p:nvPr/>
        </p:nvCxnSpPr>
        <p:spPr bwMode="auto">
          <a:xfrm rot="5400000" flipH="1" flipV="1">
            <a:off x="2695575" y="2105025"/>
            <a:ext cx="2000250" cy="1905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05001" y="3028950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Child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632328" y="2671762"/>
            <a:ext cx="8018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Sibling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749678" y="3243262"/>
            <a:ext cx="12966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Descendant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810001" y="2857500"/>
            <a:ext cx="12401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BA9921"/>
                </a:solidFill>
              </a:rPr>
              <a:t>Frame Bust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315" name="Group 187"/>
          <p:cNvGraphicFramePr>
            <a:graphicFrameLocks noGrp="1"/>
          </p:cNvGraphicFramePr>
          <p:nvPr>
            <p:ph idx="4294967295"/>
          </p:nvPr>
        </p:nvGraphicFramePr>
        <p:xfrm>
          <a:off x="457200" y="1200150"/>
          <a:ext cx="8229600" cy="349758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886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Browser</a:t>
                      </a:r>
                    </a:p>
                  </a:txBody>
                  <a:tcPr marL="109728" marR="109728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Policy</a:t>
                      </a:r>
                    </a:p>
                  </a:txBody>
                  <a:tcPr marL="109728" marR="1097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IE 6 (default)</a:t>
                      </a:r>
                    </a:p>
                  </a:txBody>
                  <a:tcPr marL="109728" marR="109728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Permissive</a:t>
                      </a:r>
                    </a:p>
                  </a:txBody>
                  <a:tcPr marL="109728" marR="1097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IE 6 (option)</a:t>
                      </a:r>
                    </a:p>
                  </a:txBody>
                  <a:tcPr marL="109728" marR="109728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Child</a:t>
                      </a:r>
                    </a:p>
                  </a:txBody>
                  <a:tcPr marL="109728" marR="1097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IE7 (no Flash)</a:t>
                      </a:r>
                    </a:p>
                  </a:txBody>
                  <a:tcPr marL="109728" marR="109728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Descendant</a:t>
                      </a:r>
                    </a:p>
                  </a:txBody>
                  <a:tcPr marL="109728" marR="1097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IE7 (with Flash)</a:t>
                      </a:r>
                    </a:p>
                  </a:txBody>
                  <a:tcPr marL="109728" marR="109728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Permissive</a:t>
                      </a:r>
                    </a:p>
                  </a:txBody>
                  <a:tcPr marL="109728" marR="1097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Firefox 2</a:t>
                      </a:r>
                    </a:p>
                  </a:txBody>
                  <a:tcPr marL="109728" marR="109728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Window</a:t>
                      </a:r>
                    </a:p>
                  </a:txBody>
                  <a:tcPr marL="109728" marR="1097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Safari 3</a:t>
                      </a:r>
                    </a:p>
                  </a:txBody>
                  <a:tcPr marL="109728" marR="109728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Permissive</a:t>
                      </a:r>
                    </a:p>
                  </a:txBody>
                  <a:tcPr marL="109728" marR="1097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Opera 9</a:t>
                      </a:r>
                    </a:p>
                  </a:txBody>
                  <a:tcPr marL="109728" marR="109728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Window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-80" charset="-128"/>
                      </a:endParaRPr>
                    </a:p>
                  </a:txBody>
                  <a:tcPr marL="109728" marR="1097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HTML 5</a:t>
                      </a:r>
                    </a:p>
                  </a:txBody>
                  <a:tcPr marL="109728" marR="109728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Child</a:t>
                      </a:r>
                    </a:p>
                  </a:txBody>
                  <a:tcPr marL="109728" marR="1097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4066" name="Picture 62" descr="safar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7375" y="3533775"/>
            <a:ext cx="533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67" name="Picture 63" descr="i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588" y="1550194"/>
            <a:ext cx="6858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68" name="Picture 64" descr="firefox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8488" y="3157539"/>
            <a:ext cx="533400" cy="384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69" name="Picture 65" descr="opera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5150" y="3951686"/>
            <a:ext cx="533400" cy="35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70" name="Picture 70" descr="logo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5150" y="428625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71" name="Picture 71" descr="ie-6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5150" y="2767013"/>
            <a:ext cx="533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500063" y="1918097"/>
            <a:ext cx="685800" cy="514350"/>
            <a:chOff x="192" y="1310"/>
            <a:chExt cx="480" cy="480"/>
          </a:xfrm>
        </p:grpSpPr>
        <p:pic>
          <p:nvPicPr>
            <p:cNvPr id="44076" name="Picture 73" descr="i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2" y="1310"/>
              <a:ext cx="4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77" name="Picture 72" descr="do-not-enter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93" y="1605"/>
              <a:ext cx="96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4073" name="Picture 130" descr="ie-6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7375" y="2383631"/>
            <a:ext cx="533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74" name="Picture 20" descr="flashjava"/>
          <p:cNvPicPr>
            <a:picLocks noChangeAspect="1" noChangeArrowheads="1"/>
          </p:cNvPicPr>
          <p:nvPr/>
        </p:nvPicPr>
        <p:blipFill>
          <a:blip r:embed="rId10" cstate="print"/>
          <a:srcRect r="52881"/>
          <a:stretch>
            <a:fillRect/>
          </a:stretch>
        </p:blipFill>
        <p:spPr bwMode="auto">
          <a:xfrm>
            <a:off x="869950" y="2889647"/>
            <a:ext cx="3492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75" name="Title 41"/>
          <p:cNvSpPr txBox="1">
            <a:spLocks/>
          </p:cNvSpPr>
          <p:nvPr/>
        </p:nvSpPr>
        <p:spPr bwMode="auto">
          <a:xfrm>
            <a:off x="609600" y="228600"/>
            <a:ext cx="7772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4400">
                <a:solidFill>
                  <a:schemeClr val="tx2"/>
                </a:solidFill>
              </a:rPr>
              <a:t>Legacy Browser Behavior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itchFamily="34" charset="-128"/>
              </a:rPr>
              <a:t>Window Policy Anomaly</a:t>
            </a:r>
          </a:p>
        </p:txBody>
      </p:sp>
      <p:pic>
        <p:nvPicPr>
          <p:cNvPr id="46083" name="Picture 4" descr="igoogle-befo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3" y="1371602"/>
            <a:ext cx="5719763" cy="3213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0" name="AutoShape 6"/>
          <p:cNvSpPr>
            <a:spLocks noChangeArrowheads="1"/>
          </p:cNvSpPr>
          <p:nvPr/>
        </p:nvSpPr>
        <p:spPr bwMode="auto">
          <a:xfrm>
            <a:off x="3505200" y="742952"/>
            <a:ext cx="5638800" cy="628650"/>
          </a:xfrm>
          <a:prstGeom prst="wedgeRectCallout">
            <a:avLst>
              <a:gd name="adj1" fmla="val -44227"/>
              <a:gd name="adj2" fmla="val 94699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sz="1800"/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429000" y="848084"/>
            <a:ext cx="565090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err="1">
                <a:latin typeface="Consolas" pitchFamily="49" charset="0"/>
              </a:rPr>
              <a:t>top.frames</a:t>
            </a:r>
            <a:r>
              <a:rPr lang="en-US" sz="1400" dirty="0">
                <a:latin typeface="Consolas" pitchFamily="49" charset="0"/>
              </a:rPr>
              <a:t>[1].location = "http://www.attacker.com/...";</a:t>
            </a:r>
          </a:p>
          <a:p>
            <a:pPr algn="ctr"/>
            <a:r>
              <a:rPr lang="en-US" sz="1400" dirty="0" err="1">
                <a:latin typeface="Consolas" pitchFamily="49" charset="0"/>
              </a:rPr>
              <a:t>top.frames</a:t>
            </a:r>
            <a:r>
              <a:rPr lang="en-US" sz="1400" dirty="0">
                <a:latin typeface="Consolas" pitchFamily="49" charset="0"/>
              </a:rPr>
              <a:t>[2].location = "http://www.attacker.com/...";</a:t>
            </a:r>
          </a:p>
          <a:p>
            <a:pPr algn="ctr"/>
            <a:r>
              <a:rPr lang="en-US" sz="1400" dirty="0">
                <a:latin typeface="Consolas" pitchFamily="49" charset="0"/>
              </a:rPr>
              <a:t>... </a:t>
            </a:r>
          </a:p>
        </p:txBody>
      </p:sp>
      <p:pic>
        <p:nvPicPr>
          <p:cNvPr id="6" name="Picture 4" descr="igoogle-af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3" y="1428750"/>
            <a:ext cx="5724525" cy="3215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animBg="1" autoUpdateAnimBg="0"/>
      <p:bldP spid="47110" grpId="1" animBg="1" autoUpdateAnimBg="0"/>
      <p:bldP spid="47111" grpId="0" autoUpdateAnimBg="0"/>
      <p:bldP spid="47111" grpId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315" name="Group 187"/>
          <p:cNvGraphicFramePr>
            <a:graphicFrameLocks noGrp="1"/>
          </p:cNvGraphicFramePr>
          <p:nvPr>
            <p:ph idx="4294967295"/>
          </p:nvPr>
        </p:nvGraphicFramePr>
        <p:xfrm>
          <a:off x="457200" y="1200150"/>
          <a:ext cx="8229600" cy="349758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886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Browser</a:t>
                      </a:r>
                    </a:p>
                  </a:txBody>
                  <a:tcPr marL="109728" marR="109728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Policy</a:t>
                      </a:r>
                    </a:p>
                  </a:txBody>
                  <a:tcPr marL="109728" marR="1097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IE 6 (default)</a:t>
                      </a:r>
                    </a:p>
                  </a:txBody>
                  <a:tcPr marL="109728" marR="109728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Permissive</a:t>
                      </a:r>
                    </a:p>
                  </a:txBody>
                  <a:tcPr marL="109728" marR="1097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IE 6 (option)</a:t>
                      </a:r>
                    </a:p>
                  </a:txBody>
                  <a:tcPr marL="109728" marR="109728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Child</a:t>
                      </a:r>
                    </a:p>
                  </a:txBody>
                  <a:tcPr marL="109728" marR="1097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IE7 (no Flash)</a:t>
                      </a:r>
                    </a:p>
                  </a:txBody>
                  <a:tcPr marL="109728" marR="109728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Descendant</a:t>
                      </a:r>
                    </a:p>
                  </a:txBody>
                  <a:tcPr marL="109728" marR="1097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IE7 (with Flash)</a:t>
                      </a:r>
                    </a:p>
                  </a:txBody>
                  <a:tcPr marL="109728" marR="109728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Permissive</a:t>
                      </a:r>
                    </a:p>
                  </a:txBody>
                  <a:tcPr marL="109728" marR="1097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Firefox 2</a:t>
                      </a:r>
                    </a:p>
                  </a:txBody>
                  <a:tcPr marL="109728" marR="109728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Window</a:t>
                      </a:r>
                    </a:p>
                  </a:txBody>
                  <a:tcPr marL="109728" marR="1097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Safari 3</a:t>
                      </a:r>
                    </a:p>
                  </a:txBody>
                  <a:tcPr marL="109728" marR="109728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Permissive</a:t>
                      </a:r>
                    </a:p>
                  </a:txBody>
                  <a:tcPr marL="109728" marR="1097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Opera 9</a:t>
                      </a:r>
                    </a:p>
                  </a:txBody>
                  <a:tcPr marL="109728" marR="109728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Window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-80" charset="-128"/>
                      </a:endParaRPr>
                    </a:p>
                  </a:txBody>
                  <a:tcPr marL="109728" marR="1097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HTML 5</a:t>
                      </a:r>
                    </a:p>
                  </a:txBody>
                  <a:tcPr marL="109728" marR="109728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Child</a:t>
                      </a:r>
                    </a:p>
                  </a:txBody>
                  <a:tcPr marL="109728" marR="1097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4066" name="Picture 62" descr="safar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7375" y="3533775"/>
            <a:ext cx="533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67" name="Picture 63" descr="i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588" y="1550194"/>
            <a:ext cx="6858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68" name="Picture 64" descr="firefox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8488" y="3157539"/>
            <a:ext cx="533400" cy="384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69" name="Picture 65" descr="opera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5150" y="3951686"/>
            <a:ext cx="533400" cy="35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70" name="Picture 70" descr="logo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5150" y="428625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71" name="Picture 71" descr="ie-6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5150" y="2767013"/>
            <a:ext cx="533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500063" y="1918097"/>
            <a:ext cx="685800" cy="514350"/>
            <a:chOff x="192" y="1310"/>
            <a:chExt cx="480" cy="480"/>
          </a:xfrm>
        </p:grpSpPr>
        <p:pic>
          <p:nvPicPr>
            <p:cNvPr id="44076" name="Picture 73" descr="i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2" y="1310"/>
              <a:ext cx="4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77" name="Picture 72" descr="do-not-enter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93" y="1605"/>
              <a:ext cx="96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4073" name="Picture 130" descr="ie-6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7375" y="2383631"/>
            <a:ext cx="533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74" name="Picture 20" descr="flashjava"/>
          <p:cNvPicPr>
            <a:picLocks noChangeAspect="1" noChangeArrowheads="1"/>
          </p:cNvPicPr>
          <p:nvPr/>
        </p:nvPicPr>
        <p:blipFill>
          <a:blip r:embed="rId10" cstate="print"/>
          <a:srcRect r="52881"/>
          <a:stretch>
            <a:fillRect/>
          </a:stretch>
        </p:blipFill>
        <p:spPr bwMode="auto">
          <a:xfrm>
            <a:off x="869950" y="2889647"/>
            <a:ext cx="3492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75" name="Title 41"/>
          <p:cNvSpPr txBox="1">
            <a:spLocks/>
          </p:cNvSpPr>
          <p:nvPr/>
        </p:nvSpPr>
        <p:spPr bwMode="auto">
          <a:xfrm>
            <a:off x="609600" y="228600"/>
            <a:ext cx="7772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4400">
                <a:solidFill>
                  <a:schemeClr val="tx2"/>
                </a:solidFill>
              </a:rPr>
              <a:t>Legacy Browser Behavior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1" name="Group 41"/>
          <p:cNvGraphicFramePr>
            <a:graphicFrameLocks noGrp="1"/>
          </p:cNvGraphicFramePr>
          <p:nvPr>
            <p:ph idx="1"/>
          </p:nvPr>
        </p:nvGraphicFramePr>
        <p:xfrm>
          <a:off x="457200" y="1200151"/>
          <a:ext cx="8229600" cy="2857504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40838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Browser</a:t>
                      </a:r>
                    </a:p>
                  </a:txBody>
                  <a:tcPr marL="109728" marR="109728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Policy</a:t>
                      </a:r>
                    </a:p>
                  </a:txBody>
                  <a:tcPr marL="109728" marR="1097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3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IE7 (no Flash)</a:t>
                      </a:r>
                    </a:p>
                  </a:txBody>
                  <a:tcPr marL="109728" marR="109728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Descendant</a:t>
                      </a:r>
                    </a:p>
                  </a:txBody>
                  <a:tcPr marL="109728" marR="1097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3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IE7 (with Flash)</a:t>
                      </a:r>
                    </a:p>
                  </a:txBody>
                  <a:tcPr marL="109728" marR="109728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Descendant</a:t>
                      </a:r>
                    </a:p>
                  </a:txBody>
                  <a:tcPr marL="109728" marR="1097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1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Firefox 3</a:t>
                      </a:r>
                    </a:p>
                  </a:txBody>
                  <a:tcPr marL="109728" marR="109728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Descendant</a:t>
                      </a:r>
                    </a:p>
                  </a:txBody>
                  <a:tcPr marL="109728" marR="1097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3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Safari 3</a:t>
                      </a:r>
                    </a:p>
                  </a:txBody>
                  <a:tcPr marL="109728" marR="109728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Descendant</a:t>
                      </a:r>
                    </a:p>
                  </a:txBody>
                  <a:tcPr marL="109728" marR="1097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3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Opera 9</a:t>
                      </a:r>
                    </a:p>
                  </a:txBody>
                  <a:tcPr marL="109728" marR="109728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(many policies)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-80" charset="-128"/>
                      </a:endParaRPr>
                    </a:p>
                  </a:txBody>
                  <a:tcPr marL="109728" marR="1097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3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HTML 5</a:t>
                      </a:r>
                    </a:p>
                  </a:txBody>
                  <a:tcPr marL="109728" marR="109728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Descendant</a:t>
                      </a:r>
                    </a:p>
                  </a:txBody>
                  <a:tcPr marL="109728" marR="1097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8156" name="Picture 62" descr="safar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375" y="2857500"/>
            <a:ext cx="533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57" name="Picture 64" descr="firef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488" y="2472928"/>
            <a:ext cx="533400" cy="384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58" name="Picture 65" descr="oper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150" y="3307557"/>
            <a:ext cx="533400" cy="35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59" name="Picture 70" descr="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150" y="3657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60" name="Picture 130" descr="ie-6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7375" y="1635919"/>
            <a:ext cx="533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565150" y="2034779"/>
            <a:ext cx="654050" cy="408384"/>
            <a:chOff x="356" y="1652"/>
            <a:chExt cx="412" cy="343"/>
          </a:xfrm>
        </p:grpSpPr>
        <p:pic>
          <p:nvPicPr>
            <p:cNvPr id="48163" name="Picture 71" descr="ie-6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56" y="1652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164" name="Picture 20" descr="flashjava"/>
            <p:cNvPicPr>
              <a:picLocks noChangeAspect="1" noChangeArrowheads="1"/>
            </p:cNvPicPr>
            <p:nvPr/>
          </p:nvPicPr>
          <p:blipFill>
            <a:blip r:embed="rId7" cstate="print"/>
            <a:srcRect r="52881"/>
            <a:stretch>
              <a:fillRect/>
            </a:stretch>
          </p:blipFill>
          <p:spPr bwMode="auto">
            <a:xfrm>
              <a:off x="548" y="1755"/>
              <a:ext cx="22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8162" name="Title 1"/>
          <p:cNvSpPr txBox="1">
            <a:spLocks/>
          </p:cNvSpPr>
          <p:nvPr/>
        </p:nvSpPr>
        <p:spPr bwMode="auto">
          <a:xfrm>
            <a:off x="609600" y="228600"/>
            <a:ext cx="7772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/>
            <a:r>
              <a:rPr lang="en-US" sz="4400">
                <a:solidFill>
                  <a:schemeClr val="tx2"/>
                </a:solidFill>
              </a:rPr>
              <a:t>Adoption of Descendant Policy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Interact</a:t>
            </a:r>
          </a:p>
        </p:txBody>
      </p:sp>
      <p:pic>
        <p:nvPicPr>
          <p:cNvPr id="29699" name="Content Placeholder 4" descr="gmail-cha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1143001"/>
            <a:ext cx="8001000" cy="3625454"/>
          </a:xfrm>
        </p:spPr>
      </p:pic>
      <p:sp>
        <p:nvSpPr>
          <p:cNvPr id="2970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4800600"/>
            <a:ext cx="1905000" cy="342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F8A1FAB6-8AD0-4CCD-882B-A9FAE9926EE2}" type="slidenum">
              <a:rPr lang="en-GB"/>
              <a:pPr/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3"/>
          <p:cNvSpPr>
            <a:spLocks noGrp="1"/>
          </p:cNvSpPr>
          <p:nvPr>
            <p:ph type="title"/>
          </p:nvPr>
        </p:nvSpPr>
        <p:spPr>
          <a:xfrm>
            <a:off x="533400" y="342900"/>
            <a:ext cx="8229600" cy="514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Analogy</a:t>
            </a:r>
          </a:p>
        </p:txBody>
      </p:sp>
      <p:sp>
        <p:nvSpPr>
          <p:cNvPr id="47107" name="Text Placeholder 6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>
          <a:xfrm>
            <a:off x="609600" y="1028701"/>
            <a:ext cx="4040188" cy="479822"/>
          </a:xfrm>
        </p:spPr>
        <p:txBody>
          <a:bodyPr/>
          <a:lstStyle/>
          <a:p>
            <a:pPr eaLnBrk="1" hangingPunct="1"/>
            <a:r>
              <a:rPr lang="en-US" smtClean="0"/>
              <a:t>Operating system</a:t>
            </a:r>
          </a:p>
        </p:txBody>
      </p:sp>
      <p:sp>
        <p:nvSpPr>
          <p:cNvPr id="47108" name="Content Placeholder 4" descr="Rectangle: Click to edit Master text styles&#10;Second level&#10;Third level&#10;Fourth level&#10;Fifth level"/>
          <p:cNvSpPr>
            <a:spLocks noGrp="1"/>
          </p:cNvSpPr>
          <p:nvPr>
            <p:ph sz="half" idx="2"/>
          </p:nvPr>
        </p:nvSpPr>
        <p:spPr>
          <a:xfrm>
            <a:off x="609600" y="1508523"/>
            <a:ext cx="4040188" cy="342542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Primitives</a:t>
            </a:r>
          </a:p>
          <a:p>
            <a:pPr lvl="1" eaLnBrk="1" hangingPunct="1"/>
            <a:r>
              <a:rPr lang="en-US" dirty="0" smtClean="0"/>
              <a:t>System calls</a:t>
            </a:r>
          </a:p>
          <a:p>
            <a:pPr lvl="1" eaLnBrk="1" hangingPunct="1"/>
            <a:r>
              <a:rPr lang="en-US" dirty="0" smtClean="0"/>
              <a:t>Processes</a:t>
            </a:r>
          </a:p>
          <a:p>
            <a:pPr lvl="1" eaLnBrk="1" hangingPunct="1"/>
            <a:r>
              <a:rPr lang="en-US" dirty="0" smtClean="0"/>
              <a:t>Disk</a:t>
            </a:r>
          </a:p>
          <a:p>
            <a:pPr eaLnBrk="1" hangingPunct="1"/>
            <a:r>
              <a:rPr lang="en-US" dirty="0" smtClean="0"/>
              <a:t>Principals: Users</a:t>
            </a:r>
          </a:p>
          <a:p>
            <a:pPr lvl="1" eaLnBrk="1" hangingPunct="1"/>
            <a:r>
              <a:rPr lang="en-US" dirty="0" smtClean="0"/>
              <a:t>Discretionary access control</a:t>
            </a:r>
          </a:p>
          <a:p>
            <a:pPr eaLnBrk="1" hangingPunct="1"/>
            <a:r>
              <a:rPr lang="en-US" dirty="0" smtClean="0"/>
              <a:t>Vulnerabilities</a:t>
            </a:r>
          </a:p>
          <a:p>
            <a:pPr lvl="1" eaLnBrk="1" hangingPunct="1"/>
            <a:r>
              <a:rPr lang="en-US" dirty="0" smtClean="0"/>
              <a:t>Buffer overflow</a:t>
            </a:r>
          </a:p>
          <a:p>
            <a:pPr lvl="1" eaLnBrk="1" hangingPunct="1"/>
            <a:r>
              <a:rPr lang="en-US" dirty="0" smtClean="0"/>
              <a:t>Root exploit</a:t>
            </a:r>
          </a:p>
        </p:txBody>
      </p:sp>
      <p:sp>
        <p:nvSpPr>
          <p:cNvPr id="47109" name="Text Placeholder 7" descr="Rectangle: Click to edit Master text styles&#10;Second level&#10;Third level&#10;Fourth level&#10;Fifth level"/>
          <p:cNvSpPr>
            <a:spLocks noGrp="1"/>
          </p:cNvSpPr>
          <p:nvPr>
            <p:ph type="body" sz="quarter" idx="3"/>
          </p:nvPr>
        </p:nvSpPr>
        <p:spPr>
          <a:xfrm>
            <a:off x="4797428" y="1028701"/>
            <a:ext cx="4041775" cy="479822"/>
          </a:xfrm>
        </p:spPr>
        <p:txBody>
          <a:bodyPr/>
          <a:lstStyle/>
          <a:p>
            <a:pPr eaLnBrk="1" hangingPunct="1"/>
            <a:r>
              <a:rPr lang="en-US" smtClean="0"/>
              <a:t>Web browser</a:t>
            </a:r>
          </a:p>
        </p:txBody>
      </p:sp>
      <p:sp>
        <p:nvSpPr>
          <p:cNvPr id="47110" name="Content Placeholder 5" descr="Rectangle: Click to edit Master text styles&#10;Second level&#10;Third level&#10;Fourth level&#10;Fifth level"/>
          <p:cNvSpPr>
            <a:spLocks noGrp="1"/>
          </p:cNvSpPr>
          <p:nvPr>
            <p:ph sz="quarter" idx="4"/>
          </p:nvPr>
        </p:nvSpPr>
        <p:spPr>
          <a:xfrm>
            <a:off x="4797428" y="1508523"/>
            <a:ext cx="4041775" cy="3425427"/>
          </a:xfrm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Primitives</a:t>
            </a:r>
          </a:p>
          <a:p>
            <a:pPr marL="91440" lvl="1" eaLnBrk="1" hangingPunct="1">
              <a:spcBef>
                <a:spcPts val="0"/>
              </a:spcBef>
            </a:pPr>
            <a:r>
              <a:rPr lang="en-US" sz="1800" dirty="0" smtClean="0"/>
              <a:t>Document object model</a:t>
            </a:r>
          </a:p>
          <a:p>
            <a:pPr marL="91440" lvl="1" eaLnBrk="1" hangingPunct="1">
              <a:spcBef>
                <a:spcPts val="0"/>
              </a:spcBef>
            </a:pPr>
            <a:r>
              <a:rPr lang="en-US" sz="1800" dirty="0" smtClean="0"/>
              <a:t>Frames</a:t>
            </a:r>
          </a:p>
          <a:p>
            <a:pPr marL="91440" lvl="1" eaLnBrk="1" hangingPunct="1">
              <a:spcBef>
                <a:spcPts val="0"/>
              </a:spcBef>
            </a:pPr>
            <a:r>
              <a:rPr lang="en-US" sz="1800" dirty="0" smtClean="0"/>
              <a:t>Cookies / </a:t>
            </a:r>
            <a:r>
              <a:rPr lang="en-US" sz="1800" dirty="0" err="1" smtClean="0"/>
              <a:t>localStorage</a:t>
            </a:r>
            <a:endParaRPr lang="en-US" sz="1800" dirty="0" smtClean="0"/>
          </a:p>
          <a:p>
            <a:pPr eaLnBrk="1" hangingPunct="1"/>
            <a:r>
              <a:rPr lang="en-US" sz="2000" dirty="0" smtClean="0"/>
              <a:t>Principals: “Origins”</a:t>
            </a:r>
          </a:p>
          <a:p>
            <a:pPr lvl="1" eaLnBrk="1" hangingPunct="1"/>
            <a:r>
              <a:rPr lang="en-US" sz="1800" dirty="0" smtClean="0"/>
              <a:t>Mandatory access control</a:t>
            </a:r>
          </a:p>
          <a:p>
            <a:pPr eaLnBrk="1" hangingPunct="1"/>
            <a:r>
              <a:rPr lang="en-US" sz="2000" dirty="0" smtClean="0"/>
              <a:t>Vulnerabilities</a:t>
            </a:r>
          </a:p>
          <a:p>
            <a:pPr lvl="1" eaLnBrk="1" hangingPunct="1"/>
            <a:r>
              <a:rPr lang="en-US" sz="1800" dirty="0" smtClean="0"/>
              <a:t>Cross-site scripting</a:t>
            </a:r>
          </a:p>
          <a:p>
            <a:pPr lvl="1" eaLnBrk="1" hangingPunct="1"/>
            <a:r>
              <a:rPr lang="en-US" sz="1800" dirty="0" smtClean="0"/>
              <a:t>Cross-site request forgery</a:t>
            </a:r>
          </a:p>
          <a:p>
            <a:pPr lvl="1" eaLnBrk="1" hangingPunct="1"/>
            <a:r>
              <a:rPr lang="en-US" sz="1800" dirty="0" smtClean="0"/>
              <a:t>Cache history attacks</a:t>
            </a:r>
          </a:p>
          <a:p>
            <a:pPr lvl="1" eaLnBrk="1" hangingPunct="1"/>
            <a:r>
              <a:rPr lang="en-US" sz="1800" dirty="0" smtClean="0"/>
              <a:t>…</a:t>
            </a:r>
          </a:p>
          <a:p>
            <a:pPr lvl="1" eaLnBrk="1" hangingPunct="1"/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Policy Goals</a:t>
            </a:r>
          </a:p>
        </p:txBody>
      </p:sp>
      <p:sp>
        <p:nvSpPr>
          <p:cNvPr id="3277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Safe to visit an evil web site</a:t>
            </a:r>
          </a:p>
          <a:p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  <a:p>
            <a:r>
              <a:rPr lang="en-US" smtClean="0"/>
              <a:t>Safe to visit two pages at the same time</a:t>
            </a:r>
          </a:p>
          <a:p>
            <a:pPr lvl="1"/>
            <a:r>
              <a:rPr lang="en-US" smtClean="0">
                <a:ea typeface="ＭＳ Ｐゴシック" pitchFamily="-80" charset="-128"/>
              </a:rPr>
              <a:t>Address bar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ea typeface="ＭＳ Ｐゴシック" pitchFamily="-80" charset="-128"/>
              </a:rPr>
              <a:t>	distinguishes them</a:t>
            </a:r>
          </a:p>
          <a:p>
            <a:endParaRPr lang="en-US" smtClean="0"/>
          </a:p>
          <a:p>
            <a:r>
              <a:rPr lang="en-US" smtClean="0"/>
              <a:t>Allow safe delegation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32772" name="Picture 3" descr="a.co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3100" y="1552576"/>
            <a:ext cx="1854200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 descr="a.co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2957512"/>
            <a:ext cx="1854200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4" descr="b.com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0200" y="2957512"/>
            <a:ext cx="1854200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Picture 6" descr="ifram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03900" y="4057651"/>
            <a:ext cx="1854200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Helvetica Neue Light" charset="0"/>
              </a:rPr>
              <a:t>Browser security mechanism</a:t>
            </a:r>
          </a:p>
        </p:txBody>
      </p:sp>
      <p:sp>
        <p:nvSpPr>
          <p:cNvPr id="33795" name="Content Placeholder 24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3349228"/>
            <a:ext cx="8229600" cy="1451372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Each frame of a page has an origin</a:t>
            </a:r>
          </a:p>
          <a:p>
            <a:pPr lvl="1"/>
            <a:r>
              <a:rPr lang="en-US" sz="2000" dirty="0" smtClean="0"/>
              <a:t>Origin = protocol://host:port</a:t>
            </a:r>
          </a:p>
          <a:p>
            <a:r>
              <a:rPr lang="en-US" sz="2400" dirty="0" smtClean="0"/>
              <a:t>Frame can access its own origin</a:t>
            </a:r>
          </a:p>
          <a:p>
            <a:pPr lvl="1"/>
            <a:r>
              <a:rPr lang="en-US" sz="2000" dirty="0">
                <a:ea typeface="ＭＳ Ｐゴシック" pitchFamily="-80" charset="-128"/>
              </a:rPr>
              <a:t>N</a:t>
            </a:r>
            <a:r>
              <a:rPr lang="en-US" sz="2000" dirty="0" smtClean="0">
                <a:ea typeface="ＭＳ Ｐゴシック" pitchFamily="-80" charset="-128"/>
              </a:rPr>
              <a:t>etwork access, Read/write DOM, Storage (cookies)</a:t>
            </a:r>
          </a:p>
          <a:p>
            <a:r>
              <a:rPr lang="en-US" sz="2400" dirty="0" smtClean="0">
                <a:ea typeface="ＭＳ Ｐゴシック" pitchFamily="-80" charset="-128"/>
              </a:rPr>
              <a:t>Frame cannot access data associated with a different origin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15" name="laptop"/>
          <p:cNvSpPr>
            <a:spLocks noEditPoints="1" noChangeArrowheads="1"/>
          </p:cNvSpPr>
          <p:nvPr/>
        </p:nvSpPr>
        <p:spPr bwMode="auto">
          <a:xfrm>
            <a:off x="609600" y="1085850"/>
            <a:ext cx="3657600" cy="20002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0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47800" y="1257301"/>
            <a:ext cx="99060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7" name="Can 16"/>
          <p:cNvSpPr/>
          <p:nvPr/>
        </p:nvSpPr>
        <p:spPr>
          <a:xfrm>
            <a:off x="4724400" y="984536"/>
            <a:ext cx="990600" cy="828675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Can 17"/>
          <p:cNvSpPr/>
          <p:nvPr/>
        </p:nvSpPr>
        <p:spPr>
          <a:xfrm>
            <a:off x="4740349" y="2050117"/>
            <a:ext cx="990600" cy="828675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29800" y="2157548"/>
            <a:ext cx="76200" cy="3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514600" y="1257301"/>
            <a:ext cx="990600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81300" y="1543052"/>
            <a:ext cx="4953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</a:p>
          <a:p>
            <a:endParaRPr lang="en-US" dirty="0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3352802" y="2111656"/>
            <a:ext cx="1387549" cy="352799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 type="triangle" w="med" len="med"/>
            <a:tailEnd type="triangle" w="med" len="med"/>
          </a:ln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V="1">
            <a:off x="3238499" y="1398872"/>
            <a:ext cx="1501849" cy="238125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 type="triangle" w="med" len="med"/>
            <a:tailEnd type="triangle" w="med" len="med"/>
          </a:ln>
        </p:spPr>
        <p:txBody>
          <a:bodyPr lIns="82296" tIns="41148" rIns="82296" bIns="4114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1068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Components of browser security policy</a:t>
            </a:r>
          </a:p>
        </p:txBody>
      </p:sp>
      <p:sp>
        <p:nvSpPr>
          <p:cNvPr id="4813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33400" y="1017584"/>
            <a:ext cx="8229600" cy="3394472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Frame-Frame relationships</a:t>
            </a:r>
          </a:p>
          <a:p>
            <a:pPr lvl="1" eaLnBrk="1" hangingPunct="1"/>
            <a:r>
              <a:rPr lang="en-US" dirty="0" err="1" smtClean="0"/>
              <a:t>canScript</a:t>
            </a:r>
            <a:r>
              <a:rPr lang="en-US" dirty="0" smtClean="0"/>
              <a:t>(A,B)</a:t>
            </a:r>
          </a:p>
          <a:p>
            <a:pPr lvl="2" eaLnBrk="1" hangingPunct="1"/>
            <a:r>
              <a:rPr lang="en-US" dirty="0" smtClean="0"/>
              <a:t>Can Frame A execute a script that manipulates arbitrary/nontrivial DOM elements of Frame B?</a:t>
            </a:r>
          </a:p>
          <a:p>
            <a:pPr lvl="1" eaLnBrk="1" hangingPunct="1"/>
            <a:r>
              <a:rPr lang="en-US" dirty="0" err="1" smtClean="0"/>
              <a:t>canNavigate</a:t>
            </a:r>
            <a:r>
              <a:rPr lang="en-US" dirty="0" smtClean="0"/>
              <a:t>(A,B)</a:t>
            </a:r>
          </a:p>
          <a:p>
            <a:pPr lvl="2" eaLnBrk="1" hangingPunct="1"/>
            <a:r>
              <a:rPr lang="en-US" dirty="0" smtClean="0"/>
              <a:t>Can Frame A change the origin of content for Frame B?</a:t>
            </a:r>
          </a:p>
          <a:p>
            <a:pPr eaLnBrk="1" hangingPunct="1"/>
            <a:r>
              <a:rPr lang="en-US" dirty="0" smtClean="0"/>
              <a:t>Frame-principal relationships</a:t>
            </a:r>
          </a:p>
          <a:p>
            <a:pPr lvl="1" eaLnBrk="1" hangingPunct="1"/>
            <a:r>
              <a:rPr lang="en-US" dirty="0" err="1" smtClean="0"/>
              <a:t>readCookie</a:t>
            </a:r>
            <a:r>
              <a:rPr lang="en-US" dirty="0" smtClean="0"/>
              <a:t>(A,S), </a:t>
            </a:r>
            <a:r>
              <a:rPr lang="en-US" dirty="0" err="1" smtClean="0"/>
              <a:t>writeCookie</a:t>
            </a:r>
            <a:r>
              <a:rPr lang="en-US" dirty="0" smtClean="0"/>
              <a:t>(A,S)</a:t>
            </a:r>
          </a:p>
          <a:p>
            <a:pPr lvl="2" eaLnBrk="1" hangingPunct="1"/>
            <a:r>
              <a:rPr lang="en-US" dirty="0" smtClean="0"/>
              <a:t>Can Frame A read/write cookies from site S?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143000" y="4317424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code.google.com/p/browsersec/wiki/Part1</a:t>
            </a:r>
            <a:endParaRPr lang="en-US" dirty="0"/>
          </a:p>
          <a:p>
            <a:r>
              <a:rPr lang="en-US" dirty="0" smtClean="0">
                <a:hlinkClick r:id="rId4"/>
              </a:rPr>
              <a:t>      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code.google.com/p/browsersec/wiki/Part2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Few Words about Browser Side Java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339447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JavaScript is a relatively simple but rich, object-based imperative scripting language tightly integrated with HTML, and supported by all contemporary web browsers</a:t>
            </a:r>
          </a:p>
          <a:p>
            <a:r>
              <a:rPr lang="en-US" dirty="0" smtClean="0"/>
              <a:t>Browser-side JavaScript is invoked from within HTML documents in four primary ways:</a:t>
            </a:r>
          </a:p>
          <a:p>
            <a:pPr lvl="1"/>
            <a:r>
              <a:rPr lang="en-US" dirty="0" smtClean="0"/>
              <a:t>Standalone &lt;SCRIPT&gt; tags that enclose code blocks,</a:t>
            </a:r>
          </a:p>
          <a:p>
            <a:pPr lvl="1"/>
            <a:r>
              <a:rPr lang="en-US" dirty="0" smtClean="0"/>
              <a:t>Event handlers tied to HTML tags (e.g. </a:t>
            </a:r>
            <a:r>
              <a:rPr lang="en-US" dirty="0" err="1" smtClean="0"/>
              <a:t>onmouseover</a:t>
            </a:r>
            <a:r>
              <a:rPr lang="en-US" dirty="0" smtClean="0"/>
              <a:t>="..."),</a:t>
            </a:r>
          </a:p>
          <a:p>
            <a:pPr lvl="1"/>
            <a:r>
              <a:rPr lang="en-US" dirty="0" err="1" smtClean="0"/>
              <a:t>Stylesheet</a:t>
            </a:r>
            <a:r>
              <a:rPr lang="en-US" dirty="0" smtClean="0"/>
              <a:t> expression(...) blocks that permit JavaScript syntax in some browsers,</a:t>
            </a:r>
          </a:p>
          <a:p>
            <a:pPr lvl="1"/>
            <a:r>
              <a:rPr lang="en-US" dirty="0" smtClean="0"/>
              <a:t>Special URL schemes specified as targets for certain resources or actions (</a:t>
            </a:r>
            <a:r>
              <a:rPr lang="en-US" dirty="0" err="1" smtClean="0"/>
              <a:t>javascript</a:t>
            </a:r>
            <a:r>
              <a:rPr lang="en-US" dirty="0" smtClean="0"/>
              <a:t>:...) - in HTML and in </a:t>
            </a:r>
            <a:r>
              <a:rPr lang="en-US" dirty="0" err="1" smtClean="0"/>
              <a:t>stylesheets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099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Regardless of their source (&lt;SCRIPT SRC="..."&gt;), remote scripts always execute in the security context of the document they are attached to. </a:t>
            </a:r>
          </a:p>
          <a:p>
            <a:pPr lvl="1"/>
            <a:r>
              <a:rPr lang="en-US" dirty="0" smtClean="0"/>
              <a:t>Once called, JavaScript has full access to the current DOM, and limited access to DOMs of other windows;</a:t>
            </a:r>
          </a:p>
          <a:p>
            <a:r>
              <a:rPr lang="en-US" dirty="0" smtClean="0"/>
              <a:t>It may also further invoke new JavaScript by calling </a:t>
            </a:r>
            <a:r>
              <a:rPr lang="en-US" dirty="0" err="1" smtClean="0"/>
              <a:t>eval</a:t>
            </a:r>
            <a:r>
              <a:rPr lang="en-US" dirty="0" smtClean="0"/>
              <a:t>(), configuring timers (</a:t>
            </a:r>
            <a:r>
              <a:rPr lang="en-US" dirty="0" err="1" smtClean="0"/>
              <a:t>setTimeout</a:t>
            </a:r>
            <a:r>
              <a:rPr lang="en-US" dirty="0" smtClean="0"/>
              <a:t>(...) and </a:t>
            </a:r>
            <a:r>
              <a:rPr lang="en-US" dirty="0" err="1" smtClean="0"/>
              <a:t>setInterval</a:t>
            </a:r>
            <a:r>
              <a:rPr lang="en-US" dirty="0" smtClean="0"/>
              <a:t>(...)), or producing JavaScript-invoking HTML. </a:t>
            </a:r>
          </a:p>
          <a:p>
            <a:r>
              <a:rPr lang="en-US" dirty="0" smtClean="0"/>
              <a:t>JavaScript may also configure self to launch when its objects are interacted with by third-party JavaScript code, by configuring watches, setters, or getters, or cross contexts by calling same-origin functions belonging to other documents.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19227</TotalTime>
  <Words>919</Words>
  <Application>Microsoft Office PowerPoint</Application>
  <PresentationFormat>On-screen Show (16:9)</PresentationFormat>
  <Paragraphs>265</Paragraphs>
  <Slides>28</Slides>
  <Notes>7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Module 5.4: Browser Isolation</vt:lpstr>
      <vt:lpstr>Frame and iFrame</vt:lpstr>
      <vt:lpstr>Windows Interact</vt:lpstr>
      <vt:lpstr>Analogy</vt:lpstr>
      <vt:lpstr>Policy Goals</vt:lpstr>
      <vt:lpstr>Browser security mechanism</vt:lpstr>
      <vt:lpstr>Components of browser security policy</vt:lpstr>
      <vt:lpstr>Few Words about Browser Side Java Scripts</vt:lpstr>
      <vt:lpstr>Javascript (2)</vt:lpstr>
      <vt:lpstr>Some Security Relevant Features of Javascript</vt:lpstr>
      <vt:lpstr>Security Relevant features of Java Script (2) </vt:lpstr>
      <vt:lpstr>Cascading Style Sheets (CSS)</vt:lpstr>
      <vt:lpstr>Three distinct ways to place CSS directives in HTML documents</vt:lpstr>
      <vt:lpstr>Security consequences of attacker controlled style sheets</vt:lpstr>
      <vt:lpstr>Library import excluded from SOP</vt:lpstr>
      <vt:lpstr>Domain Relaxation</vt:lpstr>
      <vt:lpstr>Additional mechanisms</vt:lpstr>
      <vt:lpstr>Communication</vt:lpstr>
      <vt:lpstr>window.postMessage</vt:lpstr>
      <vt:lpstr>postMessage syntax</vt:lpstr>
      <vt:lpstr>Why include “targetOrigin”?</vt:lpstr>
      <vt:lpstr>Navigation</vt:lpstr>
      <vt:lpstr>A Guninski Attack</vt:lpstr>
      <vt:lpstr>What should the policy be?</vt:lpstr>
      <vt:lpstr>Slide 25</vt:lpstr>
      <vt:lpstr>Window Policy Anomaly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5: Web Client Security</dc:title>
  <dc:creator>cse</dc:creator>
  <cp:lastModifiedBy>Deepak Kumar</cp:lastModifiedBy>
  <cp:revision>88</cp:revision>
  <dcterms:created xsi:type="dcterms:W3CDTF">2016-02-22T11:19:45Z</dcterms:created>
  <dcterms:modified xsi:type="dcterms:W3CDTF">2017-02-09T03:40:04Z</dcterms:modified>
</cp:coreProperties>
</file>