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4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143000"/>
            <a:ext cx="39243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143000"/>
            <a:ext cx="39243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Module 5.5: Security User Interface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6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1412878" y="1943101"/>
            <a:ext cx="7350125" cy="347663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1295400" y="3657600"/>
            <a:ext cx="7239000" cy="3429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4000"/>
              <a:t>Mixed content and network attacks</a:t>
            </a:r>
          </a:p>
        </p:txBody>
      </p:sp>
      <p:sp>
        <p:nvSpPr>
          <p:cNvPr id="145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banks: </a:t>
            </a:r>
            <a:r>
              <a:rPr lang="en-US" dirty="0" smtClean="0"/>
              <a:t>after </a:t>
            </a:r>
            <a:r>
              <a:rPr lang="en-US" dirty="0"/>
              <a:t>login all </a:t>
            </a:r>
            <a:r>
              <a:rPr lang="en-US" dirty="0" smtClean="0"/>
              <a:t>content </a:t>
            </a:r>
            <a:r>
              <a:rPr lang="en-US" dirty="0"/>
              <a:t>over </a:t>
            </a:r>
            <a:r>
              <a:rPr lang="en-US" dirty="0" smtClean="0"/>
              <a:t>HTTPS</a:t>
            </a:r>
            <a:endParaRPr lang="en-US" dirty="0"/>
          </a:p>
          <a:p>
            <a:pPr lvl="1"/>
            <a:r>
              <a:rPr lang="en-US" dirty="0"/>
              <a:t>Developer error:     Somewhere on bank site </a:t>
            </a:r>
            <a:r>
              <a:rPr lang="en-US" dirty="0" smtClean="0"/>
              <a:t>write&lt;script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b="1" dirty="0">
                <a:solidFill>
                  <a:srgbClr val="CC3300"/>
                </a:solidFill>
              </a:rPr>
              <a:t>http</a:t>
            </a:r>
            <a:r>
              <a:rPr lang="en-US" dirty="0"/>
              <a:t>://www.site.com/script.js&gt;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Active network attacker can now hijack any session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Better </a:t>
            </a:r>
            <a:r>
              <a:rPr lang="en-US" dirty="0"/>
              <a:t>way to include content</a:t>
            </a:r>
            <a:r>
              <a:rPr lang="en-US" dirty="0" smtClean="0"/>
              <a:t>: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 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served </a:t>
            </a:r>
            <a:r>
              <a:rPr lang="en-US" dirty="0"/>
              <a:t>over the same protocol as embedding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Lock Icon 2.0</a:t>
            </a:r>
          </a:p>
        </p:txBody>
      </p:sp>
      <p:sp>
        <p:nvSpPr>
          <p:cNvPr id="139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8001000" cy="3943350"/>
          </a:xfrm>
        </p:spPr>
        <p:txBody>
          <a:bodyPr/>
          <a:lstStyle/>
          <a:p>
            <a:r>
              <a:rPr lang="en-US" altLang="ko-KR" u="sng">
                <a:ea typeface="굴림" pitchFamily="34" charset="-128"/>
              </a:rPr>
              <a:t>Extended validation (EV) certs</a:t>
            </a:r>
            <a:endParaRPr lang="en-US" altLang="ko-KR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>
              <a:ea typeface="굴림" pitchFamily="34" charset="-128"/>
            </a:endParaRPr>
          </a:p>
        </p:txBody>
      </p:sp>
      <p:pic>
        <p:nvPicPr>
          <p:cNvPr id="1396740" name="Picture 2" descr="D:\HOME\abarth\svn\papers\https\screenshots\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8" y="1828801"/>
            <a:ext cx="75152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9674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2633662"/>
          <a:ext cx="7391400" cy="738188"/>
        </p:xfrm>
        <a:graphic>
          <a:graphicData uri="http://schemas.openxmlformats.org/presentationml/2006/ole">
            <p:oleObj spid="_x0000_s1032" name="Image" r:id="rId4" imgW="8101587" imgH="1079365" progId="">
              <p:embed/>
            </p:oleObj>
          </a:graphicData>
        </a:graphic>
      </p:graphicFrame>
      <p:sp>
        <p:nvSpPr>
          <p:cNvPr id="1396745" name="Text Box 9"/>
          <p:cNvSpPr txBox="1">
            <a:spLocks noChangeArrowheads="1"/>
          </p:cNvSpPr>
          <p:nvPr/>
        </p:nvSpPr>
        <p:spPr bwMode="auto">
          <a:xfrm>
            <a:off x="774703" y="3796904"/>
            <a:ext cx="6957995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Prominent security indicator for  EV  certificates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 note:  EV site loading content from non-EV site does</a:t>
            </a:r>
          </a:p>
          <a:p>
            <a:r>
              <a:rPr lang="en-US" sz="2400"/>
              <a:t>	   not trigger mixed content warning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Finally:   the status Bar</a:t>
            </a:r>
          </a:p>
        </p:txBody>
      </p:sp>
      <p:sp>
        <p:nvSpPr>
          <p:cNvPr id="138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8305800" cy="39433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endParaRPr lang="en-US" altLang="ko-KR" dirty="0">
              <a:ea typeface="굴림" pitchFamily="34" charset="-128"/>
            </a:endParaRPr>
          </a:p>
          <a:p>
            <a:r>
              <a:rPr lang="en-US" altLang="ko-KR" dirty="0">
                <a:ea typeface="굴림" pitchFamily="34" charset="-128"/>
              </a:rPr>
              <a:t>Trivially </a:t>
            </a:r>
            <a:r>
              <a:rPr lang="en-US" altLang="ko-KR" dirty="0" err="1">
                <a:ea typeface="굴림" pitchFamily="34" charset="-128"/>
              </a:rPr>
              <a:t>spoofable</a:t>
            </a:r>
            <a:endParaRPr lang="en-US" altLang="ko-KR" dirty="0">
              <a:ea typeface="굴림" pitchFamily="34" charset="-128"/>
            </a:endParaRP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&lt;a </a:t>
            </a:r>
            <a:r>
              <a:rPr lang="en-US" altLang="ko-KR" sz="2400" dirty="0" err="1">
                <a:ea typeface="굴림" pitchFamily="34" charset="-128"/>
              </a:rPr>
              <a:t>href</a:t>
            </a:r>
            <a:r>
              <a:rPr lang="en-US" altLang="ko-KR" sz="2400" dirty="0">
                <a:ea typeface="굴림" pitchFamily="34" charset="-128"/>
              </a:rPr>
              <a:t>=“http://www.paypal.com/”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	        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onclick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=“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this.href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 = ‘http://www.evil.com/’;”&gt;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     PayPal&lt;/a&gt;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1428750"/>
            <a:ext cx="6477000" cy="571500"/>
            <a:chOff x="528" y="1200"/>
            <a:chExt cx="4080" cy="480"/>
          </a:xfrm>
        </p:grpSpPr>
        <p:pic>
          <p:nvPicPr>
            <p:cNvPr id="138445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t="87500" r="36719" b="4167"/>
            <a:stretch>
              <a:fillRect/>
            </a:stretch>
          </p:blipFill>
          <p:spPr bwMode="auto">
            <a:xfrm>
              <a:off x="720" y="1200"/>
              <a:ext cx="3888" cy="38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</p:pic>
        <p:sp>
          <p:nvSpPr>
            <p:cNvPr id="1384457" name="AutoShape 9"/>
            <p:cNvSpPr>
              <a:spLocks noChangeArrowheads="1"/>
            </p:cNvSpPr>
            <p:nvPr/>
          </p:nvSpPr>
          <p:spPr bwMode="auto">
            <a:xfrm>
              <a:off x="528" y="1344"/>
              <a:ext cx="2688" cy="336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User Interface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is it safe to type my password?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2531" name="Content Placeholder 4" descr="bank-of-the-west-re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143001"/>
            <a:ext cx="8001000" cy="3215879"/>
          </a:xfrm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19107E-E21C-473E-B065-BC573B971AEE}" type="slidenum">
              <a:rPr lang="en-GB"/>
              <a:pPr/>
              <a:t>3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362200" y="1600201"/>
            <a:ext cx="15240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4800" y="1600201"/>
            <a:ext cx="14478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05600" y="3943351"/>
            <a:ext cx="16764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3555" name="Content Placeholder 4" descr="bank-of-the-west-phis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145382"/>
            <a:ext cx="8001000" cy="3215879"/>
          </a:xfrm>
        </p:spPr>
      </p:pic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2A480F-211A-4759-A98D-636A288BC7C9}" type="slidenum">
              <a:rPr lang="en-GB"/>
              <a:pPr/>
              <a:t>4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1600201"/>
            <a:ext cx="8382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4579" name="Content Placeholder 4" descr="bank-of-the-west-trick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145382"/>
            <a:ext cx="8001000" cy="3215879"/>
          </a:xfrm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DBDD556-A598-42BD-A218-133BD66078AA}" type="slidenum">
              <a:rPr lang="en-GB"/>
              <a:pPr/>
              <a:t>5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1600201"/>
            <a:ext cx="15240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72200" y="3257551"/>
            <a:ext cx="2057400" cy="795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600201"/>
            <a:ext cx="3810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9" name="Picture 8" descr="vest-up-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5" y="2028826"/>
            <a:ext cx="8829675" cy="2428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5603" name="Content Placeholder 4" descr="bank-of-the-west-sket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145382"/>
            <a:ext cx="8001000" cy="3215879"/>
          </a:xfrm>
        </p:spPr>
      </p:pic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577E676-3ED8-45D6-BA6D-3F84037411F9}" type="slidenum">
              <a:rPr lang="en-GB"/>
              <a:pPr/>
              <a:t>6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1600201"/>
            <a:ext cx="18288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35350" y="1028702"/>
            <a:ext cx="10406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553200" y="3943351"/>
            <a:ext cx="1828800" cy="280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10400" y="4114802"/>
            <a:ext cx="10406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6627" name="Content Placeholder 4" descr="bank-of-the-west-p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085850"/>
            <a:ext cx="7105650" cy="3943350"/>
          </a:xfrm>
        </p:spPr>
      </p:pic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96D87A-10C6-4B2F-B5DB-DBA046A0F0DF}" type="slidenum">
              <a:rPr lang="en-GB"/>
              <a:pPr/>
              <a:t>7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2263379"/>
            <a:ext cx="1371600" cy="17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60638" y="2263379"/>
            <a:ext cx="1371600" cy="17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80125" y="4135041"/>
            <a:ext cx="1371600" cy="17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560638" y="1771650"/>
            <a:ext cx="4144962" cy="28575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2560638" y="1771650"/>
            <a:ext cx="4144962" cy="28575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6000" y="1468041"/>
            <a:ext cx="1371600" cy="171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Content:  HTTP and HTTPS</a:t>
            </a:r>
            <a:endParaRPr lang="en-US"/>
          </a:p>
        </p:txBody>
      </p:sp>
      <p:sp>
        <p:nvSpPr>
          <p:cNvPr id="145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Page loads over HTTPS, but has HTTP content</a:t>
            </a:r>
          </a:p>
          <a:p>
            <a:pPr lvl="1"/>
            <a:r>
              <a:rPr lang="en-US" dirty="0" smtClean="0"/>
              <a:t>Network attacker can control page </a:t>
            </a:r>
          </a:p>
          <a:p>
            <a:r>
              <a:rPr lang="en-US" dirty="0" smtClean="0"/>
              <a:t>IE:   displays mixed-content dialog to user</a:t>
            </a:r>
          </a:p>
          <a:p>
            <a:pPr lvl="1"/>
            <a:r>
              <a:rPr lang="en-US" dirty="0" smtClean="0"/>
              <a:t>Flash files over HTTP loaded with no warning  (!)</a:t>
            </a:r>
          </a:p>
          <a:p>
            <a:pPr lvl="1"/>
            <a:r>
              <a:rPr lang="en-US" dirty="0" smtClean="0"/>
              <a:t>Note:   Flash can script the embedding page</a:t>
            </a:r>
          </a:p>
          <a:p>
            <a:r>
              <a:rPr lang="en-US" dirty="0" smtClean="0"/>
              <a:t>Firefox:   red slash over lock icon (no dialog)</a:t>
            </a:r>
          </a:p>
          <a:p>
            <a:pPr lvl="1"/>
            <a:r>
              <a:rPr lang="en-US" dirty="0" smtClean="0"/>
              <a:t>Flash files over HTTP do not trigger the slash</a:t>
            </a:r>
          </a:p>
          <a:p>
            <a:r>
              <a:rPr lang="en-US" dirty="0" smtClean="0"/>
              <a:t>Safari: does not detect mixed content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3625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Mixed Content:  HTTP and HTTPS</a:t>
            </a:r>
          </a:p>
        </p:txBody>
      </p:sp>
      <p:pic>
        <p:nvPicPr>
          <p:cNvPr id="1400840" name="Picture 8"/>
          <p:cNvPicPr>
            <a:picLocks noChangeAspect="1" noChangeArrowheads="1"/>
          </p:cNvPicPr>
          <p:nvPr/>
        </p:nvPicPr>
        <p:blipFill>
          <a:blip r:embed="rId2" cstate="print"/>
          <a:srcRect l="33594" t="37500" r="32813" b="40625"/>
          <a:stretch>
            <a:fillRect/>
          </a:stretch>
        </p:blipFill>
        <p:spPr bwMode="auto">
          <a:xfrm>
            <a:off x="1066800" y="1314450"/>
            <a:ext cx="3276600" cy="12001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3028950"/>
            <a:ext cx="7239000" cy="1600200"/>
            <a:chOff x="576" y="1152"/>
            <a:chExt cx="4560" cy="1344"/>
          </a:xfrm>
        </p:grpSpPr>
        <p:pic>
          <p:nvPicPr>
            <p:cNvPr id="1400836" name="Picture 2" descr="D:\HOME\abarth\svn\papers\https\screenshots\origin-contamination.png"/>
            <p:cNvPicPr>
              <a:picLocks noChangeAspect="1" noChangeArrowheads="1"/>
            </p:cNvPicPr>
            <p:nvPr/>
          </p:nvPicPr>
          <p:blipFill>
            <a:blip r:embed="rId3" cstate="print"/>
            <a:srcRect t="55110"/>
            <a:stretch>
              <a:fillRect/>
            </a:stretch>
          </p:blipFill>
          <p:spPr bwMode="auto">
            <a:xfrm>
              <a:off x="576" y="1152"/>
              <a:ext cx="456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0841" name="Oval 9"/>
            <p:cNvSpPr>
              <a:spLocks noChangeArrowheads="1"/>
            </p:cNvSpPr>
            <p:nvPr/>
          </p:nvSpPr>
          <p:spPr bwMode="auto">
            <a:xfrm>
              <a:off x="3497" y="1440"/>
              <a:ext cx="336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842" name="Oval 10"/>
            <p:cNvSpPr>
              <a:spLocks noChangeArrowheads="1"/>
            </p:cNvSpPr>
            <p:nvPr/>
          </p:nvSpPr>
          <p:spPr bwMode="auto">
            <a:xfrm>
              <a:off x="1584" y="1451"/>
              <a:ext cx="428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30788" y="1208486"/>
            <a:ext cx="3395662" cy="1306115"/>
            <a:chOff x="3169" y="916"/>
            <a:chExt cx="2139" cy="1097"/>
          </a:xfrm>
        </p:grpSpPr>
        <p:pic>
          <p:nvPicPr>
            <p:cNvPr id="1400844" name="Picture 12" descr="unspecifiedSecurityflaw"/>
            <p:cNvPicPr>
              <a:picLocks noChangeAspect="1" noChangeArrowheads="1"/>
            </p:cNvPicPr>
            <p:nvPr/>
          </p:nvPicPr>
          <p:blipFill>
            <a:blip r:embed="rId4" cstate="print"/>
            <a:srcRect l="42221" t="47212"/>
            <a:stretch>
              <a:fillRect/>
            </a:stretch>
          </p:blipFill>
          <p:spPr bwMode="auto">
            <a:xfrm>
              <a:off x="3169" y="1104"/>
              <a:ext cx="2139" cy="909"/>
            </a:xfrm>
            <a:prstGeom prst="rect">
              <a:avLst/>
            </a:prstGeom>
            <a:noFill/>
          </p:spPr>
        </p:pic>
        <p:sp>
          <p:nvSpPr>
            <p:cNvPr id="1400848" name="Text Box 16"/>
            <p:cNvSpPr txBox="1">
              <a:spLocks noChangeArrowheads="1"/>
            </p:cNvSpPr>
            <p:nvPr/>
          </p:nvSpPr>
          <p:spPr bwMode="auto">
            <a:xfrm>
              <a:off x="3638" y="916"/>
              <a:ext cx="787" cy="3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silly dialogs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19227</TotalTime>
  <Words>239</Words>
  <Application>Microsoft Office PowerPoint</Application>
  <PresentationFormat>On-screen Show (16:9)</PresentationFormat>
  <Paragraphs>51</Paragraphs>
  <Slides>12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Image</vt:lpstr>
      <vt:lpstr>Module 5.5: Security User Interface</vt:lpstr>
      <vt:lpstr>Security User Interface</vt:lpstr>
      <vt:lpstr>Safe to type your password?</vt:lpstr>
      <vt:lpstr>Safe to type your password?</vt:lpstr>
      <vt:lpstr>Safe to type your password?</vt:lpstr>
      <vt:lpstr>Safe to type your password?</vt:lpstr>
      <vt:lpstr>Safe to type your password?</vt:lpstr>
      <vt:lpstr>Mixed Content:  HTTP and HTTPS</vt:lpstr>
      <vt:lpstr>Mixed Content:  HTTP and HTTPS</vt:lpstr>
      <vt:lpstr>Mixed content and network attacks</vt:lpstr>
      <vt:lpstr>Lock Icon 2.0</vt:lpstr>
      <vt:lpstr>Finally:   the status Bar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89</cp:revision>
  <dcterms:created xsi:type="dcterms:W3CDTF">2016-02-22T11:19:45Z</dcterms:created>
  <dcterms:modified xsi:type="dcterms:W3CDTF">2017-02-09T03:40:35Z</dcterms:modified>
</cp:coreProperties>
</file>